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7"/>
  </p:notesMasterIdLst>
  <p:handoutMasterIdLst>
    <p:handoutMasterId r:id="rId68"/>
  </p:handoutMasterIdLst>
  <p:sldIdLst>
    <p:sldId id="444" r:id="rId5"/>
    <p:sldId id="562" r:id="rId6"/>
    <p:sldId id="473" r:id="rId7"/>
    <p:sldId id="468" r:id="rId8"/>
    <p:sldId id="469" r:id="rId9"/>
    <p:sldId id="470" r:id="rId10"/>
    <p:sldId id="471" r:id="rId11"/>
    <p:sldId id="472" r:id="rId12"/>
    <p:sldId id="474" r:id="rId13"/>
    <p:sldId id="480" r:id="rId14"/>
    <p:sldId id="481" r:id="rId15"/>
    <p:sldId id="482" r:id="rId16"/>
    <p:sldId id="483" r:id="rId17"/>
    <p:sldId id="484" r:id="rId18"/>
    <p:sldId id="475" r:id="rId19"/>
    <p:sldId id="457" r:id="rId20"/>
    <p:sldId id="476" r:id="rId21"/>
    <p:sldId id="477" r:id="rId22"/>
    <p:sldId id="479" r:id="rId23"/>
    <p:sldId id="478" r:id="rId24"/>
    <p:sldId id="459" r:id="rId25"/>
    <p:sldId id="485" r:id="rId26"/>
    <p:sldId id="463" r:id="rId27"/>
    <p:sldId id="552" r:id="rId28"/>
    <p:sldId id="553" r:id="rId29"/>
    <p:sldId id="554" r:id="rId30"/>
    <p:sldId id="521" r:id="rId31"/>
    <p:sldId id="522" r:id="rId32"/>
    <p:sldId id="523" r:id="rId33"/>
    <p:sldId id="524" r:id="rId34"/>
    <p:sldId id="525" r:id="rId35"/>
    <p:sldId id="526" r:id="rId36"/>
    <p:sldId id="527" r:id="rId37"/>
    <p:sldId id="528" r:id="rId38"/>
    <p:sldId id="529" r:id="rId39"/>
    <p:sldId id="558" r:id="rId40"/>
    <p:sldId id="559" r:id="rId41"/>
    <p:sldId id="530" r:id="rId42"/>
    <p:sldId id="531" r:id="rId43"/>
    <p:sldId id="532" r:id="rId44"/>
    <p:sldId id="533" r:id="rId45"/>
    <p:sldId id="534" r:id="rId46"/>
    <p:sldId id="535" r:id="rId47"/>
    <p:sldId id="536" r:id="rId48"/>
    <p:sldId id="537" r:id="rId49"/>
    <p:sldId id="538" r:id="rId50"/>
    <p:sldId id="539" r:id="rId51"/>
    <p:sldId id="540" r:id="rId52"/>
    <p:sldId id="541" r:id="rId53"/>
    <p:sldId id="542" r:id="rId54"/>
    <p:sldId id="543" r:id="rId55"/>
    <p:sldId id="544" r:id="rId56"/>
    <p:sldId id="545" r:id="rId57"/>
    <p:sldId id="546" r:id="rId58"/>
    <p:sldId id="547" r:id="rId59"/>
    <p:sldId id="548" r:id="rId60"/>
    <p:sldId id="549" r:id="rId61"/>
    <p:sldId id="550" r:id="rId62"/>
    <p:sldId id="560" r:id="rId63"/>
    <p:sldId id="551" r:id="rId64"/>
    <p:sldId id="466" r:id="rId65"/>
    <p:sldId id="561" r:id="rId66"/>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ore, Michael (MKM.)" initials="MM(" lastIdx="1" clrIdx="0">
    <p:extLst/>
  </p:cmAuthor>
  <p:cmAuthor id="2" name="Hamilton, Justin (JT.)" initials="HJ"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642E"/>
    <a:srgbClr val="941551"/>
    <a:srgbClr val="BB7A99"/>
    <a:srgbClr val="7AD956"/>
    <a:srgbClr val="E63A64"/>
    <a:srgbClr val="609CC9"/>
    <a:srgbClr val="C8DDE9"/>
    <a:srgbClr val="DBF0FC"/>
    <a:srgbClr val="B6B0EE"/>
    <a:srgbClr val="941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25" autoAdjust="0"/>
    <p:restoredTop sz="62184" autoAdjust="0"/>
  </p:normalViewPr>
  <p:slideViewPr>
    <p:cSldViewPr snapToGrid="0">
      <p:cViewPr varScale="1">
        <p:scale>
          <a:sx n="79" d="100"/>
          <a:sy n="79" d="100"/>
        </p:scale>
        <p:origin x="2744"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00" d="100"/>
          <a:sy n="100" d="100"/>
        </p:scale>
        <p:origin x="-3462" y="408"/>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1A5E1-5E02-4F4F-AABF-AC010FC2944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CA"/>
        </a:p>
      </dgm:t>
    </dgm:pt>
    <dgm:pt modelId="{860244BF-A6F9-4311-B5AC-2E445C3E2E62}">
      <dgm:prSet phldrT="[Text]" custT="1"/>
      <dgm:spPr>
        <a:solidFill>
          <a:schemeClr val="tx1"/>
        </a:solidFill>
      </dgm:spPr>
      <dgm:t>
        <a:bodyPr/>
        <a:lstStyle/>
        <a:p>
          <a:r>
            <a:rPr lang="en-CA" sz="1100" dirty="0">
              <a:latin typeface="Century Gothic" charset="0"/>
              <a:ea typeface="Century Gothic" charset="0"/>
              <a:cs typeface="Century Gothic" charset="0"/>
            </a:rPr>
            <a:t>Application</a:t>
          </a:r>
        </a:p>
      </dgm:t>
    </dgm:pt>
    <dgm:pt modelId="{410BACE8-466B-493B-8FB0-18B963D3FFE3}" type="parTrans" cxnId="{CE75A15D-BA3E-4EF6-8EF1-1C372025B36E}">
      <dgm:prSet/>
      <dgm:spPr/>
      <dgm:t>
        <a:bodyPr/>
        <a:lstStyle/>
        <a:p>
          <a:endParaRPr lang="en-CA"/>
        </a:p>
      </dgm:t>
    </dgm:pt>
    <dgm:pt modelId="{370173DE-D6D8-4F40-B22C-EE2FA2CFBDC8}" type="sibTrans" cxnId="{CE75A15D-BA3E-4EF6-8EF1-1C372025B36E}">
      <dgm:prSet/>
      <dgm:spPr/>
      <dgm:t>
        <a:bodyPr/>
        <a:lstStyle/>
        <a:p>
          <a:endParaRPr lang="en-CA"/>
        </a:p>
      </dgm:t>
    </dgm:pt>
    <dgm:pt modelId="{222A1F46-1290-47DD-BF84-7384598364D5}">
      <dgm:prSet phldrT="[Text]" custT="1"/>
      <dgm:spPr>
        <a:solidFill>
          <a:schemeClr val="tx1"/>
        </a:solidFill>
      </dgm:spPr>
      <dgm:t>
        <a:bodyPr/>
        <a:lstStyle/>
        <a:p>
          <a:r>
            <a:rPr lang="en-CA" sz="1200" dirty="0">
              <a:latin typeface="Century Gothic" charset="0"/>
              <a:ea typeface="Century Gothic" charset="0"/>
              <a:cs typeface="Century Gothic" charset="0"/>
            </a:rPr>
            <a:t>Libraries</a:t>
          </a:r>
        </a:p>
      </dgm:t>
    </dgm:pt>
    <dgm:pt modelId="{1F3D5682-7974-4F8C-9983-E5A7AE73D7E8}" type="parTrans" cxnId="{856922F1-7153-4C8D-937B-0B0109F0042E}">
      <dgm:prSet/>
      <dgm:spPr/>
      <dgm:t>
        <a:bodyPr/>
        <a:lstStyle/>
        <a:p>
          <a:endParaRPr lang="en-CA"/>
        </a:p>
      </dgm:t>
    </dgm:pt>
    <dgm:pt modelId="{DDC2CA55-B7E4-4913-AF1B-F6F1679C8702}" type="sibTrans" cxnId="{856922F1-7153-4C8D-937B-0B0109F0042E}">
      <dgm:prSet/>
      <dgm:spPr/>
      <dgm:t>
        <a:bodyPr/>
        <a:lstStyle/>
        <a:p>
          <a:endParaRPr lang="en-CA"/>
        </a:p>
      </dgm:t>
    </dgm:pt>
    <dgm:pt modelId="{1B98C9F6-D2A7-4128-A478-B1B906DC51C9}">
      <dgm:prSet phldrT="[Text]" custT="1"/>
      <dgm:spPr>
        <a:solidFill>
          <a:schemeClr val="tx1"/>
        </a:solidFill>
      </dgm:spPr>
      <dgm:t>
        <a:bodyPr/>
        <a:lstStyle/>
        <a:p>
          <a:r>
            <a:rPr lang="en-CA" sz="1000" dirty="0">
              <a:latin typeface="Century Gothic" charset="0"/>
              <a:ea typeface="Century Gothic" charset="0"/>
              <a:cs typeface="Century Gothic" charset="0"/>
            </a:rPr>
            <a:t>Dependencies</a:t>
          </a:r>
        </a:p>
      </dgm:t>
    </dgm:pt>
    <dgm:pt modelId="{382F6F9A-06A6-4263-9A71-1B3D243A40B8}" type="parTrans" cxnId="{57241AD3-5DDB-4ABD-BB17-9DCFE1286357}">
      <dgm:prSet/>
      <dgm:spPr/>
      <dgm:t>
        <a:bodyPr/>
        <a:lstStyle/>
        <a:p>
          <a:endParaRPr lang="en-CA"/>
        </a:p>
      </dgm:t>
    </dgm:pt>
    <dgm:pt modelId="{18E647FC-B113-4E0F-9EAC-E76A818A5764}" type="sibTrans" cxnId="{57241AD3-5DDB-4ABD-BB17-9DCFE1286357}">
      <dgm:prSet/>
      <dgm:spPr/>
      <dgm:t>
        <a:bodyPr/>
        <a:lstStyle/>
        <a:p>
          <a:endParaRPr lang="en-CA"/>
        </a:p>
      </dgm:t>
    </dgm:pt>
    <dgm:pt modelId="{EA09443E-4806-4756-ACCA-A0758D1E9DD0}">
      <dgm:prSet phldrT="[Text]"/>
      <dgm:spPr/>
      <dgm:t>
        <a:bodyPr/>
        <a:lstStyle/>
        <a:p>
          <a:r>
            <a:rPr lang="en-CA" dirty="0"/>
            <a:t> </a:t>
          </a:r>
        </a:p>
      </dgm:t>
    </dgm:pt>
    <dgm:pt modelId="{45EEFEF4-AC4F-41D2-8F8A-19937C869D2D}" type="sibTrans" cxnId="{C198C8EC-607A-457C-A2CF-EB7A8749D692}">
      <dgm:prSet/>
      <dgm:spPr/>
      <dgm:t>
        <a:bodyPr/>
        <a:lstStyle/>
        <a:p>
          <a:endParaRPr lang="en-CA"/>
        </a:p>
      </dgm:t>
    </dgm:pt>
    <dgm:pt modelId="{BADB81F0-0698-486B-875F-604284307649}" type="parTrans" cxnId="{C198C8EC-607A-457C-A2CF-EB7A8749D692}">
      <dgm:prSet/>
      <dgm:spPr/>
      <dgm:t>
        <a:bodyPr/>
        <a:lstStyle/>
        <a:p>
          <a:endParaRPr lang="en-CA"/>
        </a:p>
      </dgm:t>
    </dgm:pt>
    <dgm:pt modelId="{600EEE62-8812-4305-AD52-F3C67A7530C1}" type="pres">
      <dgm:prSet presAssocID="{69B1A5E1-5E02-4F4F-AABF-AC010FC29441}" presName="Name0" presStyleCnt="0">
        <dgm:presLayoutVars>
          <dgm:chMax val="4"/>
          <dgm:resizeHandles val="exact"/>
        </dgm:presLayoutVars>
      </dgm:prSet>
      <dgm:spPr/>
    </dgm:pt>
    <dgm:pt modelId="{457938C7-72D2-4C68-882B-4D6BB89E3E02}" type="pres">
      <dgm:prSet presAssocID="{69B1A5E1-5E02-4F4F-AABF-AC010FC29441}" presName="ellipse" presStyleLbl="trBgShp" presStyleIdx="0" presStyleCnt="1"/>
      <dgm:spPr/>
    </dgm:pt>
    <dgm:pt modelId="{FEE2D2E9-9371-4B5F-9276-1AC522EC682D}" type="pres">
      <dgm:prSet presAssocID="{69B1A5E1-5E02-4F4F-AABF-AC010FC29441}" presName="arrow1" presStyleLbl="fgShp" presStyleIdx="0" presStyleCnt="1"/>
      <dgm:spPr/>
    </dgm:pt>
    <dgm:pt modelId="{9CACD777-9883-4F8F-A0A0-8903130C1067}" type="pres">
      <dgm:prSet presAssocID="{69B1A5E1-5E02-4F4F-AABF-AC010FC29441}" presName="rectangle" presStyleLbl="revTx" presStyleIdx="0" presStyleCnt="1">
        <dgm:presLayoutVars>
          <dgm:bulletEnabled val="1"/>
        </dgm:presLayoutVars>
      </dgm:prSet>
      <dgm:spPr/>
    </dgm:pt>
    <dgm:pt modelId="{17C78E5C-58DE-426B-AF72-FAEB51A383F2}" type="pres">
      <dgm:prSet presAssocID="{222A1F46-1290-47DD-BF84-7384598364D5}" presName="item1" presStyleLbl="node1" presStyleIdx="0" presStyleCnt="3" custScaleX="120160" custScaleY="111497">
        <dgm:presLayoutVars>
          <dgm:bulletEnabled val="1"/>
        </dgm:presLayoutVars>
      </dgm:prSet>
      <dgm:spPr/>
    </dgm:pt>
    <dgm:pt modelId="{FA4318BF-2022-4E42-8D51-26B3EDA84E8F}" type="pres">
      <dgm:prSet presAssocID="{1B98C9F6-D2A7-4128-A478-B1B906DC51C9}" presName="item2" presStyleLbl="node1" presStyleIdx="1" presStyleCnt="3">
        <dgm:presLayoutVars>
          <dgm:bulletEnabled val="1"/>
        </dgm:presLayoutVars>
      </dgm:prSet>
      <dgm:spPr/>
    </dgm:pt>
    <dgm:pt modelId="{A69AA475-50B7-446E-B082-0FD177739B35}" type="pres">
      <dgm:prSet presAssocID="{EA09443E-4806-4756-ACCA-A0758D1E9DD0}" presName="item3" presStyleLbl="node1" presStyleIdx="2" presStyleCnt="3" custScaleX="121057" custScaleY="106613">
        <dgm:presLayoutVars>
          <dgm:bulletEnabled val="1"/>
        </dgm:presLayoutVars>
      </dgm:prSet>
      <dgm:spPr/>
    </dgm:pt>
    <dgm:pt modelId="{897DF0D5-D738-4158-856F-CD2A95EA63ED}" type="pres">
      <dgm:prSet presAssocID="{69B1A5E1-5E02-4F4F-AABF-AC010FC29441}" presName="funnel" presStyleLbl="trAlignAcc1" presStyleIdx="0" presStyleCnt="1"/>
      <dgm:spPr>
        <a:ln>
          <a:solidFill>
            <a:schemeClr val="tx1"/>
          </a:solidFill>
        </a:ln>
      </dgm:spPr>
    </dgm:pt>
  </dgm:ptLst>
  <dgm:cxnLst>
    <dgm:cxn modelId="{C2BB000C-6F91-B84F-85F1-77C2CE2A2744}" type="presOf" srcId="{69B1A5E1-5E02-4F4F-AABF-AC010FC29441}" destId="{600EEE62-8812-4305-AD52-F3C67A7530C1}" srcOrd="0" destOrd="0" presId="urn:microsoft.com/office/officeart/2005/8/layout/funnel1"/>
    <dgm:cxn modelId="{4B560F37-8080-7045-BB83-A94FD1D4F08C}" type="presOf" srcId="{860244BF-A6F9-4311-B5AC-2E445C3E2E62}" destId="{A69AA475-50B7-446E-B082-0FD177739B35}" srcOrd="0" destOrd="0" presId="urn:microsoft.com/office/officeart/2005/8/layout/funnel1"/>
    <dgm:cxn modelId="{829AF15A-F508-5142-ADB6-7194BCFAFBA2}" type="presOf" srcId="{222A1F46-1290-47DD-BF84-7384598364D5}" destId="{FA4318BF-2022-4E42-8D51-26B3EDA84E8F}" srcOrd="0" destOrd="0" presId="urn:microsoft.com/office/officeart/2005/8/layout/funnel1"/>
    <dgm:cxn modelId="{CB3A3B5D-10D3-CD4C-A186-7C1209B99769}" type="presOf" srcId="{1B98C9F6-D2A7-4128-A478-B1B906DC51C9}" destId="{17C78E5C-58DE-426B-AF72-FAEB51A383F2}" srcOrd="0" destOrd="0" presId="urn:microsoft.com/office/officeart/2005/8/layout/funnel1"/>
    <dgm:cxn modelId="{CE75A15D-BA3E-4EF6-8EF1-1C372025B36E}" srcId="{69B1A5E1-5E02-4F4F-AABF-AC010FC29441}" destId="{860244BF-A6F9-4311-B5AC-2E445C3E2E62}" srcOrd="0" destOrd="0" parTransId="{410BACE8-466B-493B-8FB0-18B963D3FFE3}" sibTransId="{370173DE-D6D8-4F40-B22C-EE2FA2CFBDC8}"/>
    <dgm:cxn modelId="{E1D9055F-F60C-6946-A217-600D16918140}" type="presOf" srcId="{EA09443E-4806-4756-ACCA-A0758D1E9DD0}" destId="{9CACD777-9883-4F8F-A0A0-8903130C1067}" srcOrd="0" destOrd="0" presId="urn:microsoft.com/office/officeart/2005/8/layout/funnel1"/>
    <dgm:cxn modelId="{57241AD3-5DDB-4ABD-BB17-9DCFE1286357}" srcId="{69B1A5E1-5E02-4F4F-AABF-AC010FC29441}" destId="{1B98C9F6-D2A7-4128-A478-B1B906DC51C9}" srcOrd="2" destOrd="0" parTransId="{382F6F9A-06A6-4263-9A71-1B3D243A40B8}" sibTransId="{18E647FC-B113-4E0F-9EAC-E76A818A5764}"/>
    <dgm:cxn modelId="{C198C8EC-607A-457C-A2CF-EB7A8749D692}" srcId="{69B1A5E1-5E02-4F4F-AABF-AC010FC29441}" destId="{EA09443E-4806-4756-ACCA-A0758D1E9DD0}" srcOrd="3" destOrd="0" parTransId="{BADB81F0-0698-486B-875F-604284307649}" sibTransId="{45EEFEF4-AC4F-41D2-8F8A-19937C869D2D}"/>
    <dgm:cxn modelId="{856922F1-7153-4C8D-937B-0B0109F0042E}" srcId="{69B1A5E1-5E02-4F4F-AABF-AC010FC29441}" destId="{222A1F46-1290-47DD-BF84-7384598364D5}" srcOrd="1" destOrd="0" parTransId="{1F3D5682-7974-4F8C-9983-E5A7AE73D7E8}" sibTransId="{DDC2CA55-B7E4-4913-AF1B-F6F1679C8702}"/>
    <dgm:cxn modelId="{C2C0265C-FA5C-2C44-B1E9-44F77F64FBF7}" type="presParOf" srcId="{600EEE62-8812-4305-AD52-F3C67A7530C1}" destId="{457938C7-72D2-4C68-882B-4D6BB89E3E02}" srcOrd="0" destOrd="0" presId="urn:microsoft.com/office/officeart/2005/8/layout/funnel1"/>
    <dgm:cxn modelId="{19DAE0DF-4526-7147-90C2-517D147034DF}" type="presParOf" srcId="{600EEE62-8812-4305-AD52-F3C67A7530C1}" destId="{FEE2D2E9-9371-4B5F-9276-1AC522EC682D}" srcOrd="1" destOrd="0" presId="urn:microsoft.com/office/officeart/2005/8/layout/funnel1"/>
    <dgm:cxn modelId="{2F6BC6EF-116D-7F41-B28C-B28719B4BD44}" type="presParOf" srcId="{600EEE62-8812-4305-AD52-F3C67A7530C1}" destId="{9CACD777-9883-4F8F-A0A0-8903130C1067}" srcOrd="2" destOrd="0" presId="urn:microsoft.com/office/officeart/2005/8/layout/funnel1"/>
    <dgm:cxn modelId="{39E4E196-230F-B945-BBC3-B17E75025A78}" type="presParOf" srcId="{600EEE62-8812-4305-AD52-F3C67A7530C1}" destId="{17C78E5C-58DE-426B-AF72-FAEB51A383F2}" srcOrd="3" destOrd="0" presId="urn:microsoft.com/office/officeart/2005/8/layout/funnel1"/>
    <dgm:cxn modelId="{95B70FB0-AEE7-5548-8C51-A30C6B1497B9}" type="presParOf" srcId="{600EEE62-8812-4305-AD52-F3C67A7530C1}" destId="{FA4318BF-2022-4E42-8D51-26B3EDA84E8F}" srcOrd="4" destOrd="0" presId="urn:microsoft.com/office/officeart/2005/8/layout/funnel1"/>
    <dgm:cxn modelId="{5B040BA0-8DA4-3143-919C-9A1256BD5253}" type="presParOf" srcId="{600EEE62-8812-4305-AD52-F3C67A7530C1}" destId="{A69AA475-50B7-446E-B082-0FD177739B35}" srcOrd="5" destOrd="0" presId="urn:microsoft.com/office/officeart/2005/8/layout/funnel1"/>
    <dgm:cxn modelId="{D13B688F-82A2-3D4E-8D5E-9C9AEB62499B}" type="presParOf" srcId="{600EEE62-8812-4305-AD52-F3C67A7530C1}" destId="{897DF0D5-D738-4158-856F-CD2A95EA63ED}"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938C7-72D2-4C68-882B-4D6BB89E3E02}">
      <dsp:nvSpPr>
        <dsp:cNvPr id="0" name=""/>
        <dsp:cNvSpPr/>
      </dsp:nvSpPr>
      <dsp:spPr>
        <a:xfrm>
          <a:off x="924647" y="161199"/>
          <a:ext cx="3199190" cy="111103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E2D2E9-9371-4B5F-9276-1AC522EC682D}">
      <dsp:nvSpPr>
        <dsp:cNvPr id="0" name=""/>
        <dsp:cNvSpPr/>
      </dsp:nvSpPr>
      <dsp:spPr>
        <a:xfrm>
          <a:off x="2219203" y="2881751"/>
          <a:ext cx="619998" cy="396798"/>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ACD777-9883-4F8F-A0A0-8903130C1067}">
      <dsp:nvSpPr>
        <dsp:cNvPr id="0" name=""/>
        <dsp:cNvSpPr/>
      </dsp:nvSpPr>
      <dsp:spPr>
        <a:xfrm>
          <a:off x="1041207" y="3199190"/>
          <a:ext cx="2975991" cy="74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CA" sz="2700" kern="1200" dirty="0"/>
            <a:t> </a:t>
          </a:r>
        </a:p>
      </dsp:txBody>
      <dsp:txXfrm>
        <a:off x="1041207" y="3199190"/>
        <a:ext cx="2975991" cy="743997"/>
      </dsp:txXfrm>
    </dsp:sp>
    <dsp:sp modelId="{17C78E5C-58DE-426B-AF72-FAEB51A383F2}">
      <dsp:nvSpPr>
        <dsp:cNvPr id="0" name=""/>
        <dsp:cNvSpPr/>
      </dsp:nvSpPr>
      <dsp:spPr>
        <a:xfrm>
          <a:off x="1975271" y="1293890"/>
          <a:ext cx="1340981" cy="1244302"/>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kern="1200" dirty="0">
              <a:latin typeface="Century Gothic" charset="0"/>
              <a:ea typeface="Century Gothic" charset="0"/>
              <a:cs typeface="Century Gothic" charset="0"/>
            </a:rPr>
            <a:t>Dependencies</a:t>
          </a:r>
        </a:p>
      </dsp:txBody>
      <dsp:txXfrm>
        <a:off x="2171653" y="1476114"/>
        <a:ext cx="948217" cy="879854"/>
      </dsp:txXfrm>
    </dsp:sp>
    <dsp:sp modelId="{FA4318BF-2022-4E42-8D51-26B3EDA84E8F}">
      <dsp:nvSpPr>
        <dsp:cNvPr id="0" name=""/>
        <dsp:cNvSpPr/>
      </dsp:nvSpPr>
      <dsp:spPr>
        <a:xfrm>
          <a:off x="1289206" y="520798"/>
          <a:ext cx="1115996" cy="1115996"/>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sz="1200" kern="1200" dirty="0">
              <a:latin typeface="Century Gothic" charset="0"/>
              <a:ea typeface="Century Gothic" charset="0"/>
              <a:cs typeface="Century Gothic" charset="0"/>
            </a:rPr>
            <a:t>Libraries</a:t>
          </a:r>
        </a:p>
      </dsp:txBody>
      <dsp:txXfrm>
        <a:off x="1452640" y="684232"/>
        <a:ext cx="789128" cy="789128"/>
      </dsp:txXfrm>
    </dsp:sp>
    <dsp:sp modelId="{A69AA475-50B7-446E-B082-0FD177739B35}">
      <dsp:nvSpPr>
        <dsp:cNvPr id="0" name=""/>
        <dsp:cNvSpPr/>
      </dsp:nvSpPr>
      <dsp:spPr>
        <a:xfrm>
          <a:off x="2312505" y="214074"/>
          <a:ext cx="1350992" cy="1189797"/>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CA" sz="1100" kern="1200" dirty="0">
              <a:latin typeface="Century Gothic" charset="0"/>
              <a:ea typeface="Century Gothic" charset="0"/>
              <a:cs typeface="Century Gothic" charset="0"/>
            </a:rPr>
            <a:t>Application</a:t>
          </a:r>
        </a:p>
      </dsp:txBody>
      <dsp:txXfrm>
        <a:off x="2510353" y="388316"/>
        <a:ext cx="955296" cy="841313"/>
      </dsp:txXfrm>
    </dsp:sp>
    <dsp:sp modelId="{897DF0D5-D738-4158-856F-CD2A95EA63ED}">
      <dsp:nvSpPr>
        <dsp:cNvPr id="0" name=""/>
        <dsp:cNvSpPr/>
      </dsp:nvSpPr>
      <dsp:spPr>
        <a:xfrm>
          <a:off x="793208" y="24799"/>
          <a:ext cx="3471989" cy="2777591"/>
        </a:xfrm>
        <a:prstGeom prst="funnel">
          <a:avLst/>
        </a:prstGeom>
        <a:solidFill>
          <a:schemeClr val="lt1">
            <a:alpha val="40000"/>
            <a:hueOff val="0"/>
            <a:satOff val="0"/>
            <a:lumOff val="0"/>
            <a:alphaOff val="0"/>
          </a:schemeClr>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5138"/>
          </a:xfrm>
          <a:prstGeom prst="rect">
            <a:avLst/>
          </a:prstGeom>
        </p:spPr>
        <p:txBody>
          <a:bodyPr vert="horz" lIns="91440" tIns="45720" rIns="91440" bIns="45720" rtlCol="0"/>
          <a:lstStyle>
            <a:lvl1pPr algn="r">
              <a:defRPr sz="1200"/>
            </a:lvl1pPr>
          </a:lstStyle>
          <a:p>
            <a:fld id="{0DF05A0A-1033-4FA2-A747-89AC95759BEB}" type="datetimeFigureOut">
              <a:rPr lang="en-US" smtClean="0"/>
              <a:t>4/30/18</a:t>
            </a:fld>
            <a:endParaRPr lang="en-US"/>
          </a:p>
        </p:txBody>
      </p:sp>
      <p:sp>
        <p:nvSpPr>
          <p:cNvPr id="4" name="Footer Placeholder 3"/>
          <p:cNvSpPr>
            <a:spLocks noGrp="1"/>
          </p:cNvSpPr>
          <p:nvPr>
            <p:ph type="ftr" sz="quarter" idx="2"/>
          </p:nvPr>
        </p:nvSpPr>
        <p:spPr>
          <a:xfrm>
            <a:off x="0" y="8829675"/>
            <a:ext cx="2982913"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5138"/>
          </a:xfrm>
          <a:prstGeom prst="rect">
            <a:avLst/>
          </a:prstGeom>
        </p:spPr>
        <p:txBody>
          <a:bodyPr vert="horz" lIns="91440" tIns="45720" rIns="91440" bIns="45720" rtlCol="0" anchor="b"/>
          <a:lstStyle>
            <a:lvl1pPr algn="r">
              <a:defRPr sz="1200"/>
            </a:lvl1pPr>
          </a:lstStyle>
          <a:p>
            <a:fld id="{4D538806-2B84-4298-B921-331233BCD02A}" type="slidenum">
              <a:rPr lang="en-US" smtClean="0"/>
              <a:t>‹#›</a:t>
            </a:fld>
            <a:endParaRPr lang="en-US"/>
          </a:p>
        </p:txBody>
      </p:sp>
    </p:spTree>
    <p:extLst>
      <p:ext uri="{BB962C8B-B14F-4D97-AF65-F5344CB8AC3E}">
        <p14:creationId xmlns:p14="http://schemas.microsoft.com/office/powerpoint/2010/main" val="1166250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82742"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97513" y="0"/>
            <a:ext cx="2982742" cy="465138"/>
          </a:xfrm>
          <a:prstGeom prst="rect">
            <a:avLst/>
          </a:prstGeom>
        </p:spPr>
        <p:txBody>
          <a:bodyPr vert="horz" lIns="91440" tIns="45720" rIns="91440" bIns="45720" rtlCol="0"/>
          <a:lstStyle>
            <a:lvl1pPr algn="r">
              <a:defRPr sz="1200"/>
            </a:lvl1pPr>
          </a:lstStyle>
          <a:p>
            <a:fld id="{1D00AAC5-5191-442D-90BB-8E1F08F12084}" type="datetimeFigureOut">
              <a:rPr lang="en-US" smtClean="0"/>
              <a:t>4/30/18</a:t>
            </a:fld>
            <a:endParaRPr lang="en-US"/>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8805" y="4416428"/>
            <a:ext cx="5504204"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5"/>
            <a:ext cx="2982742"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97513" y="8829675"/>
            <a:ext cx="2982742" cy="465138"/>
          </a:xfrm>
          <a:prstGeom prst="rect">
            <a:avLst/>
          </a:prstGeom>
        </p:spPr>
        <p:txBody>
          <a:bodyPr vert="horz" lIns="91440" tIns="45720" rIns="91440" bIns="45720" rtlCol="0" anchor="b"/>
          <a:lstStyle>
            <a:lvl1pPr algn="r">
              <a:defRPr sz="1200"/>
            </a:lvl1pPr>
          </a:lstStyle>
          <a:p>
            <a:fld id="{6B47FE6F-E25A-4A68-8F5F-9970CEF9DEDA}" type="slidenum">
              <a:rPr lang="en-US" smtClean="0"/>
              <a:t>‹#›</a:t>
            </a:fld>
            <a:endParaRPr lang="en-US"/>
          </a:p>
        </p:txBody>
      </p:sp>
    </p:spTree>
    <p:extLst>
      <p:ext uri="{BB962C8B-B14F-4D97-AF65-F5344CB8AC3E}">
        <p14:creationId xmlns:p14="http://schemas.microsoft.com/office/powerpoint/2010/main" val="2200904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7FE6F-E25A-4A68-8F5F-9970CEF9DEDA}" type="slidenum">
              <a:rPr lang="en-US" smtClean="0"/>
              <a:t>1</a:t>
            </a:fld>
            <a:endParaRPr lang="en-US"/>
          </a:p>
        </p:txBody>
      </p:sp>
    </p:spTree>
    <p:extLst>
      <p:ext uri="{BB962C8B-B14F-4D97-AF65-F5344CB8AC3E}">
        <p14:creationId xmlns:p14="http://schemas.microsoft.com/office/powerpoint/2010/main" val="6027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019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83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226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34564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6819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US" dirty="0"/>
              <a:t>Docker takes care of the difference between the guest operating system that the container was written for and the actual host operating system. It provides a high-level API for managing (in our case) lightweight containers based on </a:t>
            </a:r>
            <a:r>
              <a:rPr lang="en-US" dirty="0" err="1"/>
              <a:t>cgroups</a:t>
            </a:r>
            <a:r>
              <a:rPr lang="en-US" dirty="0"/>
              <a:t> and namespaces. Since this is not full virtualization the application is still coupled to some degree to its host e.g. all the containers run with the host’s OS kernel.</a:t>
            </a:r>
          </a:p>
          <a:p>
            <a:pPr lvl="0" rtl="0">
              <a:spcBef>
                <a:spcPts val="0"/>
              </a:spcBef>
              <a:buNone/>
            </a:pPr>
            <a:r>
              <a:rPr lang="en-US" dirty="0"/>
              <a:t>Each application component can be bundled together with its own dependencies and shrink-wrapped for deployment. This avoids issues with missing dependencies from the environment (e.g. DLL hell). Containers aim to provide a mechanism for building an application component once and then deploying anywhere, but with a lot of caveats. “build once, run anywhere”... where have we heard that before :-)</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pPr>
            <a:endParaRPr lang="en-US" sz="1200" b="0" i="0" u="none" strike="noStrike" cap="none"/>
          </a:p>
          <a:p>
            <a:pPr marL="0" marR="0" lvl="1" indent="0" algn="l" rtl="0">
              <a:spcBef>
                <a:spcPts val="0"/>
              </a:spcBef>
            </a:pPr>
            <a:endParaRPr lang="en-US"/>
          </a:p>
          <a:p>
            <a:pPr marL="0" marR="0" lvl="2" indent="0" algn="l" rtl="0">
              <a:spcBef>
                <a:spcPts val="0"/>
              </a:spcBef>
            </a:pPr>
            <a:endParaRPr lang="en-US"/>
          </a:p>
          <a:p>
            <a:pPr marL="0" marR="0" lvl="3" indent="0" algn="l" rtl="0">
              <a:spcBef>
                <a:spcPts val="0"/>
              </a:spcBef>
            </a:pPr>
            <a:endParaRPr lang="en-US"/>
          </a:p>
          <a:p>
            <a:pPr marL="0" marR="0" lvl="4" indent="0" algn="l" rtl="0">
              <a:spcBef>
                <a:spcPts val="0"/>
              </a:spcBef>
            </a:pPr>
            <a:endParaRPr lang="en-US"/>
          </a:p>
          <a:p>
            <a:pPr marL="0" marR="0" lvl="5" indent="0" algn="l" rtl="0">
              <a:spcBef>
                <a:spcPts val="0"/>
              </a:spcBef>
            </a:pPr>
            <a:endParaRPr lang="en-US"/>
          </a:p>
          <a:p>
            <a:pPr marL="0" marR="0" lvl="6" indent="0" algn="l" rtl="0">
              <a:spcBef>
                <a:spcPts val="0"/>
              </a:spcBef>
            </a:pPr>
            <a:endParaRPr lang="en-US"/>
          </a:p>
          <a:p>
            <a:pPr marL="0" marR="0" lvl="7" indent="0" algn="l" rtl="0">
              <a:spcBef>
                <a:spcPts val="0"/>
              </a:spcBef>
            </a:pPr>
            <a:endParaRPr lang="en-US"/>
          </a:p>
          <a:p>
            <a:pPr marL="0" marR="0" lvl="8" indent="0" algn="l" rtl="0">
              <a:spcBef>
                <a:spcPts val="0"/>
              </a:spcBef>
            </a:pPr>
            <a:endParaRPr lang="en-US"/>
          </a:p>
        </p:txBody>
      </p:sp>
    </p:spTree>
    <p:extLst>
      <p:ext uri="{BB962C8B-B14F-4D97-AF65-F5344CB8AC3E}">
        <p14:creationId xmlns:p14="http://schemas.microsoft.com/office/powerpoint/2010/main" val="2333971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991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2311400" y="525463"/>
            <a:ext cx="4673600" cy="2628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929640" y="3329939"/>
            <a:ext cx="7436961" cy="3154770"/>
          </a:xfrm>
          <a:prstGeom prst="rect">
            <a:avLst/>
          </a:prstGeom>
        </p:spPr>
        <p:txBody>
          <a:bodyPr lIns="91425" tIns="91425" rIns="91425" bIns="91425" anchor="ctr" anchorCtr="0">
            <a:noAutofit/>
          </a:bodyPr>
          <a:lstStyle/>
          <a:p>
            <a:pPr lvl="0" rtl="0">
              <a:spcBef>
                <a:spcPts val="0"/>
              </a:spcBef>
              <a:buNone/>
            </a:pPr>
            <a:endParaRPr/>
          </a:p>
        </p:txBody>
      </p:sp>
      <p:sp>
        <p:nvSpPr>
          <p:cNvPr id="344" name="Shape 344"/>
          <p:cNvSpPr txBox="1">
            <a:spLocks noGrp="1"/>
          </p:cNvSpPr>
          <p:nvPr>
            <p:ph type="sldNum" idx="12"/>
          </p:nvPr>
        </p:nvSpPr>
        <p:spPr>
          <a:xfrm>
            <a:off x="5265808" y="6658665"/>
            <a:ext cx="4028386" cy="350429"/>
          </a:xfrm>
          <a:prstGeom prst="rect">
            <a:avLst/>
          </a:prstGeom>
        </p:spPr>
        <p:txBody>
          <a:bodyPr lIns="91425" tIns="91425" rIns="91425" bIns="91425" anchor="b" anchorCtr="0">
            <a:noAutofit/>
          </a:bodyPr>
          <a:lstStyle/>
          <a:p>
            <a:pPr lvl="0" rtl="0">
              <a:spcBef>
                <a:spcPts val="0"/>
              </a:spcBef>
              <a:buNone/>
            </a:pPr>
            <a:endParaRPr/>
          </a:p>
          <a:p>
            <a:pPr lvl="1" rtl="0">
              <a:spcBef>
                <a:spcPts val="0"/>
              </a:spcBef>
              <a:buNone/>
            </a:pPr>
            <a:endParaRPr/>
          </a:p>
          <a:p>
            <a:pPr lvl="2" rtl="0">
              <a:spcBef>
                <a:spcPts val="0"/>
              </a:spcBef>
              <a:buNone/>
            </a:pPr>
            <a:endParaRPr/>
          </a:p>
          <a:p>
            <a:pPr lvl="3" rtl="0">
              <a:spcBef>
                <a:spcPts val="0"/>
              </a:spcBef>
              <a:buNone/>
            </a:pPr>
            <a:endParaRPr/>
          </a:p>
          <a:p>
            <a:pPr lvl="4" rtl="0">
              <a:spcBef>
                <a:spcPts val="0"/>
              </a:spcBef>
              <a:buNone/>
            </a:pPr>
            <a:endParaRPr/>
          </a:p>
          <a:p>
            <a:pPr lvl="5" rtl="0">
              <a:spcBef>
                <a:spcPts val="0"/>
              </a:spcBef>
              <a:buNone/>
            </a:pPr>
            <a:endParaRPr/>
          </a:p>
          <a:p>
            <a:pPr lvl="6" rtl="0">
              <a:spcBef>
                <a:spcPts val="0"/>
              </a:spcBef>
              <a:buNone/>
            </a:pPr>
            <a:endParaRPr/>
          </a:p>
          <a:p>
            <a:pPr lvl="7" rtl="0">
              <a:spcBef>
                <a:spcPts val="0"/>
              </a:spcBef>
              <a:buNone/>
            </a:pPr>
            <a:endParaRPr/>
          </a:p>
          <a:p>
            <a:pPr lvl="8" rtl="0">
              <a:spcBef>
                <a:spcPts val="0"/>
              </a:spcBef>
              <a:buNone/>
            </a:pPr>
            <a:endParaRPr/>
          </a:p>
        </p:txBody>
      </p:sp>
    </p:spTree>
    <p:extLst>
      <p:ext uri="{BB962C8B-B14F-4D97-AF65-F5344CB8AC3E}">
        <p14:creationId xmlns:p14="http://schemas.microsoft.com/office/powerpoint/2010/main" val="4126256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701039" y="4415789"/>
            <a:ext cx="5608200" cy="4183500"/>
          </a:xfrm>
          <a:prstGeom prst="rect">
            <a:avLst/>
          </a:prstGeom>
        </p:spPr>
        <p:txBody>
          <a:bodyPr lIns="91425" tIns="91425" rIns="91425" bIns="91425" anchor="ctr" anchorCtr="0">
            <a:noAutofit/>
          </a:bodyPr>
          <a:lstStyle/>
          <a:p>
            <a:pPr lvl="0" rtl="0">
              <a:spcBef>
                <a:spcPts val="0"/>
              </a:spcBef>
              <a:buNone/>
            </a:pPr>
            <a:endParaRPr/>
          </a:p>
        </p:txBody>
      </p:sp>
      <p:sp>
        <p:nvSpPr>
          <p:cNvPr id="344" name="Shape 344"/>
          <p:cNvSpPr txBox="1">
            <a:spLocks noGrp="1"/>
          </p:cNvSpPr>
          <p:nvPr>
            <p:ph type="sldNum" idx="12"/>
          </p:nvPr>
        </p:nvSpPr>
        <p:spPr>
          <a:xfrm>
            <a:off x="3970937" y="8829967"/>
            <a:ext cx="3037799" cy="464699"/>
          </a:xfrm>
          <a:prstGeom prst="rect">
            <a:avLst/>
          </a:prstGeom>
        </p:spPr>
        <p:txBody>
          <a:bodyPr lIns="91425" tIns="91425" rIns="91425" bIns="91425" anchor="b" anchorCtr="0">
            <a:noAutofit/>
          </a:bodyPr>
          <a:lstStyle/>
          <a:p>
            <a:pPr lvl="0" rtl="0">
              <a:spcBef>
                <a:spcPts val="0"/>
              </a:spcBef>
              <a:buNone/>
            </a:pPr>
            <a:endParaRPr/>
          </a:p>
          <a:p>
            <a:pPr lvl="1" rtl="0">
              <a:spcBef>
                <a:spcPts val="0"/>
              </a:spcBef>
              <a:buNone/>
            </a:pPr>
            <a:endParaRPr/>
          </a:p>
          <a:p>
            <a:pPr lvl="2" rtl="0">
              <a:spcBef>
                <a:spcPts val="0"/>
              </a:spcBef>
              <a:buNone/>
            </a:pPr>
            <a:endParaRPr/>
          </a:p>
          <a:p>
            <a:pPr lvl="3" rtl="0">
              <a:spcBef>
                <a:spcPts val="0"/>
              </a:spcBef>
              <a:buNone/>
            </a:pPr>
            <a:endParaRPr/>
          </a:p>
          <a:p>
            <a:pPr lvl="4" rtl="0">
              <a:spcBef>
                <a:spcPts val="0"/>
              </a:spcBef>
              <a:buNone/>
            </a:pPr>
            <a:endParaRPr/>
          </a:p>
          <a:p>
            <a:pPr lvl="5" rtl="0">
              <a:spcBef>
                <a:spcPts val="0"/>
              </a:spcBef>
              <a:buNone/>
            </a:pPr>
            <a:endParaRPr/>
          </a:p>
          <a:p>
            <a:pPr lvl="6" rtl="0">
              <a:spcBef>
                <a:spcPts val="0"/>
              </a:spcBef>
              <a:buNone/>
            </a:pPr>
            <a:endParaRPr/>
          </a:p>
          <a:p>
            <a:pPr lvl="7" rtl="0">
              <a:spcBef>
                <a:spcPts val="0"/>
              </a:spcBef>
              <a:buNone/>
            </a:pPr>
            <a:endParaRPr/>
          </a:p>
          <a:p>
            <a:pPr lvl="8" rtl="0">
              <a:spcBef>
                <a:spcPts val="0"/>
              </a:spcBef>
              <a:buNone/>
            </a:pPr>
            <a:endParaRPr/>
          </a:p>
        </p:txBody>
      </p:sp>
    </p:spTree>
    <p:extLst>
      <p:ext uri="{BB962C8B-B14F-4D97-AF65-F5344CB8AC3E}">
        <p14:creationId xmlns:p14="http://schemas.microsoft.com/office/powerpoint/2010/main" val="1114708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701039" y="4415789"/>
            <a:ext cx="5608200" cy="4183500"/>
          </a:xfrm>
          <a:prstGeom prst="rect">
            <a:avLst/>
          </a:prstGeom>
        </p:spPr>
        <p:txBody>
          <a:bodyPr lIns="91425" tIns="91425" rIns="91425" bIns="91425" anchor="ctr" anchorCtr="0">
            <a:noAutofit/>
          </a:bodyPr>
          <a:lstStyle/>
          <a:p>
            <a:pPr lvl="0" rtl="0">
              <a:spcBef>
                <a:spcPts val="0"/>
              </a:spcBef>
              <a:buNone/>
            </a:pPr>
            <a:endParaRPr/>
          </a:p>
        </p:txBody>
      </p:sp>
      <p:sp>
        <p:nvSpPr>
          <p:cNvPr id="378" name="Shape 378"/>
          <p:cNvSpPr txBox="1">
            <a:spLocks noGrp="1"/>
          </p:cNvSpPr>
          <p:nvPr>
            <p:ph type="sldNum" idx="12"/>
          </p:nvPr>
        </p:nvSpPr>
        <p:spPr>
          <a:xfrm>
            <a:off x="3970937" y="8829967"/>
            <a:ext cx="3037799" cy="464699"/>
          </a:xfrm>
          <a:prstGeom prst="rect">
            <a:avLst/>
          </a:prstGeom>
        </p:spPr>
        <p:txBody>
          <a:bodyPr lIns="91425" tIns="91425" rIns="91425" bIns="91425" anchor="b" anchorCtr="0">
            <a:noAutofit/>
          </a:bodyPr>
          <a:lstStyle/>
          <a:p>
            <a:pPr lvl="0" rtl="0">
              <a:spcBef>
                <a:spcPts val="0"/>
              </a:spcBef>
              <a:buNone/>
            </a:pPr>
            <a:endParaRPr/>
          </a:p>
          <a:p>
            <a:pPr lvl="1" rtl="0">
              <a:spcBef>
                <a:spcPts val="0"/>
              </a:spcBef>
              <a:buNone/>
            </a:pPr>
            <a:endParaRPr/>
          </a:p>
          <a:p>
            <a:pPr lvl="2" rtl="0">
              <a:spcBef>
                <a:spcPts val="0"/>
              </a:spcBef>
              <a:buNone/>
            </a:pPr>
            <a:endParaRPr/>
          </a:p>
          <a:p>
            <a:pPr lvl="3" rtl="0">
              <a:spcBef>
                <a:spcPts val="0"/>
              </a:spcBef>
              <a:buNone/>
            </a:pPr>
            <a:endParaRPr/>
          </a:p>
          <a:p>
            <a:pPr lvl="4" rtl="0">
              <a:spcBef>
                <a:spcPts val="0"/>
              </a:spcBef>
              <a:buNone/>
            </a:pPr>
            <a:endParaRPr/>
          </a:p>
          <a:p>
            <a:pPr lvl="5" rtl="0">
              <a:spcBef>
                <a:spcPts val="0"/>
              </a:spcBef>
              <a:buNone/>
            </a:pPr>
            <a:endParaRPr/>
          </a:p>
          <a:p>
            <a:pPr lvl="6" rtl="0">
              <a:spcBef>
                <a:spcPts val="0"/>
              </a:spcBef>
              <a:buNone/>
            </a:pPr>
            <a:endParaRPr/>
          </a:p>
          <a:p>
            <a:pPr lvl="7" rtl="0">
              <a:spcBef>
                <a:spcPts val="0"/>
              </a:spcBef>
              <a:buNone/>
            </a:pPr>
            <a:endParaRPr/>
          </a:p>
          <a:p>
            <a:pPr lvl="8" rtl="0">
              <a:spcBef>
                <a:spcPts val="0"/>
              </a:spcBef>
              <a:buNone/>
            </a:pPr>
            <a:endParaRPr/>
          </a:p>
        </p:txBody>
      </p:sp>
    </p:spTree>
    <p:extLst>
      <p:ext uri="{BB962C8B-B14F-4D97-AF65-F5344CB8AC3E}">
        <p14:creationId xmlns:p14="http://schemas.microsoft.com/office/powerpoint/2010/main" val="737428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2311400" y="525463"/>
            <a:ext cx="4673600" cy="2628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929640" y="3329939"/>
            <a:ext cx="7436961" cy="3154770"/>
          </a:xfrm>
          <a:prstGeom prst="rect">
            <a:avLst/>
          </a:prstGeom>
        </p:spPr>
        <p:txBody>
          <a:bodyPr lIns="91425" tIns="91425" rIns="91425" bIns="91425" anchor="ctr" anchorCtr="0">
            <a:noAutofit/>
          </a:bodyPr>
          <a:lstStyle/>
          <a:p>
            <a:pPr lvl="0" rtl="0">
              <a:spcBef>
                <a:spcPts val="0"/>
              </a:spcBef>
              <a:buNone/>
            </a:pPr>
            <a:r>
              <a:rPr lang="en-US" b="1" dirty="0"/>
              <a:t>Decouple</a:t>
            </a:r>
            <a:r>
              <a:rPr lang="en-US" b="1" baseline="0" dirty="0"/>
              <a:t> Worlds:</a:t>
            </a:r>
          </a:p>
          <a:p>
            <a:pPr lvl="0" rtl="0">
              <a:spcBef>
                <a:spcPts val="0"/>
              </a:spcBef>
              <a:buNone/>
            </a:pPr>
            <a:r>
              <a:rPr lang="en-US" sz="1200" b="0" i="0" kern="1200" dirty="0">
                <a:solidFill>
                  <a:schemeClr val="tx1"/>
                </a:solidFill>
                <a:effectLst/>
                <a:latin typeface="+mn-lt"/>
                <a:ea typeface="+mn-ea"/>
                <a:cs typeface="+mn-cs"/>
              </a:rPr>
              <a:t>development and operations environments are decoupled from your physical hosting environment. Move from on-premises to the cloud, between public clouds, update your operating systems and underlying</a:t>
            </a:r>
            <a:r>
              <a:rPr lang="en-US" sz="1200" b="0" i="0" kern="1200" baseline="0" dirty="0">
                <a:solidFill>
                  <a:schemeClr val="tx1"/>
                </a:solidFill>
                <a:effectLst/>
                <a:latin typeface="+mn-lt"/>
                <a:ea typeface="+mn-ea"/>
                <a:cs typeface="+mn-cs"/>
              </a:rPr>
              <a:t> infrastructure</a:t>
            </a:r>
            <a:r>
              <a:rPr lang="en-US" sz="1200" b="0" i="0" kern="1200" dirty="0">
                <a:solidFill>
                  <a:schemeClr val="tx1"/>
                </a:solidFill>
                <a:effectLst/>
                <a:latin typeface="+mn-lt"/>
                <a:ea typeface="+mn-ea"/>
                <a:cs typeface="+mn-cs"/>
              </a:rPr>
              <a:t> with minimal impact to your apps. Create application container images at build/release time rather than deployment time, thereby decoupling applications from infrastructure.</a:t>
            </a:r>
          </a:p>
          <a:p>
            <a:pPr lvl="0" rtl="0">
              <a:spcBef>
                <a:spcPts val="0"/>
              </a:spcBef>
              <a:buNone/>
            </a:pPr>
            <a:endParaRPr lang="en-US" sz="1200" b="0" i="0" kern="1200" dirty="0">
              <a:solidFill>
                <a:schemeClr val="tx1"/>
              </a:solidFill>
              <a:effectLst/>
              <a:latin typeface="+mn-lt"/>
              <a:ea typeface="+mn-ea"/>
              <a:cs typeface="+mn-cs"/>
            </a:endParaRPr>
          </a:p>
          <a:p>
            <a:pPr lvl="0" rtl="0">
              <a:spcBef>
                <a:spcPts val="0"/>
              </a:spcBef>
              <a:buNone/>
            </a:pPr>
            <a:r>
              <a:rPr lang="en-US" sz="1200" b="1" i="0" kern="1200" dirty="0">
                <a:solidFill>
                  <a:schemeClr val="tx1"/>
                </a:solidFill>
                <a:effectLst/>
                <a:latin typeface="+mn-lt"/>
                <a:ea typeface="+mn-ea"/>
                <a:cs typeface="+mn-cs"/>
              </a:rPr>
              <a:t>Eliminate Toil:</a:t>
            </a:r>
          </a:p>
          <a:p>
            <a:pPr lvl="0" rtl="0">
              <a:spcBef>
                <a:spcPts val="0"/>
              </a:spcBef>
              <a:buNone/>
            </a:pPr>
            <a:r>
              <a:rPr lang="en-US" sz="1200" b="0" i="0" kern="1200" dirty="0">
                <a:solidFill>
                  <a:schemeClr val="tx1"/>
                </a:solidFill>
                <a:effectLst/>
                <a:latin typeface="+mn-lt"/>
                <a:ea typeface="+mn-ea"/>
                <a:cs typeface="+mn-cs"/>
              </a:rPr>
              <a:t>Move from ticket driven operations to API driven operations. Let developers focus on the code that runs the business, and build operations team to support your business.  Achieve unprecedented levels of automation.</a:t>
            </a:r>
          </a:p>
          <a:p>
            <a:pPr lvl="0" rtl="0">
              <a:spcBef>
                <a:spcPts val="0"/>
              </a:spcBef>
              <a:buNone/>
            </a:pPr>
            <a:endParaRPr lang="en-US" sz="1200" b="0" i="0" kern="1200" dirty="0">
              <a:solidFill>
                <a:schemeClr val="tx1"/>
              </a:solidFill>
              <a:effectLst/>
              <a:latin typeface="+mn-lt"/>
              <a:ea typeface="+mn-ea"/>
              <a:cs typeface="+mn-cs"/>
            </a:endParaRPr>
          </a:p>
          <a:p>
            <a:pPr lvl="0" rtl="0">
              <a:spcBef>
                <a:spcPts val="0"/>
              </a:spcBef>
              <a:buNone/>
            </a:pPr>
            <a:r>
              <a:rPr lang="en-US" sz="1200" b="1" i="0" kern="1200" dirty="0">
                <a:solidFill>
                  <a:schemeClr val="tx1"/>
                </a:solidFill>
                <a:effectLst/>
                <a:latin typeface="+mn-lt"/>
                <a:ea typeface="+mn-ea"/>
                <a:cs typeface="+mn-cs"/>
              </a:rPr>
              <a:t>Improve Efficiency:</a:t>
            </a:r>
          </a:p>
          <a:p>
            <a:pPr lvl="0" rtl="0">
              <a:spcBef>
                <a:spcPts val="0"/>
              </a:spcBef>
              <a:buNone/>
            </a:pPr>
            <a:r>
              <a:rPr lang="en-US" sz="1200" b="0" i="0" kern="1200" dirty="0">
                <a:solidFill>
                  <a:schemeClr val="tx1"/>
                </a:solidFill>
                <a:effectLst/>
                <a:latin typeface="+mn-lt"/>
                <a:ea typeface="+mn-ea"/>
                <a:cs typeface="+mn-cs"/>
              </a:rPr>
              <a:t>Dynamically scheduled container packaged systems are radically more efficient than traditional VM based technologies.  Early users report up to 75% savings in infrastructure bill by transition to Containers.</a:t>
            </a:r>
          </a:p>
          <a:p>
            <a:pPr lvl="0" rtl="0">
              <a:spcBef>
                <a:spcPts val="0"/>
              </a:spcBef>
              <a:buNone/>
            </a:pPr>
            <a:endParaRPr lang="en-US" sz="1200" b="0" i="0" kern="1200" dirty="0">
              <a:solidFill>
                <a:schemeClr val="tx1"/>
              </a:solidFill>
              <a:effectLst/>
              <a:latin typeface="+mn-lt"/>
              <a:ea typeface="+mn-ea"/>
              <a:cs typeface="+mn-cs"/>
            </a:endParaRPr>
          </a:p>
          <a:p>
            <a:pPr lvl="0" rtl="0">
              <a:spcBef>
                <a:spcPts val="0"/>
              </a:spcBef>
              <a:buNone/>
            </a:pPr>
            <a:r>
              <a:rPr lang="en-US" sz="1200" b="1" i="0" kern="1200" dirty="0">
                <a:solidFill>
                  <a:schemeClr val="tx1"/>
                </a:solidFill>
                <a:effectLst/>
                <a:latin typeface="+mn-lt"/>
                <a:ea typeface="+mn-ea"/>
                <a:cs typeface="+mn-cs"/>
              </a:rPr>
              <a:t>Resource Isolation:</a:t>
            </a:r>
          </a:p>
          <a:p>
            <a:pPr lvl="0" rtl="0">
              <a:spcBef>
                <a:spcPts val="0"/>
              </a:spcBef>
              <a:buNone/>
            </a:pPr>
            <a:r>
              <a:rPr lang="en-US" sz="1200" b="0" i="0" kern="1200" dirty="0">
                <a:solidFill>
                  <a:schemeClr val="tx1"/>
                </a:solidFill>
                <a:effectLst/>
                <a:latin typeface="+mn-lt"/>
                <a:ea typeface="+mn-ea"/>
                <a:cs typeface="+mn-cs"/>
              </a:rPr>
              <a:t>Predictable application performance, eliminates</a:t>
            </a:r>
            <a:r>
              <a:rPr lang="en-US" sz="1200" b="0" i="0" kern="1200" baseline="0" dirty="0">
                <a:solidFill>
                  <a:schemeClr val="tx1"/>
                </a:solidFill>
                <a:effectLst/>
                <a:latin typeface="+mn-lt"/>
                <a:ea typeface="+mn-ea"/>
                <a:cs typeface="+mn-cs"/>
              </a:rPr>
              <a:t> noisy neighbor problem.</a:t>
            </a:r>
            <a:endParaRPr lang="en-US" sz="1200" b="0" i="0" kern="1200" dirty="0">
              <a:solidFill>
                <a:schemeClr val="tx1"/>
              </a:solidFill>
              <a:effectLst/>
              <a:latin typeface="+mn-lt"/>
              <a:ea typeface="+mn-ea"/>
              <a:cs typeface="+mn-cs"/>
            </a:endParaRPr>
          </a:p>
          <a:p>
            <a:pPr lvl="0" rtl="0">
              <a:spcBef>
                <a:spcPts val="0"/>
              </a:spcBef>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rPr>
              <a:t>Resource Utilization: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High efficiency and density, building</a:t>
            </a:r>
            <a:r>
              <a:rPr lang="en-US" sz="1200" b="0" i="0" kern="1200" baseline="0" dirty="0">
                <a:solidFill>
                  <a:schemeClr val="tx1"/>
                </a:solidFill>
                <a:effectLst/>
                <a:latin typeface="+mn-lt"/>
                <a:ea typeface="+mn-ea"/>
                <a:cs typeface="+mn-cs"/>
              </a:rPr>
              <a:t> dedicated VM’s for each workload creates static portions and lead low overall resource utilization across data center. Whereas exposing the entire data center as a one shared virtual compute infrastructure with resource isolation and  quotas dramatically improves utilization and savings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effectLst/>
                <a:latin typeface="+mn-lt"/>
                <a:ea typeface="+mn-ea"/>
                <a:cs typeface="+mn-cs"/>
              </a:rPr>
              <a:t>Workload Scalability:</a:t>
            </a:r>
          </a:p>
          <a:p>
            <a:r>
              <a:rPr lang="en-US" sz="1200" kern="1200" dirty="0">
                <a:solidFill>
                  <a:schemeClr val="tx1"/>
                </a:solidFill>
                <a:effectLst/>
                <a:latin typeface="+mn-lt"/>
                <a:ea typeface="+mn-ea"/>
                <a:cs typeface="+mn-cs"/>
              </a:rPr>
              <a:t>Applications deployed in container cluster are packaged as containers. These applications are composed of multiple containers grouped as pods. Each container is designed to perform only one task. Pods can be composed of stateless containers or </a:t>
            </a:r>
            <a:r>
              <a:rPr lang="en-US" sz="1200" kern="1200" dirty="0" err="1">
                <a:solidFill>
                  <a:schemeClr val="tx1"/>
                </a:solidFill>
                <a:effectLst/>
                <a:latin typeface="+mn-lt"/>
                <a:ea typeface="+mn-ea"/>
                <a:cs typeface="+mn-cs"/>
              </a:rPr>
              <a:t>stateful</a:t>
            </a:r>
            <a:r>
              <a:rPr lang="en-US" sz="1200" kern="1200" dirty="0">
                <a:solidFill>
                  <a:schemeClr val="tx1"/>
                </a:solidFill>
                <a:effectLst/>
                <a:latin typeface="+mn-lt"/>
                <a:ea typeface="+mn-ea"/>
                <a:cs typeface="+mn-cs"/>
              </a:rPr>
              <a:t> containers. Pods can easily be scaled on-demand or through dynamic auto-scaling. Kubernetes supports horizontal pod auto-scaling which, scales the number of pods in a replication controller based on CPU auto-scale rules and thresholds. Future version will support custom metrics for defining the auto-scale rules and thresholds. </a:t>
            </a:r>
          </a:p>
          <a:p>
            <a:r>
              <a:rPr lang="en-US" sz="1200" kern="1200" dirty="0">
                <a:solidFill>
                  <a:schemeClr val="tx1"/>
                </a:solidFill>
                <a:effectLst/>
                <a:latin typeface="+mn-lt"/>
                <a:ea typeface="+mn-ea"/>
                <a:cs typeface="+mn-cs"/>
              </a:rPr>
              <a:t>Container cluster orchestration systems also support persistent workloads, such as NoSQL databases and relational database management systems (RDBMS), through </a:t>
            </a:r>
            <a:r>
              <a:rPr lang="en-US" sz="1200" kern="1200" dirty="0" err="1">
                <a:solidFill>
                  <a:schemeClr val="tx1"/>
                </a:solidFill>
                <a:effectLst/>
                <a:latin typeface="+mn-lt"/>
                <a:ea typeface="+mn-ea"/>
                <a:cs typeface="+mn-cs"/>
              </a:rPr>
              <a:t>stateful</a:t>
            </a:r>
            <a:r>
              <a:rPr lang="en-US" sz="1200" kern="1200" dirty="0">
                <a:solidFill>
                  <a:schemeClr val="tx1"/>
                </a:solidFill>
                <a:effectLst/>
                <a:latin typeface="+mn-lt"/>
                <a:ea typeface="+mn-ea"/>
                <a:cs typeface="+mn-cs"/>
              </a:rPr>
              <a:t> sets; this enables scaling stateless applications such as Cassandra clusters and MongoDB replica sets. This capability will bring elastic, stateless web tiers and persistent, </a:t>
            </a:r>
            <a:r>
              <a:rPr lang="en-US" sz="1200" kern="1200" dirty="0" err="1">
                <a:solidFill>
                  <a:schemeClr val="tx1"/>
                </a:solidFill>
                <a:effectLst/>
                <a:latin typeface="+mn-lt"/>
                <a:ea typeface="+mn-ea"/>
                <a:cs typeface="+mn-cs"/>
              </a:rPr>
              <a:t>stateful</a:t>
            </a:r>
            <a:r>
              <a:rPr lang="en-US" sz="1200" kern="1200" dirty="0">
                <a:solidFill>
                  <a:schemeClr val="tx1"/>
                </a:solidFill>
                <a:effectLst/>
                <a:latin typeface="+mn-lt"/>
                <a:ea typeface="+mn-ea"/>
                <a:cs typeface="+mn-cs"/>
              </a:rPr>
              <a:t> databases together to run on the same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rPr>
              <a:t>High Availability:</a:t>
            </a:r>
          </a:p>
          <a:p>
            <a:r>
              <a:rPr lang="en-US" sz="1200" kern="1200" dirty="0">
                <a:solidFill>
                  <a:schemeClr val="tx1"/>
                </a:solidFill>
                <a:effectLst/>
                <a:latin typeface="+mn-lt"/>
                <a:ea typeface="+mn-ea"/>
                <a:cs typeface="+mn-cs"/>
              </a:rPr>
              <a:t>Contemporary workloads demand availability at both the infrastructure and application levels. In clusters at scale, everything is prone to failure, which makes high availability for production workloads strictly necessary. While most container orchestration engines and PaaS offerings deliver application availability, Kubernetes is designed to tackle availability of both infrastructure and applications.</a:t>
            </a:r>
          </a:p>
          <a:p>
            <a:r>
              <a:rPr lang="en-US" sz="1200" kern="1200" dirty="0">
                <a:solidFill>
                  <a:schemeClr val="tx1"/>
                </a:solidFill>
                <a:effectLst/>
                <a:latin typeface="+mn-lt"/>
                <a:ea typeface="+mn-ea"/>
                <a:cs typeface="+mn-cs"/>
              </a:rPr>
              <a:t>On the application front, Kubernetes ensures high availability by means of replica sets, replication controllers and </a:t>
            </a:r>
            <a:r>
              <a:rPr lang="en-US" sz="1200" kern="1200" dirty="0" err="1">
                <a:solidFill>
                  <a:schemeClr val="tx1"/>
                </a:solidFill>
                <a:effectLst/>
                <a:latin typeface="+mn-lt"/>
                <a:ea typeface="+mn-ea"/>
                <a:cs typeface="+mn-cs"/>
              </a:rPr>
              <a:t>stateful</a:t>
            </a:r>
            <a:r>
              <a:rPr lang="en-US" sz="1200" kern="1200" dirty="0">
                <a:solidFill>
                  <a:schemeClr val="tx1"/>
                </a:solidFill>
                <a:effectLst/>
                <a:latin typeface="+mn-lt"/>
                <a:ea typeface="+mn-ea"/>
                <a:cs typeface="+mn-cs"/>
              </a:rPr>
              <a:t> sets. Operators can declare the minimum number of pods that need to run at any given point of time. If a container or pod crashes due to an error, the declarative policy can bring the deployment to the desired configuration.</a:t>
            </a:r>
          </a:p>
          <a:p>
            <a:r>
              <a:rPr lang="en-US" sz="1200" kern="1200" dirty="0">
                <a:solidFill>
                  <a:schemeClr val="tx1"/>
                </a:solidFill>
                <a:effectLst/>
                <a:latin typeface="+mn-lt"/>
                <a:ea typeface="+mn-ea"/>
                <a:cs typeface="+mn-cs"/>
              </a:rPr>
              <a:t>For infrastructure availability, Kubernetes has support for a wide range of storage backend, ranging from distributed file systems such as Network file system (NFS), </a:t>
            </a:r>
            <a:r>
              <a:rPr lang="en-US" sz="1200" kern="1200" dirty="0" err="1">
                <a:solidFill>
                  <a:schemeClr val="tx1"/>
                </a:solidFill>
                <a:effectLst/>
                <a:latin typeface="+mn-lt"/>
                <a:ea typeface="+mn-ea"/>
                <a:cs typeface="+mn-cs"/>
              </a:rPr>
              <a:t>Ceph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GlusterFS</a:t>
            </a:r>
            <a:r>
              <a:rPr lang="en-US" sz="1200" kern="1200" dirty="0">
                <a:solidFill>
                  <a:schemeClr val="tx1"/>
                </a:solidFill>
                <a:effectLst/>
                <a:latin typeface="+mn-lt"/>
                <a:ea typeface="+mn-ea"/>
                <a:cs typeface="+mn-cs"/>
              </a:rPr>
              <a:t>, Block devices such Azure Persistent Disk, VMware VSAN, Amazon EBS, and specialized container storage plugins such as </a:t>
            </a:r>
            <a:r>
              <a:rPr lang="en-US" sz="1200" kern="1200" dirty="0" err="1">
                <a:solidFill>
                  <a:schemeClr val="tx1"/>
                </a:solidFill>
                <a:effectLst/>
                <a:latin typeface="+mn-lt"/>
                <a:ea typeface="+mn-ea"/>
                <a:cs typeface="+mn-cs"/>
              </a:rPr>
              <a:t>Flocker</a:t>
            </a:r>
            <a:r>
              <a:rPr lang="en-US" sz="1200" kern="1200" dirty="0">
                <a:solidFill>
                  <a:schemeClr val="tx1"/>
                </a:solidFill>
                <a:effectLst/>
                <a:latin typeface="+mn-lt"/>
                <a:ea typeface="+mn-ea"/>
                <a:cs typeface="+mn-cs"/>
              </a:rPr>
              <a:t>. Adding a reliable, available storage layer to Kubernetes ensure high availability of </a:t>
            </a:r>
            <a:r>
              <a:rPr lang="en-US" sz="1200" kern="1200" dirty="0" err="1">
                <a:solidFill>
                  <a:schemeClr val="tx1"/>
                </a:solidFill>
                <a:effectLst/>
                <a:latin typeface="+mn-lt"/>
                <a:ea typeface="+mn-ea"/>
                <a:cs typeface="+mn-cs"/>
              </a:rPr>
              <a:t>stateful</a:t>
            </a:r>
            <a:r>
              <a:rPr lang="en-US" sz="1200" kern="1200" dirty="0">
                <a:solidFill>
                  <a:schemeClr val="tx1"/>
                </a:solidFill>
                <a:effectLst/>
                <a:latin typeface="+mn-lt"/>
                <a:ea typeface="+mn-ea"/>
                <a:cs typeface="+mn-cs"/>
              </a:rPr>
              <a:t> workloads.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Security:</a:t>
            </a:r>
          </a:p>
          <a:p>
            <a:r>
              <a:rPr lang="en-US" sz="1200" kern="1200" dirty="0">
                <a:solidFill>
                  <a:schemeClr val="tx1"/>
                </a:solidFill>
                <a:effectLst/>
                <a:latin typeface="+mn-lt"/>
                <a:ea typeface="+mn-ea"/>
                <a:cs typeface="+mn-cs"/>
              </a:rPr>
              <a:t>Reducing the attack surface is a basic tenet of security. Preventing code with vulnerabilities from entering into the environment is a perfect example of reducing a key attack surface, containers are designed to host just the applications and its dependent libraries they provide a reduce attack surface. But containerization has specific structural and operational elements that require special attention, mainly the underlying shared kernel architecture of containers requires attention beyond securing the host. But these concerns can be addressed using Isolation features built into Linux kernel (namespaces, capabilities) and other security features offered by Linux kernel namely </a:t>
            </a:r>
            <a:r>
              <a:rPr lang="en-US" sz="1200" kern="1200" dirty="0" err="1">
                <a:solidFill>
                  <a:schemeClr val="tx1"/>
                </a:solidFill>
                <a:effectLst/>
                <a:latin typeface="+mn-lt"/>
                <a:ea typeface="+mn-ea"/>
                <a:cs typeface="+mn-cs"/>
              </a:rPr>
              <a:t>SELinux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AppArmor</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Kubernetes provides additional security network boundaries using “network policy” which either allows or restricts network traffic to pods, based specification provided by the application team. This is useful to obscure pods in a multi-tier deployment that shouldn’t be exposed to other applications.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Portability: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Containers are deigned to offer freedom of choice when choosing operating systems, container runtimes, process architectures, cloud platforms. Container orchestration systems also provide native federation which allows to mix and match container clusters running across multiple cloud providers and on-premises. This bring hybrid cloud capabilities to containerized workloads. It also</a:t>
            </a:r>
            <a:r>
              <a:rPr lang="en-US" sz="1200" kern="1200" baseline="0" dirty="0">
                <a:solidFill>
                  <a:schemeClr val="tx1"/>
                </a:solidFill>
                <a:effectLst/>
                <a:latin typeface="+mn-lt"/>
                <a:ea typeface="+mn-ea"/>
                <a:cs typeface="+mn-cs"/>
              </a:rPr>
              <a:t> provides an opportunity lift and carry some legacy applications there by reducing and/or possibly eliminating a need to build and operate purpose built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effectLst/>
                <a:latin typeface="+mn-lt"/>
                <a:ea typeface="+mn-ea"/>
                <a:cs typeface="+mn-cs"/>
              </a:rPr>
              <a:t>Summary:</a:t>
            </a: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Old Way</a:t>
            </a:r>
            <a:r>
              <a:rPr lang="en-US" sz="1200" b="0" i="0" kern="1200" dirty="0">
                <a:solidFill>
                  <a:schemeClr val="tx1"/>
                </a:solidFill>
                <a:effectLst/>
                <a:latin typeface="+mn-lt"/>
                <a:ea typeface="+mn-ea"/>
                <a:cs typeface="+mn-cs"/>
              </a:rPr>
              <a:t> to deploy applications was to install the applications on a host using the operating system package manager. This had the disadvantage of entangling the applications’ executables, configuration, libraries, and lifecycles with each other and with the host OS. One could build immutable virtual-machine images in order to achieve predictable rollouts and rollbacks, but VMs are heavyweight and non-portable.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New Way</a:t>
            </a:r>
            <a:r>
              <a:rPr lang="en-US" sz="1200" b="0" i="0" kern="1200" dirty="0">
                <a:solidFill>
                  <a:schemeClr val="tx1"/>
                </a:solidFill>
                <a:effectLst/>
                <a:latin typeface="+mn-lt"/>
                <a:ea typeface="+mn-ea"/>
                <a:cs typeface="+mn-cs"/>
              </a:rPr>
              <a:t> is to deploy containers based on operating-system-level virtualization rather than hardware virtualization. These containers are isolated from each other and from the host: they have their own </a:t>
            </a:r>
            <a:r>
              <a:rPr lang="en-US" sz="1200" b="0" i="0" kern="1200" dirty="0" err="1">
                <a:solidFill>
                  <a:schemeClr val="tx1"/>
                </a:solidFill>
                <a:effectLst/>
                <a:latin typeface="+mn-lt"/>
                <a:ea typeface="+mn-ea"/>
                <a:cs typeface="+mn-cs"/>
              </a:rPr>
              <a:t>filesystems</a:t>
            </a:r>
            <a:r>
              <a:rPr lang="en-US" sz="1200" b="0" i="0" kern="1200" dirty="0">
                <a:solidFill>
                  <a:schemeClr val="tx1"/>
                </a:solidFill>
                <a:effectLst/>
                <a:latin typeface="+mn-lt"/>
                <a:ea typeface="+mn-ea"/>
                <a:cs typeface="+mn-cs"/>
              </a:rPr>
              <a:t>, they can’t see each others’ processes, and their computational resource usage can be bounded. They are easier to build than VMs, and because they are decoupled from the underlying infrastructure and from the host </a:t>
            </a:r>
            <a:r>
              <a:rPr lang="en-US" sz="1200" b="0" i="0" kern="1200" dirty="0" err="1">
                <a:solidFill>
                  <a:schemeClr val="tx1"/>
                </a:solidFill>
                <a:effectLst/>
                <a:latin typeface="+mn-lt"/>
                <a:ea typeface="+mn-ea"/>
                <a:cs typeface="+mn-cs"/>
              </a:rPr>
              <a:t>filesystem</a:t>
            </a:r>
            <a:r>
              <a:rPr lang="en-US" sz="1200" b="0" i="0" kern="1200" dirty="0">
                <a:solidFill>
                  <a:schemeClr val="tx1"/>
                </a:solidFill>
                <a:effectLst/>
                <a:latin typeface="+mn-lt"/>
                <a:ea typeface="+mn-ea"/>
                <a:cs typeface="+mn-cs"/>
              </a:rPr>
              <a:t>, they are portable across clouds and OS distributions.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containers are small and fast, one application can be packed in each container image. This one-to-one application-to-image relationship unlocks the full benefits of containers. With containers, immutable container images can be created at build/release time rather than deployment time, since each application doesn’t need to be composed with the rest of the application stack, nor married to the production infrastructure environment. Generating container images at build/release time enables a consistent environment to be carried from development into production. Similarly, containers are vastly more transparent than VMs, which facilitates monitoring and management. This is especially true when the containers’ process lifecycles are managed by the infrastructure rather than hidden by a process supervisor inside the container. Finally, with a single application per container, managing the containers becomes tantamount to managing deployment of the application.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kubernetes.io</a:t>
            </a:r>
            <a:r>
              <a:rPr lang="en-US" sz="1200" b="0" i="0" kern="1200" dirty="0">
                <a:solidFill>
                  <a:schemeClr val="tx1"/>
                </a:solidFill>
                <a:effectLst/>
                <a:latin typeface="+mn-lt"/>
                <a:ea typeface="+mn-ea"/>
                <a:cs typeface="+mn-cs"/>
              </a:rPr>
              <a:t>/docs/concepts/overview/what-is-</a:t>
            </a:r>
            <a:r>
              <a:rPr lang="en-US" sz="1200" b="0" i="0" kern="1200" dirty="0" err="1">
                <a:solidFill>
                  <a:schemeClr val="tx1"/>
                </a:solidFill>
                <a:effectLst/>
                <a:latin typeface="+mn-lt"/>
                <a:ea typeface="+mn-ea"/>
                <a:cs typeface="+mn-cs"/>
              </a:rPr>
              <a:t>kubernetes</a:t>
            </a:r>
            <a:r>
              <a:rPr lang="en-US" sz="1200" b="0" i="0" kern="120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ndParaRPr>
          </a:p>
          <a:p>
            <a:pPr lvl="0" rtl="0">
              <a:spcBef>
                <a:spcPts val="0"/>
              </a:spcBef>
              <a:buNone/>
            </a:pPr>
            <a:endParaRPr lang="en-US" sz="1200" b="0" i="0" kern="1200" dirty="0">
              <a:solidFill>
                <a:schemeClr val="tx1"/>
              </a:solidFill>
              <a:effectLst/>
              <a:latin typeface="+mn-lt"/>
              <a:ea typeface="+mn-ea"/>
              <a:cs typeface="+mn-cs"/>
            </a:endParaRPr>
          </a:p>
          <a:p>
            <a:pPr lvl="0" rtl="0">
              <a:spcBef>
                <a:spcPts val="0"/>
              </a:spcBef>
              <a:buNone/>
            </a:pPr>
            <a:endParaRPr lang="en-US" sz="1200" b="0" i="0" kern="1200" dirty="0">
              <a:solidFill>
                <a:schemeClr val="tx1"/>
              </a:solidFill>
              <a:effectLst/>
              <a:latin typeface="+mn-lt"/>
              <a:ea typeface="+mn-ea"/>
              <a:cs typeface="+mn-cs"/>
            </a:endParaRPr>
          </a:p>
          <a:p>
            <a:pPr lvl="0" rtl="0">
              <a:spcBef>
                <a:spcPts val="0"/>
              </a:spcBef>
              <a:buNone/>
            </a:pPr>
            <a:endParaRPr lang="en-US" sz="1200" b="0" i="0" kern="1200" dirty="0">
              <a:solidFill>
                <a:schemeClr val="tx1"/>
              </a:solidFill>
              <a:effectLst/>
              <a:latin typeface="+mn-lt"/>
              <a:ea typeface="+mn-ea"/>
              <a:cs typeface="+mn-cs"/>
            </a:endParaRPr>
          </a:p>
          <a:p>
            <a:pPr lvl="0" rtl="0">
              <a:spcBef>
                <a:spcPts val="0"/>
              </a:spcBef>
              <a:buNone/>
            </a:pPr>
            <a:endParaRPr dirty="0"/>
          </a:p>
        </p:txBody>
      </p:sp>
      <p:sp>
        <p:nvSpPr>
          <p:cNvPr id="325" name="Shape 325"/>
          <p:cNvSpPr txBox="1">
            <a:spLocks noGrp="1"/>
          </p:cNvSpPr>
          <p:nvPr>
            <p:ph type="sldNum" idx="12"/>
          </p:nvPr>
        </p:nvSpPr>
        <p:spPr>
          <a:xfrm>
            <a:off x="5265808" y="6658665"/>
            <a:ext cx="4028386" cy="350429"/>
          </a:xfrm>
          <a:prstGeom prst="rect">
            <a:avLst/>
          </a:prstGeom>
        </p:spPr>
        <p:txBody>
          <a:bodyPr lIns="91425" tIns="91425" rIns="91425" bIns="91425" anchor="b" anchorCtr="0">
            <a:noAutofit/>
          </a:bodyPr>
          <a:lstStyle/>
          <a:p>
            <a:pPr lvl="0" rtl="0">
              <a:spcBef>
                <a:spcPts val="0"/>
              </a:spcBef>
              <a:buNone/>
            </a:pPr>
            <a:endParaRPr/>
          </a:p>
          <a:p>
            <a:pPr lvl="1" rtl="0">
              <a:spcBef>
                <a:spcPts val="0"/>
              </a:spcBef>
              <a:buNone/>
            </a:pPr>
            <a:endParaRPr/>
          </a:p>
          <a:p>
            <a:pPr lvl="2" rtl="0">
              <a:spcBef>
                <a:spcPts val="0"/>
              </a:spcBef>
              <a:buNone/>
            </a:pPr>
            <a:endParaRPr/>
          </a:p>
          <a:p>
            <a:pPr lvl="3" rtl="0">
              <a:spcBef>
                <a:spcPts val="0"/>
              </a:spcBef>
              <a:buNone/>
            </a:pPr>
            <a:endParaRPr/>
          </a:p>
          <a:p>
            <a:pPr lvl="4" rtl="0">
              <a:spcBef>
                <a:spcPts val="0"/>
              </a:spcBef>
              <a:buNone/>
            </a:pPr>
            <a:endParaRPr/>
          </a:p>
          <a:p>
            <a:pPr lvl="5" rtl="0">
              <a:spcBef>
                <a:spcPts val="0"/>
              </a:spcBef>
              <a:buNone/>
            </a:pPr>
            <a:endParaRPr/>
          </a:p>
          <a:p>
            <a:pPr lvl="6" rtl="0">
              <a:spcBef>
                <a:spcPts val="0"/>
              </a:spcBef>
              <a:buNone/>
            </a:pPr>
            <a:endParaRPr/>
          </a:p>
          <a:p>
            <a:pPr lvl="7" rtl="0">
              <a:spcBef>
                <a:spcPts val="0"/>
              </a:spcBef>
              <a:buNone/>
            </a:pPr>
            <a:endParaRPr/>
          </a:p>
          <a:p>
            <a:pPr lvl="8" rtl="0">
              <a:spcBef>
                <a:spcPts val="0"/>
              </a:spcBef>
              <a:buNone/>
            </a:pPr>
            <a:endParaRPr/>
          </a:p>
        </p:txBody>
      </p:sp>
    </p:spTree>
    <p:extLst>
      <p:ext uri="{BB962C8B-B14F-4D97-AF65-F5344CB8AC3E}">
        <p14:creationId xmlns:p14="http://schemas.microsoft.com/office/powerpoint/2010/main" val="813078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701039" y="4415789"/>
            <a:ext cx="5608200" cy="4183500"/>
          </a:xfrm>
          <a:prstGeom prst="rect">
            <a:avLst/>
          </a:prstGeom>
        </p:spPr>
        <p:txBody>
          <a:bodyPr lIns="91425" tIns="91425" rIns="91425" bIns="91425" anchor="ctr" anchorCtr="0">
            <a:noAutofit/>
          </a:bodyPr>
          <a:lstStyle/>
          <a:p>
            <a:pPr marL="228600" lvl="0" indent="-228600" rtl="0">
              <a:spcBef>
                <a:spcPts val="0"/>
              </a:spcBef>
              <a:buFont typeface="+mj-lt"/>
              <a:buAutoNum type="arabicPeriod"/>
            </a:pPr>
            <a:r>
              <a:rPr lang="en-US" sz="1200" b="0" i="0" kern="1200" dirty="0">
                <a:solidFill>
                  <a:schemeClr val="tx1"/>
                </a:solidFill>
                <a:effectLst/>
                <a:latin typeface="+mn-lt"/>
                <a:ea typeface="+mn-ea"/>
                <a:cs typeface="+mn-cs"/>
              </a:rPr>
              <a:t>Each </a:t>
            </a:r>
            <a:r>
              <a:rPr lang="en-US" sz="1200" b="0" i="0" kern="1200" dirty="0" err="1">
                <a:solidFill>
                  <a:schemeClr val="tx1"/>
                </a:solidFill>
                <a:effectLst/>
                <a:latin typeface="+mn-lt"/>
                <a:ea typeface="+mn-ea"/>
                <a:cs typeface="+mn-cs"/>
              </a:rPr>
              <a:t>Docker</a:t>
            </a:r>
            <a:r>
              <a:rPr lang="en-US" sz="1200" b="0" i="0" kern="1200" dirty="0">
                <a:solidFill>
                  <a:schemeClr val="tx1"/>
                </a:solidFill>
                <a:effectLst/>
                <a:latin typeface="+mn-lt"/>
                <a:ea typeface="+mn-ea"/>
                <a:cs typeface="+mn-cs"/>
              </a:rPr>
              <a:t> image references a list of read-only layers that represent </a:t>
            </a:r>
            <a:r>
              <a:rPr lang="en-US" sz="1200" b="0" i="0" kern="1200" dirty="0" err="1">
                <a:solidFill>
                  <a:schemeClr val="tx1"/>
                </a:solidFill>
                <a:effectLst/>
                <a:latin typeface="+mn-lt"/>
                <a:ea typeface="+mn-ea"/>
                <a:cs typeface="+mn-cs"/>
              </a:rPr>
              <a:t>filesystem</a:t>
            </a:r>
            <a:r>
              <a:rPr lang="en-US" sz="1200" b="0" i="0" kern="1200" dirty="0">
                <a:solidFill>
                  <a:schemeClr val="tx1"/>
                </a:solidFill>
                <a:effectLst/>
                <a:latin typeface="+mn-lt"/>
                <a:ea typeface="+mn-ea"/>
                <a:cs typeface="+mn-cs"/>
              </a:rPr>
              <a:t> differences. Layers are stacked on top of each other to form a base for a container’s root </a:t>
            </a:r>
            <a:r>
              <a:rPr lang="en-US" sz="1200" b="0" i="0" kern="1200" dirty="0" err="1">
                <a:solidFill>
                  <a:schemeClr val="tx1"/>
                </a:solidFill>
                <a:effectLst/>
                <a:latin typeface="+mn-lt"/>
                <a:ea typeface="+mn-ea"/>
                <a:cs typeface="+mn-cs"/>
              </a:rPr>
              <a:t>filesystem</a:t>
            </a:r>
            <a:r>
              <a:rPr lang="en-US" sz="1200" b="0" i="0" kern="1200" dirty="0">
                <a:solidFill>
                  <a:schemeClr val="tx1"/>
                </a:solidFill>
                <a:effectLst/>
                <a:latin typeface="+mn-lt"/>
                <a:ea typeface="+mn-ea"/>
                <a:cs typeface="+mn-cs"/>
              </a:rPr>
              <a:t>.</a:t>
            </a:r>
          </a:p>
          <a:p>
            <a:pPr marL="228600" lvl="0" indent="-228600" rtl="0">
              <a:spcBef>
                <a:spcPts val="0"/>
              </a:spcBef>
              <a:buFont typeface="+mj-lt"/>
              <a:buAutoNum type="arabicPeriod"/>
            </a:pPr>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Docker</a:t>
            </a:r>
            <a:r>
              <a:rPr lang="en-US" sz="1200" b="0" i="0" kern="1200" dirty="0">
                <a:solidFill>
                  <a:schemeClr val="tx1"/>
                </a:solidFill>
                <a:effectLst/>
                <a:latin typeface="+mn-lt"/>
                <a:ea typeface="+mn-ea"/>
                <a:cs typeface="+mn-cs"/>
              </a:rPr>
              <a:t> storage driver is responsible for stacking these layers and providing a single unified view.</a:t>
            </a:r>
          </a:p>
          <a:p>
            <a:pPr marL="228600" lvl="0" indent="-228600" rtl="0">
              <a:spcBef>
                <a:spcPts val="0"/>
              </a:spcBef>
              <a:buFont typeface="+mj-lt"/>
              <a:buAutoNum type="arabicPeriod"/>
            </a:pPr>
            <a:r>
              <a:rPr lang="en-US" sz="1200" b="0" i="0" kern="1200" dirty="0">
                <a:solidFill>
                  <a:schemeClr val="tx1"/>
                </a:solidFill>
                <a:effectLst/>
                <a:latin typeface="+mn-lt"/>
                <a:ea typeface="+mn-ea"/>
                <a:cs typeface="+mn-cs"/>
              </a:rPr>
              <a:t>When you create a new container, you add a new, thin, writable layer on top of the underlying stack. This layer is often called the “container layer”. All changes made to the running container - such as writing new files, modifying existing files, and deleting files - are written to this thin writable container layer. </a:t>
            </a:r>
          </a:p>
          <a:p>
            <a:pPr marL="228600" lvl="0" indent="-228600" rtl="0">
              <a:spcBef>
                <a:spcPts val="0"/>
              </a:spcBef>
              <a:buFont typeface="+mj-lt"/>
              <a:buAutoNum type="arabicPeriod"/>
            </a:pPr>
            <a:endParaRPr lang="en-US" sz="1200" b="0" i="0" kern="1200" dirty="0">
              <a:solidFill>
                <a:schemeClr val="tx1"/>
              </a:solidFill>
              <a:effectLst/>
              <a:latin typeface="+mn-lt"/>
              <a:ea typeface="+mn-ea"/>
              <a:cs typeface="+mn-cs"/>
            </a:endParaRPr>
          </a:p>
          <a:p>
            <a:pPr marL="0" lvl="0" indent="0" rtl="0">
              <a:spcBef>
                <a:spcPts val="0"/>
              </a:spcBef>
              <a:buFont typeface="+mj-lt"/>
              <a:buNone/>
            </a:pPr>
            <a:r>
              <a:rPr lang="en-US" sz="1200" b="1" i="0" kern="1200" dirty="0">
                <a:solidFill>
                  <a:schemeClr val="tx1"/>
                </a:solidFill>
                <a:effectLst/>
                <a:latin typeface="+mn-lt"/>
                <a:ea typeface="+mn-ea"/>
                <a:cs typeface="+mn-cs"/>
              </a:rPr>
              <a:t>Container VS Image</a:t>
            </a:r>
          </a:p>
          <a:p>
            <a:r>
              <a:rPr lang="en-US" sz="1200" b="0" i="0" kern="1200" dirty="0">
                <a:solidFill>
                  <a:schemeClr val="tx1"/>
                </a:solidFill>
                <a:effectLst/>
                <a:latin typeface="+mn-lt"/>
                <a:ea typeface="+mn-ea"/>
                <a:cs typeface="+mn-cs"/>
              </a:rPr>
              <a:t>The major difference between a container and an image is the top writable layer. All writes to the container that add new or modify existing data are stored in this writable layer. When the container is deleted the writable layer is also deleted. The underlying image remains unchanged.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each container has its own thin writable container layer, and all changes are stored in this container layer, this means that multiple containers can share access to the same underlying image and yet have their own data state.</a:t>
            </a:r>
          </a:p>
          <a:p>
            <a:pPr marL="0" lvl="0" indent="0" rtl="0">
              <a:spcBef>
                <a:spcPts val="0"/>
              </a:spcBef>
              <a:buFont typeface="+mj-lt"/>
              <a:buNone/>
            </a:pPr>
            <a:endParaRPr lang="en-US" sz="1200" b="0" i="0" kern="1200" dirty="0">
              <a:solidFill>
                <a:schemeClr val="tx1"/>
              </a:solidFill>
              <a:effectLst/>
              <a:latin typeface="+mn-lt"/>
              <a:ea typeface="+mn-ea"/>
              <a:cs typeface="+mn-cs"/>
            </a:endParaRPr>
          </a:p>
          <a:p>
            <a:pPr lvl="0" rtl="0">
              <a:spcBef>
                <a:spcPts val="0"/>
              </a:spcBef>
              <a:buNone/>
            </a:pPr>
            <a:endParaRPr dirty="0"/>
          </a:p>
        </p:txBody>
      </p:sp>
      <p:sp>
        <p:nvSpPr>
          <p:cNvPr id="344" name="Shape 344"/>
          <p:cNvSpPr txBox="1">
            <a:spLocks noGrp="1"/>
          </p:cNvSpPr>
          <p:nvPr>
            <p:ph type="sldNum" idx="12"/>
          </p:nvPr>
        </p:nvSpPr>
        <p:spPr>
          <a:xfrm>
            <a:off x="3970937" y="8829967"/>
            <a:ext cx="3037799" cy="464699"/>
          </a:xfrm>
          <a:prstGeom prst="rect">
            <a:avLst/>
          </a:prstGeom>
        </p:spPr>
        <p:txBody>
          <a:bodyPr lIns="91425" tIns="91425" rIns="91425" bIns="91425" anchor="b" anchorCtr="0">
            <a:noAutofit/>
          </a:bodyPr>
          <a:lstStyle/>
          <a:p>
            <a:pPr lvl="0" rtl="0">
              <a:spcBef>
                <a:spcPts val="0"/>
              </a:spcBef>
              <a:buNone/>
            </a:pPr>
            <a:endParaRPr/>
          </a:p>
          <a:p>
            <a:pPr lvl="1" rtl="0">
              <a:spcBef>
                <a:spcPts val="0"/>
              </a:spcBef>
              <a:buNone/>
            </a:pPr>
            <a:endParaRPr/>
          </a:p>
          <a:p>
            <a:pPr lvl="2" rtl="0">
              <a:spcBef>
                <a:spcPts val="0"/>
              </a:spcBef>
              <a:buNone/>
            </a:pPr>
            <a:endParaRPr/>
          </a:p>
          <a:p>
            <a:pPr lvl="3" rtl="0">
              <a:spcBef>
                <a:spcPts val="0"/>
              </a:spcBef>
              <a:buNone/>
            </a:pPr>
            <a:endParaRPr/>
          </a:p>
          <a:p>
            <a:pPr lvl="4" rtl="0">
              <a:spcBef>
                <a:spcPts val="0"/>
              </a:spcBef>
              <a:buNone/>
            </a:pPr>
            <a:endParaRPr/>
          </a:p>
          <a:p>
            <a:pPr lvl="5" rtl="0">
              <a:spcBef>
                <a:spcPts val="0"/>
              </a:spcBef>
              <a:buNone/>
            </a:pPr>
            <a:endParaRPr/>
          </a:p>
          <a:p>
            <a:pPr lvl="6" rtl="0">
              <a:spcBef>
                <a:spcPts val="0"/>
              </a:spcBef>
              <a:buNone/>
            </a:pPr>
            <a:endParaRPr/>
          </a:p>
          <a:p>
            <a:pPr lvl="7" rtl="0">
              <a:spcBef>
                <a:spcPts val="0"/>
              </a:spcBef>
              <a:buNone/>
            </a:pPr>
            <a:endParaRPr/>
          </a:p>
          <a:p>
            <a:pPr lvl="8" rtl="0">
              <a:spcBef>
                <a:spcPts val="0"/>
              </a:spcBef>
              <a:buNone/>
            </a:pPr>
            <a:endParaRPr/>
          </a:p>
        </p:txBody>
      </p:sp>
    </p:spTree>
    <p:extLst>
      <p:ext uri="{BB962C8B-B14F-4D97-AF65-F5344CB8AC3E}">
        <p14:creationId xmlns:p14="http://schemas.microsoft.com/office/powerpoint/2010/main" val="1351960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sz="1600" b="1" dirty="0"/>
              <a:t>For software</a:t>
            </a:r>
            <a:r>
              <a:rPr lang="en-US" sz="1600" b="1" baseline="0" dirty="0"/>
              <a:t> owners:</a:t>
            </a:r>
          </a:p>
          <a:p>
            <a:pPr marL="171450" lvl="0" indent="-171450">
              <a:spcBef>
                <a:spcPts val="0"/>
              </a:spcBef>
              <a:buFont typeface="Arial" charset="0"/>
              <a:buChar char="•"/>
            </a:pPr>
            <a:r>
              <a:rPr lang="en-US" dirty="0"/>
              <a:t>Consistent way to</a:t>
            </a:r>
            <a:r>
              <a:rPr lang="en-US" baseline="0" dirty="0"/>
              <a:t> package code</a:t>
            </a:r>
          </a:p>
          <a:p>
            <a:pPr marL="171450" lvl="0" indent="-171450">
              <a:spcBef>
                <a:spcPts val="0"/>
              </a:spcBef>
              <a:buFont typeface="Arial" charset="0"/>
              <a:buChar char="•"/>
            </a:pPr>
            <a:r>
              <a:rPr lang="en-US" baseline="0" dirty="0"/>
              <a:t>Efficient way to distribute software</a:t>
            </a:r>
          </a:p>
          <a:p>
            <a:pPr marL="171450" lvl="0" indent="-171450">
              <a:spcBef>
                <a:spcPts val="0"/>
              </a:spcBef>
              <a:buFont typeface="Arial" charset="0"/>
              <a:buChar char="•"/>
            </a:pPr>
            <a:r>
              <a:rPr lang="en-US" baseline="0" dirty="0"/>
              <a:t>Portability between platforms</a:t>
            </a:r>
          </a:p>
          <a:p>
            <a:pPr marL="171450" lvl="0" indent="-171450">
              <a:spcBef>
                <a:spcPts val="0"/>
              </a:spcBef>
              <a:buFont typeface="Arial" charset="0"/>
              <a:buChar char="•"/>
            </a:pPr>
            <a:endParaRPr lang="en-US" baseline="0" dirty="0"/>
          </a:p>
          <a:p>
            <a:pPr marL="0" lvl="0" indent="0">
              <a:spcBef>
                <a:spcPts val="0"/>
              </a:spcBef>
              <a:buFont typeface="Arial" charset="0"/>
              <a:buNone/>
            </a:pPr>
            <a:r>
              <a:rPr lang="en-US" baseline="0" dirty="0"/>
              <a:t>For infrastructure owners:</a:t>
            </a:r>
          </a:p>
          <a:p>
            <a:pPr marL="171450" lvl="0" indent="-171450">
              <a:spcBef>
                <a:spcPts val="0"/>
              </a:spcBef>
              <a:buFont typeface="Arial" charset="0"/>
              <a:buChar char="•"/>
            </a:pPr>
            <a:r>
              <a:rPr lang="en-US" baseline="0" dirty="0"/>
              <a:t>Standard way to deploy software</a:t>
            </a:r>
          </a:p>
          <a:p>
            <a:pPr marL="171450" lvl="0" indent="-171450">
              <a:spcBef>
                <a:spcPts val="0"/>
              </a:spcBef>
              <a:buFont typeface="Arial" charset="0"/>
              <a:buChar char="•"/>
            </a:pPr>
            <a:r>
              <a:rPr lang="en-US" baseline="0" dirty="0"/>
              <a:t>Standard interfaces to orchestrate software</a:t>
            </a:r>
          </a:p>
          <a:p>
            <a:pPr marL="171450" lvl="0" indent="-171450">
              <a:spcBef>
                <a:spcPts val="0"/>
              </a:spcBef>
              <a:buFont typeface="Arial" charset="0"/>
              <a:buChar char="•"/>
            </a:pPr>
            <a:r>
              <a:rPr lang="en-US" baseline="0" dirty="0"/>
              <a:t>Removes need to have deep </a:t>
            </a:r>
            <a:r>
              <a:rPr lang="en-US" baseline="0" dirty="0" err="1"/>
              <a:t>knowladge</a:t>
            </a:r>
            <a:r>
              <a:rPr lang="en-US" baseline="0" dirty="0"/>
              <a:t> of the software to deploy and manage them</a:t>
            </a:r>
            <a:endParaRPr dirty="0"/>
          </a:p>
        </p:txBody>
      </p:sp>
    </p:spTree>
    <p:extLst>
      <p:ext uri="{BB962C8B-B14F-4D97-AF65-F5344CB8AC3E}">
        <p14:creationId xmlns:p14="http://schemas.microsoft.com/office/powerpoint/2010/main" val="1059010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701039" y="4415789"/>
            <a:ext cx="5608200" cy="4183500"/>
          </a:xfrm>
          <a:prstGeom prst="rect">
            <a:avLst/>
          </a:prstGeom>
        </p:spPr>
        <p:txBody>
          <a:bodyPr lIns="91425" tIns="91425" rIns="91425" bIns="91425" anchor="ctr" anchorCtr="0">
            <a:noAutofit/>
          </a:bodyPr>
          <a:lstStyle/>
          <a:p>
            <a:pPr lvl="0">
              <a:spcBef>
                <a:spcPts val="0"/>
              </a:spcBef>
              <a:buNone/>
            </a:pPr>
            <a:endParaRPr dirty="0"/>
          </a:p>
        </p:txBody>
      </p:sp>
      <p:sp>
        <p:nvSpPr>
          <p:cNvPr id="401" name="Shape 401"/>
          <p:cNvSpPr txBox="1">
            <a:spLocks noGrp="1"/>
          </p:cNvSpPr>
          <p:nvPr>
            <p:ph type="sldNum" idx="12"/>
          </p:nvPr>
        </p:nvSpPr>
        <p:spPr>
          <a:xfrm>
            <a:off x="3970937" y="8829967"/>
            <a:ext cx="3037799" cy="464699"/>
          </a:xfrm>
          <a:prstGeom prst="rect">
            <a:avLst/>
          </a:prstGeom>
        </p:spPr>
        <p:txBody>
          <a:bodyPr lIns="91425" tIns="91425" rIns="91425" bIns="91425" anchor="b" anchorCtr="0">
            <a:noAutofit/>
          </a:bodyPr>
          <a:lstStyle/>
          <a:p>
            <a:pPr lvl="0" rtl="0">
              <a:spcBef>
                <a:spcPts val="0"/>
              </a:spcBef>
              <a:buClr>
                <a:srgbClr val="000000"/>
              </a:buClr>
              <a:buSzPct val="116666"/>
              <a:buFont typeface="Arial"/>
              <a:buNone/>
            </a:pPr>
            <a:endParaRPr/>
          </a:p>
          <a:p>
            <a:pPr lvl="1" rtl="0">
              <a:spcBef>
                <a:spcPts val="0"/>
              </a:spcBef>
              <a:buClr>
                <a:srgbClr val="000000"/>
              </a:buClr>
              <a:buSzPct val="100000"/>
              <a:buFont typeface="Arial"/>
              <a:buNone/>
            </a:pPr>
            <a:endParaRPr/>
          </a:p>
          <a:p>
            <a:pPr lvl="2" rtl="0">
              <a:spcBef>
                <a:spcPts val="0"/>
              </a:spcBef>
              <a:buClr>
                <a:srgbClr val="000000"/>
              </a:buClr>
              <a:buSzPct val="100000"/>
              <a:buFont typeface="Arial"/>
              <a:buNone/>
            </a:pPr>
            <a:endParaRPr/>
          </a:p>
          <a:p>
            <a:pPr lvl="3" rtl="0">
              <a:spcBef>
                <a:spcPts val="0"/>
              </a:spcBef>
              <a:buClr>
                <a:srgbClr val="000000"/>
              </a:buClr>
              <a:buSzPct val="100000"/>
              <a:buFont typeface="Arial"/>
              <a:buNone/>
            </a:pPr>
            <a:endParaRPr/>
          </a:p>
          <a:p>
            <a:pPr lvl="4" rtl="0">
              <a:spcBef>
                <a:spcPts val="0"/>
              </a:spcBef>
              <a:buClr>
                <a:srgbClr val="000000"/>
              </a:buClr>
              <a:buSzPct val="100000"/>
              <a:buFont typeface="Arial"/>
              <a:buNone/>
            </a:pPr>
            <a:endParaRPr/>
          </a:p>
          <a:p>
            <a:pPr lvl="5" rtl="0">
              <a:spcBef>
                <a:spcPts val="0"/>
              </a:spcBef>
              <a:buClr>
                <a:srgbClr val="000000"/>
              </a:buClr>
              <a:buSzPct val="100000"/>
              <a:buFont typeface="Arial"/>
              <a:buNone/>
            </a:pPr>
            <a:endParaRPr/>
          </a:p>
          <a:p>
            <a:pPr lvl="6" rtl="0">
              <a:spcBef>
                <a:spcPts val="0"/>
              </a:spcBef>
              <a:buClr>
                <a:srgbClr val="000000"/>
              </a:buClr>
              <a:buSzPct val="100000"/>
              <a:buFont typeface="Arial"/>
              <a:buNone/>
            </a:pPr>
            <a:endParaRPr/>
          </a:p>
          <a:p>
            <a:pPr lvl="7" rtl="0">
              <a:spcBef>
                <a:spcPts val="0"/>
              </a:spcBef>
              <a:buClr>
                <a:srgbClr val="000000"/>
              </a:buClr>
              <a:buSzPct val="100000"/>
              <a:buFont typeface="Arial"/>
              <a:buNone/>
            </a:pPr>
            <a:endParaRPr/>
          </a:p>
          <a:p>
            <a:pPr lvl="8" rtl="0">
              <a:spcBef>
                <a:spcPts val="0"/>
              </a:spcBef>
              <a:buClr>
                <a:srgbClr val="000000"/>
              </a:buClr>
              <a:buSzPct val="100000"/>
              <a:buFont typeface="Arial"/>
              <a:buNone/>
            </a:pPr>
            <a:endParaRPr/>
          </a:p>
        </p:txBody>
      </p:sp>
    </p:spTree>
    <p:extLst>
      <p:ext uri="{BB962C8B-B14F-4D97-AF65-F5344CB8AC3E}">
        <p14:creationId xmlns:p14="http://schemas.microsoft.com/office/powerpoint/2010/main" val="1728185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85550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24711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34009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18284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446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87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868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701039" y="4415789"/>
            <a:ext cx="5608200" cy="4183500"/>
          </a:xfrm>
          <a:prstGeom prst="rect">
            <a:avLst/>
          </a:prstGeom>
        </p:spPr>
        <p:txBody>
          <a:bodyPr lIns="91425" tIns="91425" rIns="91425" bIns="91425" anchor="ctr" anchorCtr="0">
            <a:noAutofit/>
          </a:bodyPr>
          <a:lstStyle/>
          <a:p>
            <a:pPr lvl="0" rtl="0">
              <a:spcBef>
                <a:spcPts val="0"/>
              </a:spcBef>
              <a:buNone/>
            </a:pPr>
            <a:endParaRPr/>
          </a:p>
        </p:txBody>
      </p:sp>
      <p:sp>
        <p:nvSpPr>
          <p:cNvPr id="475" name="Shape 475"/>
          <p:cNvSpPr txBox="1">
            <a:spLocks noGrp="1"/>
          </p:cNvSpPr>
          <p:nvPr>
            <p:ph type="sldNum" idx="12"/>
          </p:nvPr>
        </p:nvSpPr>
        <p:spPr>
          <a:xfrm>
            <a:off x="3970937" y="8829967"/>
            <a:ext cx="3037799" cy="464699"/>
          </a:xfrm>
          <a:prstGeom prst="rect">
            <a:avLst/>
          </a:prstGeom>
        </p:spPr>
        <p:txBody>
          <a:bodyPr lIns="91425" tIns="91425" rIns="91425" bIns="91425" anchor="b" anchorCtr="0">
            <a:noAutofit/>
          </a:bodyPr>
          <a:lstStyle/>
          <a:p>
            <a:pPr lvl="0" rtl="0">
              <a:spcBef>
                <a:spcPts val="0"/>
              </a:spcBef>
              <a:buNone/>
            </a:pPr>
            <a:endParaRPr/>
          </a:p>
          <a:p>
            <a:pPr lvl="1" rtl="0">
              <a:spcBef>
                <a:spcPts val="0"/>
              </a:spcBef>
              <a:buNone/>
            </a:pPr>
            <a:endParaRPr/>
          </a:p>
          <a:p>
            <a:pPr lvl="2" rtl="0">
              <a:spcBef>
                <a:spcPts val="0"/>
              </a:spcBef>
              <a:buNone/>
            </a:pPr>
            <a:endParaRPr/>
          </a:p>
          <a:p>
            <a:pPr lvl="3" rtl="0">
              <a:spcBef>
                <a:spcPts val="0"/>
              </a:spcBef>
              <a:buNone/>
            </a:pPr>
            <a:endParaRPr/>
          </a:p>
          <a:p>
            <a:pPr lvl="4" rtl="0">
              <a:spcBef>
                <a:spcPts val="0"/>
              </a:spcBef>
              <a:buNone/>
            </a:pPr>
            <a:endParaRPr/>
          </a:p>
          <a:p>
            <a:pPr lvl="5" rtl="0">
              <a:spcBef>
                <a:spcPts val="0"/>
              </a:spcBef>
              <a:buNone/>
            </a:pPr>
            <a:endParaRPr/>
          </a:p>
          <a:p>
            <a:pPr lvl="6" rtl="0">
              <a:spcBef>
                <a:spcPts val="0"/>
              </a:spcBef>
              <a:buNone/>
            </a:pPr>
            <a:endParaRPr/>
          </a:p>
          <a:p>
            <a:pPr lvl="7" rtl="0">
              <a:spcBef>
                <a:spcPts val="0"/>
              </a:spcBef>
              <a:buNone/>
            </a:pPr>
            <a:endParaRPr/>
          </a:p>
          <a:p>
            <a:pPr lvl="8" rtl="0">
              <a:spcBef>
                <a:spcPts val="0"/>
              </a:spcBef>
              <a:buNone/>
            </a:pPr>
            <a:endParaRPr/>
          </a:p>
        </p:txBody>
      </p:sp>
    </p:spTree>
    <p:extLst>
      <p:ext uri="{BB962C8B-B14F-4D97-AF65-F5344CB8AC3E}">
        <p14:creationId xmlns:p14="http://schemas.microsoft.com/office/powerpoint/2010/main" val="48817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1609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40" name="Shape 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7789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074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0" name="Shape 53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Now being standardized in the Open Container Initiative</a:t>
            </a:r>
          </a:p>
        </p:txBody>
      </p:sp>
    </p:spTree>
    <p:extLst>
      <p:ext uri="{BB962C8B-B14F-4D97-AF65-F5344CB8AC3E}">
        <p14:creationId xmlns:p14="http://schemas.microsoft.com/office/powerpoint/2010/main" val="1150977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949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3" name="Shape 643"/>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4286488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0"/>
        <p:cNvGrpSpPr/>
        <p:nvPr/>
      </p:nvGrpSpPr>
      <p:grpSpPr>
        <a:xfrm>
          <a:off x="0" y="0"/>
          <a:ext cx="0" cy="0"/>
          <a:chOff x="0" y="0"/>
          <a:chExt cx="0" cy="0"/>
        </a:xfrm>
      </p:grpSpPr>
      <p:sp>
        <p:nvSpPr>
          <p:cNvPr id="3841" name="Shape 3841"/>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2" name="Shape 3842"/>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spcAft>
                <a:spcPts val="0"/>
              </a:spcAft>
              <a:buSzPct val="25000"/>
              <a:buFont typeface="Arial"/>
              <a:buNone/>
            </a:pPr>
            <a:r>
              <a:rPr lang="en-US" sz="1800" b="0" i="0" u="none" strike="noStrike" cap="none" dirty="0"/>
              <a:t>http://</a:t>
            </a:r>
            <a:r>
              <a:rPr lang="en-US" sz="1800" b="0" i="0" u="none" strike="noStrike" cap="none" dirty="0" err="1"/>
              <a:t>blog.kubernetes.io</a:t>
            </a:r>
            <a:r>
              <a:rPr lang="en-US" sz="1800" b="0" i="0" u="none" strike="noStrike" cap="none" dirty="0"/>
              <a:t>/2017/03/advanced-scheduling-in-</a:t>
            </a:r>
            <a:r>
              <a:rPr lang="en-US" sz="1800" b="0" i="0" u="none" strike="noStrike" cap="none" dirty="0" err="1"/>
              <a:t>kubernetes.html</a:t>
            </a:r>
            <a:endParaRPr lang="en-US" sz="1800" b="0" i="0" u="none" strike="noStrike" cap="none" dirty="0"/>
          </a:p>
        </p:txBody>
      </p:sp>
      <p:sp>
        <p:nvSpPr>
          <p:cNvPr id="3843" name="Shape 3843"/>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2031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0"/>
        <p:cNvGrpSpPr/>
        <p:nvPr/>
      </p:nvGrpSpPr>
      <p:grpSpPr>
        <a:xfrm>
          <a:off x="0" y="0"/>
          <a:ext cx="0" cy="0"/>
          <a:chOff x="0" y="0"/>
          <a:chExt cx="0" cy="0"/>
        </a:xfrm>
      </p:grpSpPr>
      <p:sp>
        <p:nvSpPr>
          <p:cNvPr id="3841" name="Shape 3841"/>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2" name="Shape 3842"/>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spcAft>
                <a:spcPts val="0"/>
              </a:spcAft>
              <a:buSzPct val="25000"/>
              <a:buFont typeface="Arial"/>
              <a:buNone/>
            </a:pPr>
            <a:endParaRPr lang="en-US" sz="1800" b="0" i="0" u="none" strike="noStrike" cap="none" dirty="0"/>
          </a:p>
        </p:txBody>
      </p:sp>
      <p:sp>
        <p:nvSpPr>
          <p:cNvPr id="3843" name="Shape 3843"/>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38770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txBox="1">
            <a:spLocks noGrp="1"/>
          </p:cNvSpPr>
          <p:nvPr>
            <p:ph type="body" idx="1"/>
          </p:nvPr>
        </p:nvSpPr>
        <p:spPr>
          <a:xfrm>
            <a:off x="914400" y="4343400"/>
            <a:ext cx="50291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57" name="Shape 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65742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65" name="Shape 665"/>
          <p:cNvSpPr txBox="1">
            <a:spLocks noGrp="1"/>
          </p:cNvSpPr>
          <p:nvPr>
            <p:ph type="body" idx="1"/>
          </p:nvPr>
        </p:nvSpPr>
        <p:spPr>
          <a:xfrm>
            <a:off x="914400" y="4343400"/>
            <a:ext cx="5029199" cy="4114800"/>
          </a:xfrm>
          <a:prstGeom prst="rect">
            <a:avLst/>
          </a:prstGeom>
          <a:noFill/>
          <a:ln>
            <a:noFill/>
          </a:ln>
        </p:spPr>
        <p:txBody>
          <a:bodyPr wrap="square" lIns="91425" tIns="91425" rIns="91425" bIns="91425" anchor="ctr" anchorCtr="0">
            <a:noAutofit/>
          </a:bodyPr>
          <a:lstStyle/>
          <a:p>
            <a:pPr lvl="0" rtl="0">
              <a:spcBef>
                <a:spcPts val="0"/>
              </a:spcBef>
              <a:buClr>
                <a:schemeClr val="dk1"/>
              </a:buClr>
              <a:buSzPct val="25000"/>
              <a:buFont typeface="Century Gothic"/>
              <a:buNone/>
            </a:pPr>
            <a:r>
              <a:rPr lang="en-US"/>
              <a:t>For example, Google starts 2 billion containers per week</a:t>
            </a:r>
          </a:p>
          <a:p>
            <a:pPr lvl="0" rtl="0">
              <a:spcBef>
                <a:spcPts val="0"/>
              </a:spcBef>
              <a:buClr>
                <a:schemeClr val="dk1"/>
              </a:buClr>
              <a:buSzPct val="25000"/>
              <a:buFont typeface="Century Gothic"/>
              <a:buNone/>
            </a:pPr>
            <a:r>
              <a:rPr lang="en-US"/>
              <a:t>2 billion containers a week is 3300 a second, and that statistic was from 2014</a:t>
            </a:r>
          </a:p>
          <a:p>
            <a:pPr marL="0" marR="0" lvl="0" indent="0" algn="l" rtl="0">
              <a:spcBef>
                <a:spcPts val="0"/>
              </a:spcBef>
              <a:buClr>
                <a:schemeClr val="dk1"/>
              </a:buClr>
              <a:buSzPct val="25000"/>
              <a:buFont typeface="Century Gothic"/>
              <a:buNone/>
            </a:pPr>
            <a:endParaRPr/>
          </a:p>
        </p:txBody>
      </p:sp>
    </p:spTree>
    <p:extLst>
      <p:ext uri="{BB962C8B-B14F-4D97-AF65-F5344CB8AC3E}">
        <p14:creationId xmlns:p14="http://schemas.microsoft.com/office/powerpoint/2010/main" val="181622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pPr>
            <a:endParaRPr lang="en-US" sz="1200" b="0" i="0" u="none" strike="noStrike" cap="none"/>
          </a:p>
          <a:p>
            <a:pPr marL="0" marR="0" lvl="1" indent="0" algn="l" rtl="0">
              <a:spcBef>
                <a:spcPts val="0"/>
              </a:spcBef>
            </a:pPr>
            <a:endParaRPr lang="en-US"/>
          </a:p>
          <a:p>
            <a:pPr marL="0" marR="0" lvl="2" indent="0" algn="l" rtl="0">
              <a:spcBef>
                <a:spcPts val="0"/>
              </a:spcBef>
            </a:pPr>
            <a:endParaRPr lang="en-US"/>
          </a:p>
          <a:p>
            <a:pPr marL="0" marR="0" lvl="3" indent="0" algn="l" rtl="0">
              <a:spcBef>
                <a:spcPts val="0"/>
              </a:spcBef>
            </a:pPr>
            <a:endParaRPr lang="en-US"/>
          </a:p>
          <a:p>
            <a:pPr marL="0" marR="0" lvl="4" indent="0" algn="l" rtl="0">
              <a:spcBef>
                <a:spcPts val="0"/>
              </a:spcBef>
            </a:pPr>
            <a:endParaRPr lang="en-US"/>
          </a:p>
          <a:p>
            <a:pPr marL="0" marR="0" lvl="5" indent="0" algn="l" rtl="0">
              <a:spcBef>
                <a:spcPts val="0"/>
              </a:spcBef>
            </a:pPr>
            <a:endParaRPr lang="en-US"/>
          </a:p>
          <a:p>
            <a:pPr marL="0" marR="0" lvl="6" indent="0" algn="l" rtl="0">
              <a:spcBef>
                <a:spcPts val="0"/>
              </a:spcBef>
            </a:pPr>
            <a:endParaRPr lang="en-US"/>
          </a:p>
          <a:p>
            <a:pPr marL="0" marR="0" lvl="7" indent="0" algn="l" rtl="0">
              <a:spcBef>
                <a:spcPts val="0"/>
              </a:spcBef>
            </a:pPr>
            <a:endParaRPr lang="en-US"/>
          </a:p>
          <a:p>
            <a:pPr marL="0" marR="0" lvl="8" indent="0" algn="l" rtl="0">
              <a:spcBef>
                <a:spcPts val="0"/>
              </a:spcBef>
            </a:pPr>
            <a:endParaRPr lang="en-US"/>
          </a:p>
        </p:txBody>
      </p:sp>
    </p:spTree>
    <p:extLst>
      <p:ext uri="{BB962C8B-B14F-4D97-AF65-F5344CB8AC3E}">
        <p14:creationId xmlns:p14="http://schemas.microsoft.com/office/powerpoint/2010/main" val="2285261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txBox="1">
            <a:spLocks noGrp="1"/>
          </p:cNvSpPr>
          <p:nvPr>
            <p:ph type="body" idx="1"/>
          </p:nvPr>
        </p:nvSpPr>
        <p:spPr>
          <a:xfrm>
            <a:off x="914400" y="4343400"/>
            <a:ext cx="50291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06791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914400" y="4343400"/>
            <a:ext cx="5029199" cy="41148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Century Gothic"/>
              <a:buNone/>
            </a:pPr>
            <a:r>
              <a:rPr lang="en-US" sz="1200" b="0" i="0" u="none" strike="noStrike" cap="none">
                <a:solidFill>
                  <a:srgbClr val="000000"/>
                </a:solidFill>
                <a:latin typeface="Century Gothic"/>
                <a:ea typeface="Century Gothic"/>
                <a:cs typeface="Century Gothic"/>
                <a:sym typeface="Century Gothic"/>
              </a:rPr>
              <a:t>This reduces the costs associated with maintenance and operations</a:t>
            </a:r>
          </a:p>
        </p:txBody>
      </p:sp>
      <p:sp>
        <p:nvSpPr>
          <p:cNvPr id="681" name="Shape 6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6725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14400" y="4343400"/>
            <a:ext cx="50291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89" name="Shape 6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56547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697" name="Shape 6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43717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22" name="Shape 7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86150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739" name="Shape 7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120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748" name="Shape 7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585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10051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a:t>Cloud native hasn’t been around that long, so most production applications are large, integrated units, not containerized microservices. How do we get from monoliths to microservices?</a:t>
            </a:r>
          </a:p>
        </p:txBody>
      </p:sp>
      <p:sp>
        <p:nvSpPr>
          <p:cNvPr id="763" name="Shape 7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3949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9" name="Shape 7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r>
              <a:rPr lang="en-US"/>
              <a:t>The Second System Effect was defined in the Mythical Man Month.</a:t>
            </a:r>
          </a:p>
        </p:txBody>
      </p:sp>
      <p:sp>
        <p:nvSpPr>
          <p:cNvPr id="770" name="Shape 77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49</a:t>
            </a:fld>
            <a:endParaRPr lang="en-US"/>
          </a:p>
        </p:txBody>
      </p:sp>
    </p:spTree>
    <p:extLst>
      <p:ext uri="{BB962C8B-B14F-4D97-AF65-F5344CB8AC3E}">
        <p14:creationId xmlns:p14="http://schemas.microsoft.com/office/powerpoint/2010/main" val="408232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pPr>
            <a:endParaRPr lang="en-US" sz="1200" b="0" i="0" u="none" strike="noStrike" cap="none"/>
          </a:p>
          <a:p>
            <a:pPr marL="0" marR="0" lvl="1" indent="0" algn="l" rtl="0">
              <a:spcBef>
                <a:spcPts val="0"/>
              </a:spcBef>
            </a:pPr>
            <a:endParaRPr lang="en-US"/>
          </a:p>
          <a:p>
            <a:pPr marL="0" marR="0" lvl="2" indent="0" algn="l" rtl="0">
              <a:spcBef>
                <a:spcPts val="0"/>
              </a:spcBef>
            </a:pPr>
            <a:endParaRPr lang="en-US"/>
          </a:p>
          <a:p>
            <a:pPr marL="0" marR="0" lvl="3" indent="0" algn="l" rtl="0">
              <a:spcBef>
                <a:spcPts val="0"/>
              </a:spcBef>
            </a:pPr>
            <a:endParaRPr lang="en-US"/>
          </a:p>
          <a:p>
            <a:pPr marL="0" marR="0" lvl="4" indent="0" algn="l" rtl="0">
              <a:spcBef>
                <a:spcPts val="0"/>
              </a:spcBef>
            </a:pPr>
            <a:endParaRPr lang="en-US"/>
          </a:p>
          <a:p>
            <a:pPr marL="0" marR="0" lvl="5" indent="0" algn="l" rtl="0">
              <a:spcBef>
                <a:spcPts val="0"/>
              </a:spcBef>
            </a:pPr>
            <a:endParaRPr lang="en-US"/>
          </a:p>
          <a:p>
            <a:pPr marL="0" marR="0" lvl="6" indent="0" algn="l" rtl="0">
              <a:spcBef>
                <a:spcPts val="0"/>
              </a:spcBef>
            </a:pPr>
            <a:endParaRPr lang="en-US"/>
          </a:p>
          <a:p>
            <a:pPr marL="0" marR="0" lvl="7" indent="0" algn="l" rtl="0">
              <a:spcBef>
                <a:spcPts val="0"/>
              </a:spcBef>
            </a:pPr>
            <a:endParaRPr lang="en-US"/>
          </a:p>
          <a:p>
            <a:pPr marL="0" marR="0" lvl="8" indent="0" algn="l" rtl="0">
              <a:spcBef>
                <a:spcPts val="0"/>
              </a:spcBef>
            </a:pPr>
            <a:endParaRPr lang="en-US"/>
          </a:p>
        </p:txBody>
      </p:sp>
    </p:spTree>
    <p:extLst>
      <p:ext uri="{BB962C8B-B14F-4D97-AF65-F5344CB8AC3E}">
        <p14:creationId xmlns:p14="http://schemas.microsoft.com/office/powerpoint/2010/main" val="29351870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r>
              <a:rPr lang="en-US"/>
              <a:t>If you keep doing software development the way you’ve always done, you’re going to be too slow to compete.</a:t>
            </a:r>
          </a:p>
        </p:txBody>
      </p:sp>
      <p:sp>
        <p:nvSpPr>
          <p:cNvPr id="777" name="Shape 7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1975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3" name="Shape 78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This means wrapping your monolith in a container, even if it’s an 8 GB Java virtual machine or emul</a:t>
            </a:r>
            <a:r>
              <a:rPr lang="en-US" dirty="0"/>
              <a:t>ated mainframe code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TicketMaster</a:t>
            </a:r>
            <a:r>
              <a:rPr lang="en-US" sz="1200" b="0" i="0" u="none" strike="noStrike" cap="none" dirty="0">
                <a:solidFill>
                  <a:schemeClr val="dk1"/>
                </a:solidFill>
                <a:latin typeface="Calibri"/>
                <a:ea typeface="Calibri"/>
                <a:cs typeface="Calibri"/>
                <a:sym typeface="Calibri"/>
              </a:rPr>
              <a:t> ported their PDP-11 minicomp</a:t>
            </a:r>
            <a:r>
              <a:rPr lang="en-US" dirty="0"/>
              <a:t>uter code to run on an emulator in a container. The container is hopefully generated by your CI/CD system and </a:t>
            </a:r>
            <a:r>
              <a:rPr lang="en-US" sz="1200" b="0" i="0" u="none" strike="noStrike" cap="none" dirty="0">
                <a:solidFill>
                  <a:schemeClr val="dk1"/>
                </a:solidFill>
                <a:latin typeface="Calibri"/>
                <a:ea typeface="Calibri"/>
                <a:cs typeface="Calibri"/>
                <a:sym typeface="Calibri"/>
              </a:rPr>
              <a:t>can now live in the cloud or on your bare metal cluster.</a:t>
            </a:r>
            <a:r>
              <a:rPr lang="en-US" dirty="0"/>
              <a:t> </a:t>
            </a:r>
            <a:r>
              <a:rPr lang="en-US" sz="1200" b="0" i="0" u="none" strike="noStrike" cap="none" dirty="0" err="1">
                <a:solidFill>
                  <a:schemeClr val="dk1"/>
                </a:solidFill>
                <a:latin typeface="Calibri"/>
                <a:ea typeface="Calibri"/>
                <a:cs typeface="Calibri"/>
                <a:sym typeface="Calibri"/>
              </a:rPr>
              <a:t>StatefulSets</a:t>
            </a:r>
            <a:r>
              <a:rPr lang="en-US" dirty="0"/>
              <a:t> have been</a:t>
            </a:r>
            <a:r>
              <a:rPr lang="en-US" sz="1200" b="0" i="0" u="none" strike="noStrike" cap="none" dirty="0">
                <a:solidFill>
                  <a:schemeClr val="dk1"/>
                </a:solidFill>
                <a:latin typeface="Calibri"/>
                <a:ea typeface="Calibri"/>
                <a:cs typeface="Calibri"/>
                <a:sym typeface="Calibri"/>
              </a:rPr>
              <a:t> available since Kubernetes 1.5 (and we</a:t>
            </a:r>
            <a:r>
              <a:rPr lang="en-US" dirty="0"/>
              <a:t>re previously called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PetSets</a:t>
            </a:r>
            <a:r>
              <a:rPr lang="en-US" sz="1200" b="0" i="0" u="none" strike="noStrike" cap="none" dirty="0">
                <a:solidFill>
                  <a:schemeClr val="dk1"/>
                </a:solidFill>
                <a:latin typeface="Calibri"/>
                <a:ea typeface="Calibri"/>
                <a:cs typeface="Calibri"/>
                <a:sym typeface="Calibri"/>
              </a:rPr>
              <a:t>)</a:t>
            </a:r>
            <a:r>
              <a:rPr lang="en-US" dirty="0"/>
              <a:t>.</a:t>
            </a:r>
          </a:p>
        </p:txBody>
      </p:sp>
      <p:sp>
        <p:nvSpPr>
          <p:cNvPr id="784" name="Shape 78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754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a:t>For example, Ticketmaster has a situation where almost every concert announcement is like a DDoS attack. Containerization and running on Kubernetes lets them both autoscale and add resiliency</a:t>
            </a:r>
          </a:p>
          <a:p>
            <a:pPr lvl="0">
              <a:spcBef>
                <a:spcPts val="0"/>
              </a:spcBef>
              <a:buNone/>
            </a:pPr>
            <a:endParaRPr/>
          </a:p>
          <a:p>
            <a:pPr lvl="0">
              <a:spcBef>
                <a:spcPts val="0"/>
              </a:spcBef>
              <a:buNone/>
            </a:pPr>
            <a:r>
              <a:rPr lang="en-US"/>
              <a:t>But, depending on the size of the challenge, maybe you will need a chainsaw.</a:t>
            </a:r>
          </a:p>
        </p:txBody>
      </p:sp>
      <p:sp>
        <p:nvSpPr>
          <p:cNvPr id="792" name="Shape 7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60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Clr>
                <a:schemeClr val="dk1"/>
              </a:buClr>
              <a:buSzPct val="91666"/>
              <a:buFont typeface="Arial"/>
              <a:buNone/>
            </a:pPr>
            <a:r>
              <a:rPr lang="en-US"/>
              <a:t>KeyBank put in Node.js application servers to support mobile in front of their monolithic Java application.</a:t>
            </a:r>
          </a:p>
        </p:txBody>
      </p:sp>
      <p:sp>
        <p:nvSpPr>
          <p:cNvPr id="800" name="Shape 8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98831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Clr>
                <a:schemeClr val="dk1"/>
              </a:buClr>
              <a:buSzPct val="91666"/>
              <a:buFont typeface="Arial"/>
              <a:buNone/>
            </a:pPr>
            <a:r>
              <a:rPr lang="en-US"/>
              <a:t>For example, Wikipedia is moving their Mediawiki application servers but is leaving their MySQL running on bare metal for now. If you’re on the public cloud, consider hosted data stores.</a:t>
            </a:r>
          </a:p>
          <a:p>
            <a:pPr lvl="0">
              <a:spcBef>
                <a:spcPts val="0"/>
              </a:spcBef>
              <a:buNone/>
            </a:pPr>
            <a:endParaRPr/>
          </a:p>
        </p:txBody>
      </p:sp>
      <p:sp>
        <p:nvSpPr>
          <p:cNvPr id="808" name="Shape 8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11476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Shape 81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a:t>GitHub succeeded in transferring all of their stateless servers on to Kubernetes, and is now digging in to deploy stateful solutions.</a:t>
            </a:r>
          </a:p>
        </p:txBody>
      </p:sp>
      <p:sp>
        <p:nvSpPr>
          <p:cNvPr id="816" name="Shape 8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1451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4" name="Shape 82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what do we do?</a:t>
            </a:r>
          </a:p>
        </p:txBody>
      </p:sp>
      <p:sp>
        <p:nvSpPr>
          <p:cNvPr id="825" name="Shape 82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28964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r>
              <a:rPr lang="en-US"/>
              <a:t>But Kubernetes is certainly a great solution for greenfield app development.</a:t>
            </a:r>
          </a:p>
        </p:txBody>
      </p:sp>
      <p:sp>
        <p:nvSpPr>
          <p:cNvPr id="886" name="Shape 8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677272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Shape 893"/>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94" name="Shape 8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46793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8956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pPr>
            <a:endParaRPr lang="en-US" sz="1200" b="0" i="0" u="none" strike="noStrike" cap="none"/>
          </a:p>
          <a:p>
            <a:pPr marL="0" marR="0" lvl="1" indent="0" algn="l" rtl="0">
              <a:spcBef>
                <a:spcPts val="0"/>
              </a:spcBef>
            </a:pPr>
            <a:endParaRPr lang="en-US"/>
          </a:p>
          <a:p>
            <a:pPr marL="0" marR="0" lvl="2" indent="0" algn="l" rtl="0">
              <a:spcBef>
                <a:spcPts val="0"/>
              </a:spcBef>
            </a:pPr>
            <a:endParaRPr lang="en-US"/>
          </a:p>
          <a:p>
            <a:pPr marL="0" marR="0" lvl="3" indent="0" algn="l" rtl="0">
              <a:spcBef>
                <a:spcPts val="0"/>
              </a:spcBef>
            </a:pPr>
            <a:endParaRPr lang="en-US"/>
          </a:p>
          <a:p>
            <a:pPr marL="0" marR="0" lvl="4" indent="0" algn="l" rtl="0">
              <a:spcBef>
                <a:spcPts val="0"/>
              </a:spcBef>
            </a:pPr>
            <a:endParaRPr lang="en-US"/>
          </a:p>
          <a:p>
            <a:pPr marL="0" marR="0" lvl="5" indent="0" algn="l" rtl="0">
              <a:spcBef>
                <a:spcPts val="0"/>
              </a:spcBef>
            </a:pPr>
            <a:endParaRPr lang="en-US"/>
          </a:p>
          <a:p>
            <a:pPr marL="0" marR="0" lvl="6" indent="0" algn="l" rtl="0">
              <a:spcBef>
                <a:spcPts val="0"/>
              </a:spcBef>
            </a:pPr>
            <a:endParaRPr lang="en-US"/>
          </a:p>
          <a:p>
            <a:pPr marL="0" marR="0" lvl="7" indent="0" algn="l" rtl="0">
              <a:spcBef>
                <a:spcPts val="0"/>
              </a:spcBef>
            </a:pPr>
            <a:endParaRPr lang="en-US"/>
          </a:p>
          <a:p>
            <a:pPr marL="0" marR="0" lvl="8" indent="0" algn="l" rtl="0">
              <a:spcBef>
                <a:spcPts val="0"/>
              </a:spcBef>
            </a:pPr>
            <a:endParaRPr lang="en-US"/>
          </a:p>
        </p:txBody>
      </p:sp>
    </p:spTree>
    <p:extLst>
      <p:ext uri="{BB962C8B-B14F-4D97-AF65-F5344CB8AC3E}">
        <p14:creationId xmlns:p14="http://schemas.microsoft.com/office/powerpoint/2010/main" val="320800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Shape 9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4" name="Shape 90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905" name="Shape 90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60</a:t>
            </a:fld>
            <a:endParaRPr lang="en-US"/>
          </a:p>
        </p:txBody>
      </p:sp>
    </p:spTree>
    <p:extLst>
      <p:ext uri="{BB962C8B-B14F-4D97-AF65-F5344CB8AC3E}">
        <p14:creationId xmlns:p14="http://schemas.microsoft.com/office/powerpoint/2010/main" val="2421438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49008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079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pPr>
            <a:endParaRPr lang="en-US" sz="1200" b="0" i="0" u="none" strike="noStrike" cap="none"/>
          </a:p>
          <a:p>
            <a:pPr marL="0" marR="0" lvl="1" indent="0" algn="l" rtl="0">
              <a:spcBef>
                <a:spcPts val="0"/>
              </a:spcBef>
            </a:pPr>
            <a:endParaRPr lang="en-US"/>
          </a:p>
          <a:p>
            <a:pPr marL="0" marR="0" lvl="2" indent="0" algn="l" rtl="0">
              <a:spcBef>
                <a:spcPts val="0"/>
              </a:spcBef>
            </a:pPr>
            <a:endParaRPr lang="en-US"/>
          </a:p>
          <a:p>
            <a:pPr marL="0" marR="0" lvl="3" indent="0" algn="l" rtl="0">
              <a:spcBef>
                <a:spcPts val="0"/>
              </a:spcBef>
            </a:pPr>
            <a:endParaRPr lang="en-US"/>
          </a:p>
          <a:p>
            <a:pPr marL="0" marR="0" lvl="4" indent="0" algn="l" rtl="0">
              <a:spcBef>
                <a:spcPts val="0"/>
              </a:spcBef>
            </a:pPr>
            <a:endParaRPr lang="en-US"/>
          </a:p>
          <a:p>
            <a:pPr marL="0" marR="0" lvl="5" indent="0" algn="l" rtl="0">
              <a:spcBef>
                <a:spcPts val="0"/>
              </a:spcBef>
            </a:pPr>
            <a:endParaRPr lang="en-US"/>
          </a:p>
          <a:p>
            <a:pPr marL="0" marR="0" lvl="6" indent="0" algn="l" rtl="0">
              <a:spcBef>
                <a:spcPts val="0"/>
              </a:spcBef>
            </a:pPr>
            <a:endParaRPr lang="en-US"/>
          </a:p>
          <a:p>
            <a:pPr marL="0" marR="0" lvl="7" indent="0" algn="l" rtl="0">
              <a:spcBef>
                <a:spcPts val="0"/>
              </a:spcBef>
            </a:pPr>
            <a:endParaRPr lang="en-US"/>
          </a:p>
          <a:p>
            <a:pPr marL="0" marR="0" lvl="8" indent="0" algn="l" rtl="0">
              <a:spcBef>
                <a:spcPts val="0"/>
              </a:spcBef>
            </a:pPr>
            <a:endParaRPr lang="en-US"/>
          </a:p>
        </p:txBody>
      </p:sp>
    </p:spTree>
    <p:extLst>
      <p:ext uri="{BB962C8B-B14F-4D97-AF65-F5344CB8AC3E}">
        <p14:creationId xmlns:p14="http://schemas.microsoft.com/office/powerpoint/2010/main" val="1752342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pPr>
            <a:endParaRPr lang="en-US" sz="1200" b="0" i="0" u="none" strike="noStrike" cap="none"/>
          </a:p>
          <a:p>
            <a:pPr marL="0" marR="0" lvl="1" indent="0" algn="l" rtl="0">
              <a:spcBef>
                <a:spcPts val="0"/>
              </a:spcBef>
            </a:pPr>
            <a:endParaRPr lang="en-US"/>
          </a:p>
          <a:p>
            <a:pPr marL="0" marR="0" lvl="2" indent="0" algn="l" rtl="0">
              <a:spcBef>
                <a:spcPts val="0"/>
              </a:spcBef>
            </a:pPr>
            <a:endParaRPr lang="en-US"/>
          </a:p>
          <a:p>
            <a:pPr marL="0" marR="0" lvl="3" indent="0" algn="l" rtl="0">
              <a:spcBef>
                <a:spcPts val="0"/>
              </a:spcBef>
            </a:pPr>
            <a:endParaRPr lang="en-US"/>
          </a:p>
          <a:p>
            <a:pPr marL="0" marR="0" lvl="4" indent="0" algn="l" rtl="0">
              <a:spcBef>
                <a:spcPts val="0"/>
              </a:spcBef>
            </a:pPr>
            <a:endParaRPr lang="en-US"/>
          </a:p>
          <a:p>
            <a:pPr marL="0" marR="0" lvl="5" indent="0" algn="l" rtl="0">
              <a:spcBef>
                <a:spcPts val="0"/>
              </a:spcBef>
            </a:pPr>
            <a:endParaRPr lang="en-US"/>
          </a:p>
          <a:p>
            <a:pPr marL="0" marR="0" lvl="6" indent="0" algn="l" rtl="0">
              <a:spcBef>
                <a:spcPts val="0"/>
              </a:spcBef>
            </a:pPr>
            <a:endParaRPr lang="en-US"/>
          </a:p>
          <a:p>
            <a:pPr marL="0" marR="0" lvl="7" indent="0" algn="l" rtl="0">
              <a:spcBef>
                <a:spcPts val="0"/>
              </a:spcBef>
            </a:pPr>
            <a:endParaRPr lang="en-US"/>
          </a:p>
          <a:p>
            <a:pPr marL="0" marR="0" lvl="8" indent="0" algn="l" rtl="0">
              <a:spcBef>
                <a:spcPts val="0"/>
              </a:spcBef>
            </a:pPr>
            <a:endParaRPr lang="en-US"/>
          </a:p>
        </p:txBody>
      </p:sp>
    </p:spTree>
    <p:extLst>
      <p:ext uri="{BB962C8B-B14F-4D97-AF65-F5344CB8AC3E}">
        <p14:creationId xmlns:p14="http://schemas.microsoft.com/office/powerpoint/2010/main" val="735371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a way to represent workloads to be deployed on nodes. We could wrap each application component in its own virtual machine and then compose these machines through network ports, shared disks etc. However, there is a large overhead with this approach e.g. three separate copies of Ubuntu 14.04 in the example below. These large images are slow are slow to deploy.</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pPr>
            <a:endParaRPr lang="en-US" sz="1200" b="0" i="0" u="none" strike="noStrike" cap="none"/>
          </a:p>
          <a:p>
            <a:pPr marL="0" marR="0" lvl="1" indent="0" algn="l" rtl="0">
              <a:spcBef>
                <a:spcPts val="0"/>
              </a:spcBef>
            </a:pPr>
            <a:endParaRPr lang="en-US"/>
          </a:p>
          <a:p>
            <a:pPr marL="0" marR="0" lvl="2" indent="0" algn="l" rtl="0">
              <a:spcBef>
                <a:spcPts val="0"/>
              </a:spcBef>
            </a:pPr>
            <a:endParaRPr lang="en-US"/>
          </a:p>
          <a:p>
            <a:pPr marL="0" marR="0" lvl="3" indent="0" algn="l" rtl="0">
              <a:spcBef>
                <a:spcPts val="0"/>
              </a:spcBef>
            </a:pPr>
            <a:endParaRPr lang="en-US"/>
          </a:p>
          <a:p>
            <a:pPr marL="0" marR="0" lvl="4" indent="0" algn="l" rtl="0">
              <a:spcBef>
                <a:spcPts val="0"/>
              </a:spcBef>
            </a:pPr>
            <a:endParaRPr lang="en-US"/>
          </a:p>
          <a:p>
            <a:pPr marL="0" marR="0" lvl="5" indent="0" algn="l" rtl="0">
              <a:spcBef>
                <a:spcPts val="0"/>
              </a:spcBef>
            </a:pPr>
            <a:endParaRPr lang="en-US"/>
          </a:p>
          <a:p>
            <a:pPr marL="0" marR="0" lvl="6" indent="0" algn="l" rtl="0">
              <a:spcBef>
                <a:spcPts val="0"/>
              </a:spcBef>
            </a:pPr>
            <a:endParaRPr lang="en-US"/>
          </a:p>
          <a:p>
            <a:pPr marL="0" marR="0" lvl="7" indent="0" algn="l" rtl="0">
              <a:spcBef>
                <a:spcPts val="0"/>
              </a:spcBef>
            </a:pPr>
            <a:endParaRPr lang="en-US"/>
          </a:p>
          <a:p>
            <a:pPr marL="0" marR="0" lvl="8" indent="0" algn="l" rtl="0">
              <a:spcBef>
                <a:spcPts val="0"/>
              </a:spcBef>
            </a:pPr>
            <a:endParaRPr lang="en-US"/>
          </a:p>
        </p:txBody>
      </p:sp>
    </p:spTree>
    <p:extLst>
      <p:ext uri="{BB962C8B-B14F-4D97-AF65-F5344CB8AC3E}">
        <p14:creationId xmlns:p14="http://schemas.microsoft.com/office/powerpoint/2010/main" val="2477908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2" name="TextBox 1"/>
          <p:cNvSpPr txBox="1"/>
          <p:nvPr userDrawn="1"/>
        </p:nvSpPr>
        <p:spPr bwMode="auto">
          <a:xfrm>
            <a:off x="1282890" y="450376"/>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marL="0" indent="0">
              <a:buNone/>
            </a:pPr>
            <a:endParaRPr lang="en-US" sz="1800" b="1" kern="0" dirty="0"/>
          </a:p>
        </p:txBody>
      </p:sp>
      <p:sp>
        <p:nvSpPr>
          <p:cNvPr id="4" name="TextBox 3"/>
          <p:cNvSpPr txBox="1"/>
          <p:nvPr userDrawn="1"/>
        </p:nvSpPr>
        <p:spPr bwMode="auto">
          <a:xfrm>
            <a:off x="5868537" y="6728346"/>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marL="0" indent="0">
              <a:buNone/>
            </a:pPr>
            <a:endParaRPr lang="en-US" sz="1800" b="1" kern="0" dirty="0"/>
          </a:p>
        </p:txBody>
      </p:sp>
      <p:sp>
        <p:nvSpPr>
          <p:cNvPr id="5" name="TextBox 4"/>
          <p:cNvSpPr txBox="1"/>
          <p:nvPr userDrawn="1"/>
        </p:nvSpPr>
        <p:spPr bwMode="auto">
          <a:xfrm>
            <a:off x="5704764" y="6673755"/>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marL="0" indent="0">
              <a:buNone/>
            </a:pPr>
            <a:endParaRPr lang="en-US" sz="1800" b="1" kern="0" dirty="0"/>
          </a:p>
        </p:txBody>
      </p:sp>
    </p:spTree>
    <p:extLst>
      <p:ext uri="{BB962C8B-B14F-4D97-AF65-F5344CB8AC3E}">
        <p14:creationId xmlns:p14="http://schemas.microsoft.com/office/powerpoint/2010/main" val="3603800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119978" y="49222"/>
            <a:ext cx="9025467" cy="720725"/>
          </a:xfrm>
        </p:spPr>
        <p:txBody>
          <a:bodyPr/>
          <a:lstStyle/>
          <a:p>
            <a:r>
              <a:rPr lang="en-US"/>
              <a:t>Click to edit Master title style</a:t>
            </a:r>
          </a:p>
        </p:txBody>
      </p:sp>
      <p:sp>
        <p:nvSpPr>
          <p:cNvPr id="3" name="Content Placeholder 2"/>
          <p:cNvSpPr>
            <a:spLocks noGrp="1"/>
          </p:cNvSpPr>
          <p:nvPr>
            <p:ph sz="quarter" idx="1"/>
          </p:nvPr>
        </p:nvSpPr>
        <p:spPr>
          <a:xfrm>
            <a:off x="609600" y="1171585"/>
            <a:ext cx="5384800" cy="2384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171585"/>
            <a:ext cx="5384800" cy="2384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3708417"/>
            <a:ext cx="5384800" cy="2384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708417"/>
            <a:ext cx="5384800" cy="2384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ftr" sz="quarter" idx="10"/>
          </p:nvPr>
        </p:nvSpPr>
        <p:spPr>
          <a:xfrm>
            <a:off x="7538055" y="5201218"/>
            <a:ext cx="3266017" cy="287337"/>
          </a:xfrm>
          <a:prstGeom prst="rect">
            <a:avLst/>
          </a:prstGeom>
          <a:ln/>
        </p:spPr>
        <p:txBody>
          <a:bodyPr/>
          <a:lstStyle>
            <a:lvl1pPr>
              <a:defRPr/>
            </a:lvl1pPr>
          </a:lstStyle>
          <a:p>
            <a:pPr algn="r">
              <a:defRPr/>
            </a:pPr>
            <a:r>
              <a:rPr lang="en-US" dirty="0">
                <a:solidFill>
                  <a:srgbClr val="FFFFFF"/>
                </a:solidFill>
              </a:rPr>
              <a:t>Ford Proprietary</a:t>
            </a:r>
          </a:p>
        </p:txBody>
      </p:sp>
    </p:spTree>
    <p:extLst>
      <p:ext uri="{BB962C8B-B14F-4D97-AF65-F5344CB8AC3E}">
        <p14:creationId xmlns:p14="http://schemas.microsoft.com/office/powerpoint/2010/main" val="1210009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62434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ody (not Confidential)">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09600" y="274637"/>
            <a:ext cx="10972800" cy="1143200"/>
          </a:xfrm>
          <a:prstGeom prst="rect">
            <a:avLst/>
          </a:prstGeom>
        </p:spPr>
        <p:txBody>
          <a:bodyPr lIns="91425" tIns="91425" rIns="91425" bIns="91425" anchor="b" anchorCtr="0"/>
          <a:lstStyle>
            <a:lvl1pPr lvl="0" rtl="0">
              <a:spcBef>
                <a:spcPts val="0"/>
              </a:spcBef>
              <a:buFont typeface="Arial"/>
              <a:defRPr>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5" name="Shape 25"/>
          <p:cNvSpPr txBox="1">
            <a:spLocks noGrp="1"/>
          </p:cNvSpPr>
          <p:nvPr>
            <p:ph type="body" idx="1"/>
          </p:nvPr>
        </p:nvSpPr>
        <p:spPr>
          <a:xfrm>
            <a:off x="609600" y="1600200"/>
            <a:ext cx="10972800" cy="4967600"/>
          </a:xfrm>
          <a:prstGeom prst="rect">
            <a:avLst/>
          </a:prstGeom>
        </p:spPr>
        <p:txBody>
          <a:bodyPr lIns="91425" tIns="91425" rIns="91425" bIns="91425" anchor="t" anchorCtr="0"/>
          <a:lstStyle>
            <a:lvl1pPr lvl="0" rtl="0">
              <a:spcBef>
                <a:spcPts val="0"/>
              </a:spcBef>
              <a:buFont typeface="Arial"/>
              <a:defRPr>
                <a:latin typeface="Arial"/>
                <a:ea typeface="Arial"/>
                <a:cs typeface="Arial"/>
                <a:sym typeface="Arial"/>
              </a:defRPr>
            </a:lvl1pPr>
            <a:lvl2pPr lvl="1" rtl="0">
              <a:spcBef>
                <a:spcPts val="0"/>
              </a:spcBef>
              <a:buFont typeface="Arial"/>
              <a:defRPr>
                <a:latin typeface="Arial"/>
                <a:ea typeface="Arial"/>
                <a:cs typeface="Arial"/>
                <a:sym typeface="Arial"/>
              </a:defRPr>
            </a:lvl2pPr>
            <a:lvl3pPr lvl="2" rtl="0">
              <a:spcBef>
                <a:spcPts val="0"/>
              </a:spcBef>
              <a:buFont typeface="Arial"/>
              <a:defRPr>
                <a:latin typeface="Arial"/>
                <a:ea typeface="Arial"/>
                <a:cs typeface="Arial"/>
                <a:sym typeface="Arial"/>
              </a:defRPr>
            </a:lvl3pPr>
            <a:lvl4pPr lvl="3" rtl="0">
              <a:spcBef>
                <a:spcPts val="0"/>
              </a:spcBef>
              <a:buFont typeface="Arial"/>
              <a:defRPr>
                <a:latin typeface="Arial"/>
                <a:ea typeface="Arial"/>
                <a:cs typeface="Arial"/>
                <a:sym typeface="Arial"/>
              </a:defRPr>
            </a:lvl4pPr>
            <a:lvl5pPr lvl="4" rtl="0">
              <a:spcBef>
                <a:spcPts val="0"/>
              </a:spcBef>
              <a:buFont typeface="Arial"/>
              <a:defRPr>
                <a:latin typeface="Arial"/>
                <a:ea typeface="Arial"/>
                <a:cs typeface="Arial"/>
                <a:sym typeface="Arial"/>
              </a:defRPr>
            </a:lvl5pPr>
            <a:lvl6pPr lvl="5" rtl="0">
              <a:spcBef>
                <a:spcPts val="0"/>
              </a:spcBef>
              <a:buFont typeface="Arial"/>
              <a:defRPr>
                <a:latin typeface="Arial"/>
                <a:ea typeface="Arial"/>
                <a:cs typeface="Arial"/>
                <a:sym typeface="Arial"/>
              </a:defRPr>
            </a:lvl6pPr>
            <a:lvl7pPr lvl="6" rtl="0">
              <a:spcBef>
                <a:spcPts val="0"/>
              </a:spcBef>
              <a:buFont typeface="Arial"/>
              <a:defRPr>
                <a:latin typeface="Arial"/>
                <a:ea typeface="Arial"/>
                <a:cs typeface="Arial"/>
                <a:sym typeface="Arial"/>
              </a:defRPr>
            </a:lvl7pPr>
            <a:lvl8pPr lvl="7" rtl="0">
              <a:spcBef>
                <a:spcPts val="0"/>
              </a:spcBef>
              <a:buFont typeface="Arial"/>
              <a:defRPr>
                <a:latin typeface="Arial"/>
                <a:ea typeface="Arial"/>
                <a:cs typeface="Arial"/>
                <a:sym typeface="Arial"/>
              </a:defRPr>
            </a:lvl8pPr>
            <a:lvl9pPr lvl="8" rtl="0">
              <a:spcBef>
                <a:spcPts val="0"/>
              </a:spcBef>
              <a:buFont typeface="Arial"/>
              <a:defRPr>
                <a:latin typeface="Arial"/>
                <a:ea typeface="Arial"/>
                <a:cs typeface="Arial"/>
                <a:sym typeface="Arial"/>
              </a:defRPr>
            </a:lvl9pPr>
          </a:lstStyle>
          <a:p>
            <a:endParaRPr/>
          </a:p>
        </p:txBody>
      </p:sp>
    </p:spTree>
    <p:extLst>
      <p:ext uri="{BB962C8B-B14F-4D97-AF65-F5344CB8AC3E}">
        <p14:creationId xmlns:p14="http://schemas.microsoft.com/office/powerpoint/2010/main" val="196334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ull Quote">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2871357" y="2569075"/>
            <a:ext cx="6449278" cy="1422600"/>
          </a:xfrm>
          <a:prstGeom prst="rect">
            <a:avLst/>
          </a:prstGeom>
          <a:noFill/>
          <a:ln>
            <a:noFill/>
          </a:ln>
        </p:spPr>
        <p:txBody>
          <a:bodyPr lIns="91425" tIns="91425" rIns="91425" bIns="91425" anchor="t" anchorCtr="0"/>
          <a:lstStyle>
            <a:lvl1pPr marL="232746" marR="0" lvl="0" indent="-140671" rtl="0">
              <a:lnSpc>
                <a:spcPct val="115000"/>
              </a:lnSpc>
              <a:spcBef>
                <a:spcPts val="0"/>
              </a:spcBef>
              <a:buClr>
                <a:srgbClr val="666666"/>
              </a:buClr>
              <a:buSzPct val="100000"/>
              <a:buFont typeface="Open Sans"/>
              <a:buChar char="•"/>
              <a:defRPr sz="2200" b="0" u="none" strike="noStrike" cap="none">
                <a:solidFill>
                  <a:srgbClr val="666666"/>
                </a:solidFill>
                <a:latin typeface="Trebuchet MS" charset="0"/>
                <a:ea typeface="Trebuchet MS" charset="0"/>
                <a:cs typeface="Trebuchet MS" charset="0"/>
                <a:sym typeface="Open Sans"/>
              </a:defRPr>
            </a:lvl1pPr>
            <a:lvl2pPr marL="689772" marR="0" lvl="1" indent="-169072" rtl="0">
              <a:lnSpc>
                <a:spcPct val="115000"/>
              </a:lnSpc>
              <a:spcBef>
                <a:spcPts val="400"/>
              </a:spcBef>
              <a:buClr>
                <a:srgbClr val="666666"/>
              </a:buClr>
              <a:buSzPct val="100000"/>
              <a:buFont typeface="Open Sans"/>
              <a:buChar char="•"/>
              <a:defRPr sz="2200" b="0" u="none" strike="noStrike" cap="none">
                <a:solidFill>
                  <a:srgbClr val="666666"/>
                </a:solidFill>
                <a:latin typeface="Open Sans"/>
                <a:ea typeface="Open Sans"/>
                <a:cs typeface="Open Sans"/>
                <a:sym typeface="Open Sans"/>
              </a:defRPr>
            </a:lvl2pPr>
            <a:lvl3pPr marL="1218732" marR="0" lvl="2" indent="-151932" rtl="0">
              <a:lnSpc>
                <a:spcPct val="115000"/>
              </a:lnSpc>
              <a:spcBef>
                <a:spcPts val="400"/>
              </a:spcBef>
              <a:buClr>
                <a:srgbClr val="666666"/>
              </a:buClr>
              <a:buSzPct val="100000"/>
              <a:buFont typeface="Open Sans"/>
              <a:buChar char="•"/>
              <a:defRPr sz="2200" b="0" u="none" strike="noStrike" cap="none">
                <a:solidFill>
                  <a:srgbClr val="666666"/>
                </a:solidFill>
                <a:latin typeface="Open Sans"/>
                <a:ea typeface="Open Sans"/>
                <a:cs typeface="Open Sans"/>
                <a:sym typeface="Open Sans"/>
              </a:defRPr>
            </a:lvl3pPr>
            <a:lvl4pPr marL="1828100" marR="0" lvl="3" indent="-158050" rtl="0">
              <a:lnSpc>
                <a:spcPct val="115000"/>
              </a:lnSpc>
              <a:spcBef>
                <a:spcPts val="360"/>
              </a:spcBef>
              <a:buClr>
                <a:srgbClr val="666666"/>
              </a:buClr>
              <a:buSzPct val="100000"/>
              <a:buFont typeface="Open Sans"/>
              <a:buChar char="•"/>
              <a:defRPr sz="2200" b="0" u="none" strike="noStrike" cap="none">
                <a:solidFill>
                  <a:srgbClr val="666666"/>
                </a:solidFill>
                <a:latin typeface="Open Sans"/>
                <a:ea typeface="Open Sans"/>
                <a:cs typeface="Open Sans"/>
                <a:sym typeface="Open Sans"/>
              </a:defRPr>
            </a:lvl4pPr>
            <a:lvl5pPr marL="2365526" marR="0" lvl="4" indent="-174776" rtl="0">
              <a:lnSpc>
                <a:spcPct val="115000"/>
              </a:lnSpc>
              <a:spcBef>
                <a:spcPts val="360"/>
              </a:spcBef>
              <a:buClr>
                <a:srgbClr val="666666"/>
              </a:buClr>
              <a:buSzPct val="100000"/>
              <a:buFont typeface="Open Sans"/>
              <a:buChar char="•"/>
              <a:defRPr sz="2200" b="0" u="none" strike="noStrike" cap="none">
                <a:solidFill>
                  <a:srgbClr val="666666"/>
                </a:solidFill>
                <a:latin typeface="Open Sans"/>
                <a:ea typeface="Open Sans"/>
                <a:cs typeface="Open Sans"/>
                <a:sym typeface="Open Sans"/>
              </a:defRPr>
            </a:lvl5pPr>
            <a:lvl6pPr marL="3351512" marR="0" lvl="5" indent="-214612" rtl="0">
              <a:lnSpc>
                <a:spcPct val="115000"/>
              </a:lnSpc>
              <a:spcBef>
                <a:spcPts val="540"/>
              </a:spcBef>
              <a:buClr>
                <a:srgbClr val="666666"/>
              </a:buClr>
              <a:buSzPct val="100000"/>
              <a:buFont typeface="Open Sans"/>
              <a:buChar char="•"/>
              <a:defRPr sz="2200" b="0" u="none" strike="noStrike" cap="none">
                <a:solidFill>
                  <a:srgbClr val="666666"/>
                </a:solidFill>
                <a:latin typeface="Open Sans"/>
                <a:ea typeface="Open Sans"/>
                <a:cs typeface="Open Sans"/>
                <a:sym typeface="Open Sans"/>
              </a:defRPr>
            </a:lvl6pPr>
            <a:lvl7pPr marL="3960880" marR="0" lvl="6" indent="-214379" rtl="0">
              <a:lnSpc>
                <a:spcPct val="115000"/>
              </a:lnSpc>
              <a:spcBef>
                <a:spcPts val="540"/>
              </a:spcBef>
              <a:buClr>
                <a:srgbClr val="666666"/>
              </a:buClr>
              <a:buSzPct val="100000"/>
              <a:buFont typeface="Open Sans"/>
              <a:buChar char="•"/>
              <a:defRPr sz="2200" b="0" u="none" strike="noStrike" cap="none">
                <a:solidFill>
                  <a:srgbClr val="666666"/>
                </a:solidFill>
                <a:latin typeface="Open Sans"/>
                <a:ea typeface="Open Sans"/>
                <a:cs typeface="Open Sans"/>
                <a:sym typeface="Open Sans"/>
              </a:defRPr>
            </a:lvl7pPr>
            <a:lvl8pPr marL="4570247" marR="0" lvl="7" indent="-214147" rtl="0">
              <a:lnSpc>
                <a:spcPct val="115000"/>
              </a:lnSpc>
              <a:spcBef>
                <a:spcPts val="540"/>
              </a:spcBef>
              <a:buClr>
                <a:srgbClr val="666666"/>
              </a:buClr>
              <a:buSzPct val="100000"/>
              <a:buFont typeface="Open Sans"/>
              <a:buChar char="•"/>
              <a:defRPr sz="2200" b="0" u="none" strike="noStrike" cap="none">
                <a:solidFill>
                  <a:srgbClr val="666666"/>
                </a:solidFill>
                <a:latin typeface="Open Sans"/>
                <a:ea typeface="Open Sans"/>
                <a:cs typeface="Open Sans"/>
                <a:sym typeface="Open Sans"/>
              </a:defRPr>
            </a:lvl8pPr>
            <a:lvl9pPr marL="5179612" marR="0" lvl="8" indent="-213912" rtl="0">
              <a:lnSpc>
                <a:spcPct val="115000"/>
              </a:lnSpc>
              <a:spcBef>
                <a:spcPts val="540"/>
              </a:spcBef>
              <a:buClr>
                <a:srgbClr val="666666"/>
              </a:buClr>
              <a:buSzPct val="100000"/>
              <a:buFont typeface="Open Sans"/>
              <a:buChar char="•"/>
              <a:defRPr sz="2200" b="0" u="none" strike="noStrike" cap="none">
                <a:solidFill>
                  <a:srgbClr val="666666"/>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916753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entered">
    <p:spTree>
      <p:nvGrpSpPr>
        <p:cNvPr id="1" name="Shape 47"/>
        <p:cNvGrpSpPr/>
        <p:nvPr/>
      </p:nvGrpSpPr>
      <p:grpSpPr>
        <a:xfrm>
          <a:off x="0" y="0"/>
          <a:ext cx="0" cy="0"/>
          <a:chOff x="0" y="0"/>
          <a:chExt cx="0" cy="0"/>
        </a:xfrm>
      </p:grpSpPr>
      <p:sp>
        <p:nvSpPr>
          <p:cNvPr id="49" name="Shape 49"/>
          <p:cNvSpPr txBox="1">
            <a:spLocks noGrp="1"/>
          </p:cNvSpPr>
          <p:nvPr>
            <p:ph type="body" idx="1"/>
          </p:nvPr>
        </p:nvSpPr>
        <p:spPr>
          <a:xfrm>
            <a:off x="518147" y="1741925"/>
            <a:ext cx="11155705" cy="4526100"/>
          </a:xfrm>
          <a:prstGeom prst="rect">
            <a:avLst/>
          </a:prstGeom>
          <a:noFill/>
          <a:ln>
            <a:noFill/>
          </a:ln>
        </p:spPr>
        <p:txBody>
          <a:bodyPr lIns="91425" tIns="91425" rIns="91425" bIns="91425" anchor="t" anchorCtr="0"/>
          <a:lstStyle>
            <a:lvl1pPr marL="232746" marR="0" lvl="0" indent="-140671" rtl="0">
              <a:lnSpc>
                <a:spcPct val="115000"/>
              </a:lnSpc>
              <a:spcBef>
                <a:spcPts val="0"/>
              </a:spcBef>
              <a:buClr>
                <a:srgbClr val="666666"/>
              </a:buClr>
              <a:buSzPct val="100000"/>
              <a:buFont typeface="Open Sans"/>
              <a:buChar char="•"/>
              <a:defRPr sz="1800" b="0" i="0" u="none" strike="noStrike" cap="none">
                <a:solidFill>
                  <a:srgbClr val="666666"/>
                </a:solidFill>
                <a:latin typeface="Trebuchet MS" charset="0"/>
                <a:ea typeface="Trebuchet MS" charset="0"/>
                <a:cs typeface="Trebuchet MS" charset="0"/>
                <a:sym typeface="Open Sans"/>
              </a:defRPr>
            </a:lvl1pPr>
            <a:lvl2pPr marL="689772" marR="0" lvl="1" indent="-169072" rtl="0">
              <a:lnSpc>
                <a:spcPct val="115000"/>
              </a:lnSpc>
              <a:spcBef>
                <a:spcPts val="400"/>
              </a:spcBef>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2pPr>
            <a:lvl3pPr marL="1218732" marR="0" lvl="2" indent="-151932" rtl="0">
              <a:lnSpc>
                <a:spcPct val="115000"/>
              </a:lnSpc>
              <a:spcBef>
                <a:spcPts val="400"/>
              </a:spcBef>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3pPr>
            <a:lvl4pPr marL="1828100" marR="0" lvl="3" indent="-158050" rtl="0">
              <a:lnSpc>
                <a:spcPct val="115000"/>
              </a:lnSpc>
              <a:spcBef>
                <a:spcPts val="360"/>
              </a:spcBef>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4pPr>
            <a:lvl5pPr marL="2365526" marR="0" lvl="4" indent="-174776" rtl="0">
              <a:lnSpc>
                <a:spcPct val="115000"/>
              </a:lnSpc>
              <a:spcBef>
                <a:spcPts val="360"/>
              </a:spcBef>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5pPr>
            <a:lvl6pPr marL="3351512" marR="0" lvl="5" indent="-214612" rtl="0">
              <a:lnSpc>
                <a:spcPct val="115000"/>
              </a:lnSpc>
              <a:spcBef>
                <a:spcPts val="540"/>
              </a:spcBef>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6pPr>
            <a:lvl7pPr marL="3960880" marR="0" lvl="6" indent="-214379" rtl="0">
              <a:lnSpc>
                <a:spcPct val="115000"/>
              </a:lnSpc>
              <a:spcBef>
                <a:spcPts val="540"/>
              </a:spcBef>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7pPr>
            <a:lvl8pPr marL="4570247" marR="0" lvl="7" indent="-214147" rtl="0">
              <a:lnSpc>
                <a:spcPct val="115000"/>
              </a:lnSpc>
              <a:spcBef>
                <a:spcPts val="540"/>
              </a:spcBef>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8pPr>
            <a:lvl9pPr marL="5179612" marR="0" lvl="8" indent="-213912" rtl="0">
              <a:lnSpc>
                <a:spcPct val="115000"/>
              </a:lnSpc>
              <a:spcBef>
                <a:spcPts val="540"/>
              </a:spcBef>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352816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
    <p:spTree>
      <p:nvGrpSpPr>
        <p:cNvPr id="1" name="Shape 27"/>
        <p:cNvGrpSpPr/>
        <p:nvPr/>
      </p:nvGrpSpPr>
      <p:grpSpPr>
        <a:xfrm>
          <a:off x="0" y="0"/>
          <a:ext cx="0" cy="0"/>
          <a:chOff x="0" y="0"/>
          <a:chExt cx="0" cy="0"/>
        </a:xfrm>
      </p:grpSpPr>
    </p:spTree>
    <p:extLst>
      <p:ext uri="{BB962C8B-B14F-4D97-AF65-F5344CB8AC3E}">
        <p14:creationId xmlns:p14="http://schemas.microsoft.com/office/powerpoint/2010/main" val="4005408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8"/>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20"/>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493942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1576"/>
            <a:ext cx="5384800"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1576"/>
            <a:ext cx="5384800"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51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17" y="1535117"/>
            <a:ext cx="53869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17" y="2174875"/>
            <a:ext cx="53869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1" y="1535117"/>
            <a:ext cx="53890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81" y="2174875"/>
            <a:ext cx="53890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ftr" sz="quarter" idx="10"/>
          </p:nvPr>
        </p:nvSpPr>
        <p:spPr>
          <a:xfrm>
            <a:off x="7538055" y="5201218"/>
            <a:ext cx="3266017" cy="287337"/>
          </a:xfrm>
          <a:prstGeom prst="rect">
            <a:avLst/>
          </a:prstGeom>
          <a:ln/>
        </p:spPr>
        <p:txBody>
          <a:bodyPr/>
          <a:lstStyle>
            <a:lvl1pPr>
              <a:defRPr/>
            </a:lvl1pPr>
          </a:lstStyle>
          <a:p>
            <a:pPr algn="r">
              <a:defRPr/>
            </a:pPr>
            <a:r>
              <a:rPr lang="en-US" dirty="0">
                <a:solidFill>
                  <a:srgbClr val="FFFFFF"/>
                </a:solidFill>
              </a:rPr>
              <a:t>Ford Proprietary</a:t>
            </a:r>
          </a:p>
        </p:txBody>
      </p:sp>
    </p:spTree>
    <p:extLst>
      <p:ext uri="{BB962C8B-B14F-4D97-AF65-F5344CB8AC3E}">
        <p14:creationId xmlns:p14="http://schemas.microsoft.com/office/powerpoint/2010/main" val="15898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3107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ftr" sz="quarter" idx="10"/>
          </p:nvPr>
        </p:nvSpPr>
        <p:spPr>
          <a:xfrm>
            <a:off x="7538055" y="5201218"/>
            <a:ext cx="3266017" cy="287337"/>
          </a:xfrm>
          <a:prstGeom prst="rect">
            <a:avLst/>
          </a:prstGeom>
          <a:ln/>
        </p:spPr>
        <p:txBody>
          <a:bodyPr/>
          <a:lstStyle>
            <a:lvl1pPr>
              <a:defRPr/>
            </a:lvl1pPr>
          </a:lstStyle>
          <a:p>
            <a:pPr algn="r">
              <a:defRPr/>
            </a:pPr>
            <a:r>
              <a:rPr lang="en-US" dirty="0">
                <a:solidFill>
                  <a:srgbClr val="FFFFFF"/>
                </a:solidFill>
              </a:rPr>
              <a:t>Ford Proprietary</a:t>
            </a:r>
          </a:p>
        </p:txBody>
      </p:sp>
    </p:spTree>
    <p:extLst>
      <p:ext uri="{BB962C8B-B14F-4D97-AF65-F5344CB8AC3E}">
        <p14:creationId xmlns:p14="http://schemas.microsoft.com/office/powerpoint/2010/main" val="1812209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8" y="27306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43511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ftr" sz="quarter" idx="10"/>
          </p:nvPr>
        </p:nvSpPr>
        <p:spPr>
          <a:xfrm>
            <a:off x="7538055" y="5201218"/>
            <a:ext cx="3266017" cy="287337"/>
          </a:xfrm>
          <a:prstGeom prst="rect">
            <a:avLst/>
          </a:prstGeom>
          <a:ln/>
        </p:spPr>
        <p:txBody>
          <a:bodyPr/>
          <a:lstStyle>
            <a:lvl1pPr>
              <a:defRPr/>
            </a:lvl1pPr>
          </a:lstStyle>
          <a:p>
            <a:pPr algn="r">
              <a:defRPr/>
            </a:pPr>
            <a:r>
              <a:rPr lang="en-US" dirty="0">
                <a:solidFill>
                  <a:srgbClr val="FFFFFF"/>
                </a:solidFill>
              </a:rPr>
              <a:t>Ford Proprietary</a:t>
            </a:r>
          </a:p>
        </p:txBody>
      </p:sp>
    </p:spTree>
    <p:extLst>
      <p:ext uri="{BB962C8B-B14F-4D97-AF65-F5344CB8AC3E}">
        <p14:creationId xmlns:p14="http://schemas.microsoft.com/office/powerpoint/2010/main" val="890616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9"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ftr" sz="quarter" idx="10"/>
          </p:nvPr>
        </p:nvSpPr>
        <p:spPr>
          <a:xfrm>
            <a:off x="7538055" y="5201218"/>
            <a:ext cx="3266017" cy="287337"/>
          </a:xfrm>
          <a:prstGeom prst="rect">
            <a:avLst/>
          </a:prstGeom>
          <a:ln/>
        </p:spPr>
        <p:txBody>
          <a:bodyPr/>
          <a:lstStyle>
            <a:lvl1pPr>
              <a:defRPr/>
            </a:lvl1pPr>
          </a:lstStyle>
          <a:p>
            <a:pPr algn="r">
              <a:defRPr/>
            </a:pPr>
            <a:r>
              <a:rPr lang="en-US" dirty="0">
                <a:solidFill>
                  <a:srgbClr val="FFFFFF"/>
                </a:solidFill>
              </a:rPr>
              <a:t>Ford Proprietary</a:t>
            </a:r>
          </a:p>
        </p:txBody>
      </p:sp>
    </p:spTree>
    <p:extLst>
      <p:ext uri="{BB962C8B-B14F-4D97-AF65-F5344CB8AC3E}">
        <p14:creationId xmlns:p14="http://schemas.microsoft.com/office/powerpoint/2010/main" val="259762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609600" y="1171576"/>
            <a:ext cx="10972800" cy="4921250"/>
          </a:xfrm>
        </p:spPr>
        <p:txBody>
          <a:bodyPr/>
          <a:lstStyle/>
          <a:p>
            <a:pPr lvl="0"/>
            <a:r>
              <a:rPr lang="en-US" noProof="0"/>
              <a:t>Click icon to add table</a:t>
            </a:r>
            <a:endParaRPr lang="en-US" noProof="0" dirty="0"/>
          </a:p>
        </p:txBody>
      </p:sp>
      <p:sp>
        <p:nvSpPr>
          <p:cNvPr id="5" name="Title 4"/>
          <p:cNvSpPr>
            <a:spLocks noGrp="1"/>
          </p:cNvSpPr>
          <p:nvPr>
            <p:ph type="title"/>
          </p:nvPr>
        </p:nvSpPr>
        <p:spPr/>
        <p:txBody>
          <a:bodyPr/>
          <a:lstStyle/>
          <a:p>
            <a:r>
              <a:rPr lang="en-US"/>
              <a:t>Click to edit Master title style</a:t>
            </a:r>
          </a:p>
        </p:txBody>
      </p:sp>
      <p:sp>
        <p:nvSpPr>
          <p:cNvPr id="4" name="Rectangle 9"/>
          <p:cNvSpPr>
            <a:spLocks noGrp="1" noChangeArrowheads="1"/>
          </p:cNvSpPr>
          <p:nvPr>
            <p:ph type="ftr" sz="quarter" idx="10"/>
          </p:nvPr>
        </p:nvSpPr>
        <p:spPr>
          <a:xfrm>
            <a:off x="7538055" y="5201218"/>
            <a:ext cx="3266017" cy="287337"/>
          </a:xfrm>
          <a:prstGeom prst="rect">
            <a:avLst/>
          </a:prstGeom>
          <a:ln/>
        </p:spPr>
        <p:txBody>
          <a:bodyPr/>
          <a:lstStyle>
            <a:lvl1pPr>
              <a:defRPr/>
            </a:lvl1pPr>
          </a:lstStyle>
          <a:p>
            <a:pPr algn="r">
              <a:defRPr/>
            </a:pPr>
            <a:r>
              <a:rPr lang="en-US" dirty="0">
                <a:solidFill>
                  <a:srgbClr val="FFFFFF"/>
                </a:solidFill>
              </a:rPr>
              <a:t>Ford Proprietary</a:t>
            </a:r>
          </a:p>
        </p:txBody>
      </p:sp>
    </p:spTree>
    <p:extLst>
      <p:ext uri="{BB962C8B-B14F-4D97-AF65-F5344CB8AC3E}">
        <p14:creationId xmlns:p14="http://schemas.microsoft.com/office/powerpoint/2010/main" val="426548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chemeClr val="bg1">
                <a:gamma/>
                <a:tint val="39216"/>
                <a:invGamma/>
              </a:schemeClr>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16924" y="0"/>
            <a:ext cx="12208933" cy="504967"/>
            <a:chOff x="-1" y="196"/>
            <a:chExt cx="5768" cy="635"/>
          </a:xfrm>
        </p:grpSpPr>
        <p:sp>
          <p:nvSpPr>
            <p:cNvPr id="1035" name="Rectangle 3"/>
            <p:cNvSpPr>
              <a:spLocks noChangeArrowheads="1"/>
            </p:cNvSpPr>
            <p:nvPr userDrawn="1"/>
          </p:nvSpPr>
          <p:spPr bwMode="gray">
            <a:xfrm>
              <a:off x="1" y="196"/>
              <a:ext cx="5766" cy="635"/>
            </a:xfrm>
            <a:prstGeom prst="rect">
              <a:avLst/>
            </a:prstGeom>
            <a:gradFill rotWithShape="1">
              <a:gsLst>
                <a:gs pos="0">
                  <a:srgbClr val="0099FF"/>
                </a:gs>
                <a:gs pos="100000">
                  <a:srgbClr val="111747"/>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900" i="1" dirty="0">
                <a:solidFill>
                  <a:srgbClr val="1D528D"/>
                </a:solidFill>
              </a:endParaRPr>
            </a:p>
          </p:txBody>
        </p:sp>
        <p:sp>
          <p:nvSpPr>
            <p:cNvPr id="1037" name="Freeform 5"/>
            <p:cNvSpPr>
              <a:spLocks/>
            </p:cNvSpPr>
            <p:nvPr userDrawn="1"/>
          </p:nvSpPr>
          <p:spPr bwMode="gray">
            <a:xfrm>
              <a:off x="-1" y="513"/>
              <a:ext cx="3702" cy="311"/>
            </a:xfrm>
            <a:custGeom>
              <a:avLst/>
              <a:gdLst>
                <a:gd name="T0" fmla="*/ 87716284 w 1497"/>
                <a:gd name="T1" fmla="*/ 1 h 590"/>
                <a:gd name="T2" fmla="*/ 2147483647 w 1497"/>
                <a:gd name="T3" fmla="*/ 1 h 590"/>
                <a:gd name="T4" fmla="*/ 0 w 1497"/>
                <a:gd name="T5" fmla="*/ 0 h 590"/>
                <a:gd name="T6" fmla="*/ 0 w 1497"/>
                <a:gd name="T7" fmla="*/ 1 h 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7" h="590">
                  <a:moveTo>
                    <a:pt x="45" y="590"/>
                  </a:moveTo>
                  <a:lnTo>
                    <a:pt x="1497" y="590"/>
                  </a:lnTo>
                  <a:lnTo>
                    <a:pt x="0" y="0"/>
                  </a:lnTo>
                  <a:lnTo>
                    <a:pt x="0" y="590"/>
                  </a:lnTo>
                </a:path>
              </a:pathLst>
            </a:custGeom>
            <a:gradFill rotWithShape="1">
              <a:gsLst>
                <a:gs pos="0">
                  <a:srgbClr val="0099FF"/>
                </a:gs>
                <a:gs pos="100000">
                  <a:srgbClr val="111747"/>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en-US" sz="900" i="1" dirty="0">
                <a:solidFill>
                  <a:srgbClr val="1D528D"/>
                </a:solidFill>
              </a:endParaRPr>
            </a:p>
          </p:txBody>
        </p:sp>
      </p:grpSp>
      <p:sp>
        <p:nvSpPr>
          <p:cNvPr id="1027" name="Rectangle 6"/>
          <p:cNvSpPr>
            <a:spLocks noChangeArrowheads="1"/>
          </p:cNvSpPr>
          <p:nvPr/>
        </p:nvSpPr>
        <p:spPr bwMode="gray">
          <a:xfrm flipV="1">
            <a:off x="9" y="6857999"/>
            <a:ext cx="12192000" cy="45719"/>
          </a:xfrm>
          <a:prstGeom prst="rect">
            <a:avLst/>
          </a:prstGeom>
          <a:gradFill rotWithShape="0">
            <a:gsLst>
              <a:gs pos="0">
                <a:srgbClr val="111747"/>
              </a:gs>
              <a:gs pos="50000">
                <a:srgbClr val="0099FF"/>
              </a:gs>
              <a:gs pos="100000">
                <a:srgbClr val="111747"/>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pPr>
            <a:endParaRPr lang="en-US" sz="800" dirty="0">
              <a:solidFill>
                <a:srgbClr val="1D528D"/>
              </a:solidFill>
            </a:endParaRPr>
          </a:p>
        </p:txBody>
      </p:sp>
      <p:sp>
        <p:nvSpPr>
          <p:cNvPr id="1028" name="Rectangle 7"/>
          <p:cNvSpPr>
            <a:spLocks noGrp="1" noChangeArrowheads="1"/>
          </p:cNvSpPr>
          <p:nvPr>
            <p:ph type="body" idx="1"/>
          </p:nvPr>
        </p:nvSpPr>
        <p:spPr bwMode="auto">
          <a:xfrm>
            <a:off x="609600" y="1171576"/>
            <a:ext cx="10972800" cy="492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30" name="Picture 11" descr="FO_RGB"/>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647" y="-84587"/>
            <a:ext cx="1391477" cy="66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4"/>
          <p:cNvSpPr>
            <a:spLocks noGrp="1" noChangeArrowheads="1"/>
          </p:cNvSpPr>
          <p:nvPr>
            <p:ph type="title"/>
          </p:nvPr>
        </p:nvSpPr>
        <p:spPr bwMode="auto">
          <a:xfrm>
            <a:off x="3119978" y="49222"/>
            <a:ext cx="9025467" cy="450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5214127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2" r:id="rId9"/>
    <p:sldLayoutId id="2147483673" r:id="rId10"/>
    <p:sldLayoutId id="2147483733" r:id="rId11"/>
    <p:sldLayoutId id="2147483734" r:id="rId12"/>
    <p:sldLayoutId id="2147483736" r:id="rId13"/>
    <p:sldLayoutId id="2147483737" r:id="rId14"/>
    <p:sldLayoutId id="2147483738" r:id="rId15"/>
  </p:sldLayoutIdLst>
  <p:hf sldNum="0" hdr="0" ftr="0"/>
  <p:txStyles>
    <p:titleStyle>
      <a:lvl1pPr algn="r" rtl="0" eaLnBrk="1" fontAlgn="base" hangingPunct="1">
        <a:spcBef>
          <a:spcPct val="0"/>
        </a:spcBef>
        <a:spcAft>
          <a:spcPct val="0"/>
        </a:spcAft>
        <a:defRPr sz="2800" i="0">
          <a:solidFill>
            <a:schemeClr val="bg1"/>
          </a:solidFill>
          <a:latin typeface="+mj-lt"/>
          <a:ea typeface="+mj-ea"/>
          <a:cs typeface="+mj-cs"/>
        </a:defRPr>
      </a:lvl1pPr>
      <a:lvl2pPr algn="r" rtl="0" eaLnBrk="1" fontAlgn="base" hangingPunct="1">
        <a:spcBef>
          <a:spcPct val="0"/>
        </a:spcBef>
        <a:spcAft>
          <a:spcPct val="0"/>
        </a:spcAft>
        <a:defRPr sz="2800" i="1">
          <a:solidFill>
            <a:schemeClr val="bg1"/>
          </a:solidFill>
          <a:latin typeface="Arial" charset="0"/>
        </a:defRPr>
      </a:lvl2pPr>
      <a:lvl3pPr algn="r" rtl="0" eaLnBrk="1" fontAlgn="base" hangingPunct="1">
        <a:spcBef>
          <a:spcPct val="0"/>
        </a:spcBef>
        <a:spcAft>
          <a:spcPct val="0"/>
        </a:spcAft>
        <a:defRPr sz="2800" i="1">
          <a:solidFill>
            <a:schemeClr val="bg1"/>
          </a:solidFill>
          <a:latin typeface="Arial" charset="0"/>
        </a:defRPr>
      </a:lvl3pPr>
      <a:lvl4pPr algn="r" rtl="0" eaLnBrk="1" fontAlgn="base" hangingPunct="1">
        <a:spcBef>
          <a:spcPct val="0"/>
        </a:spcBef>
        <a:spcAft>
          <a:spcPct val="0"/>
        </a:spcAft>
        <a:defRPr sz="2800" i="1">
          <a:solidFill>
            <a:schemeClr val="bg1"/>
          </a:solidFill>
          <a:latin typeface="Arial" charset="0"/>
        </a:defRPr>
      </a:lvl4pPr>
      <a:lvl5pPr algn="r" rtl="0" eaLnBrk="1" fontAlgn="base" hangingPunct="1">
        <a:spcBef>
          <a:spcPct val="0"/>
        </a:spcBef>
        <a:spcAft>
          <a:spcPct val="0"/>
        </a:spcAft>
        <a:defRPr sz="2800" i="1">
          <a:solidFill>
            <a:schemeClr val="bg1"/>
          </a:solidFill>
          <a:latin typeface="Arial" charset="0"/>
        </a:defRPr>
      </a:lvl5pPr>
      <a:lvl6pPr marL="457200" algn="r" rtl="0" eaLnBrk="1" fontAlgn="base" hangingPunct="1">
        <a:spcBef>
          <a:spcPct val="0"/>
        </a:spcBef>
        <a:spcAft>
          <a:spcPct val="0"/>
        </a:spcAft>
        <a:defRPr sz="2800" i="1">
          <a:solidFill>
            <a:schemeClr val="bg1"/>
          </a:solidFill>
          <a:latin typeface="Arial" charset="0"/>
        </a:defRPr>
      </a:lvl6pPr>
      <a:lvl7pPr marL="914400" algn="r" rtl="0" eaLnBrk="1" fontAlgn="base" hangingPunct="1">
        <a:spcBef>
          <a:spcPct val="0"/>
        </a:spcBef>
        <a:spcAft>
          <a:spcPct val="0"/>
        </a:spcAft>
        <a:defRPr sz="2800" i="1">
          <a:solidFill>
            <a:schemeClr val="bg1"/>
          </a:solidFill>
          <a:latin typeface="Arial" charset="0"/>
        </a:defRPr>
      </a:lvl7pPr>
      <a:lvl8pPr marL="1371600" algn="r" rtl="0" eaLnBrk="1" fontAlgn="base" hangingPunct="1">
        <a:spcBef>
          <a:spcPct val="0"/>
        </a:spcBef>
        <a:spcAft>
          <a:spcPct val="0"/>
        </a:spcAft>
        <a:defRPr sz="2800" i="1">
          <a:solidFill>
            <a:schemeClr val="bg1"/>
          </a:solidFill>
          <a:latin typeface="Arial" charset="0"/>
        </a:defRPr>
      </a:lvl8pPr>
      <a:lvl9pPr marL="1828800" algn="r" rtl="0" eaLnBrk="1" fontAlgn="base" hangingPunct="1">
        <a:spcBef>
          <a:spcPct val="0"/>
        </a:spcBef>
        <a:spcAft>
          <a:spcPct val="0"/>
        </a:spcAft>
        <a:defRPr sz="2800" i="1">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2"/>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2"/>
          </a:solidFill>
          <a:latin typeface="+mn-lt"/>
        </a:defRPr>
      </a:lvl2pPr>
      <a:lvl3pPr marL="1143000" indent="-228600" algn="l" rtl="0" eaLnBrk="1" fontAlgn="base" hangingPunct="1">
        <a:spcBef>
          <a:spcPct val="20000"/>
        </a:spcBef>
        <a:spcAft>
          <a:spcPct val="0"/>
        </a:spcAft>
        <a:buChar char="•"/>
        <a:defRPr sz="2400">
          <a:solidFill>
            <a:schemeClr val="tx2"/>
          </a:solidFill>
          <a:latin typeface="+mn-lt"/>
        </a:defRPr>
      </a:lvl3pPr>
      <a:lvl4pPr marL="1600200" indent="-228600" algn="l" rtl="0" eaLnBrk="1" fontAlgn="base" hangingPunct="1">
        <a:spcBef>
          <a:spcPct val="20000"/>
        </a:spcBef>
        <a:spcAft>
          <a:spcPct val="0"/>
        </a:spcAft>
        <a:buChar char="–"/>
        <a:defRPr sz="2000">
          <a:solidFill>
            <a:schemeClr val="tx2"/>
          </a:solidFill>
          <a:latin typeface="+mn-lt"/>
        </a:defRPr>
      </a:lvl4pPr>
      <a:lvl5pPr marL="2057400" indent="-228600" algn="l" rtl="0" eaLnBrk="1" fontAlgn="base" hangingPunct="1">
        <a:spcBef>
          <a:spcPct val="20000"/>
        </a:spcBef>
        <a:spcAft>
          <a:spcPct val="0"/>
        </a:spcAft>
        <a:buChar char="»"/>
        <a:defRPr sz="2000">
          <a:solidFill>
            <a:schemeClr val="tx2"/>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0.png"/><Relationship Id="rId3" Type="http://schemas.openxmlformats.org/officeDocument/2006/relationships/image" Target="../media/image2.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11" Type="http://schemas.microsoft.com/office/2007/relationships/hdphoto" Target="../media/hdphoto2.wdp"/><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kubernetes.io/docs/whatisk8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33.jpg"/><Relationship Id="rId9"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3.jpg"/><Relationship Id="rId7"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image" Target="../media/image34.png"/><Relationship Id="rId9"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36.png"/><Relationship Id="rId7" Type="http://schemas.openxmlformats.org/officeDocument/2006/relationships/image" Target="../media/image30.png"/><Relationship Id="rId12"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8.png"/><Relationship Id="rId5" Type="http://schemas.openxmlformats.org/officeDocument/2006/relationships/image" Target="../media/image33.jpg"/><Relationship Id="rId10" Type="http://schemas.openxmlformats.org/officeDocument/2006/relationships/image" Target="../media/image24.png"/><Relationship Id="rId4" Type="http://schemas.openxmlformats.org/officeDocument/2006/relationships/image" Target="../media/image37.pn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puppet.com/resources/whitepaper/2016-state-of-devops-report"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8.xml"/><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architecht.io/box-co-founder-on-moving-to-microservices-and-the-promise-of-kubernetes-a49f01b1c0c0" TargetMode="External"/><Relationship Id="rId7" Type="http://schemas.openxmlformats.org/officeDocument/2006/relationships/hyperlink" Target="https://githubengineering.com/kubernetes-at-github/"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hyperlink" Target="https://kubernetes.io/case-studies/wikimedia/" TargetMode="External"/><Relationship Id="rId5" Type="http://schemas.openxmlformats.org/officeDocument/2006/relationships/hyperlink" Target="https://www.linux.com/news/learn/kubernetes/ticketmaster-chooses-kubernetes-stay-ahead-competition" TargetMode="External"/><Relationship Id="rId4" Type="http://schemas.openxmlformats.org/officeDocument/2006/relationships/hyperlink" Target="https://developers.redhat.com/blog/2016/10/27/the-fast-moving-monolith-how-we-sped-up-delivery-from-every-three-months-to-every-week/"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hyperlink" Target="https://www.udacity.com/course/scalable-microservices-with-kubernetes--ud615" TargetMode="External"/><Relationship Id="rId3" Type="http://schemas.openxmlformats.org/officeDocument/2006/relationships/hyperlink" Target="https://kubernetesbootcamp.github.io/kubernetes-bootcamp/" TargetMode="External"/><Relationship Id="rId7" Type="http://schemas.openxmlformats.org/officeDocument/2006/relationships/hyperlink" Target="https://www.edx.org/course/introduction-cloud-infrastructure-linuxfoundationx-lfs151-x" TargetMode="External"/><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hyperlink" Target="https://www.edx.org/course/introduction-kubernetes-linuxfoundationx-lfs158x" TargetMode="External"/><Relationship Id="rId5" Type="http://schemas.openxmlformats.org/officeDocument/2006/relationships/hyperlink" Target="https://www.digitalocean.com/community/tutorial_series/webinar-series-deploying-managing-containerized-workloads-in-the-cloud" TargetMode="External"/><Relationship Id="rId4" Type="http://schemas.openxmlformats.org/officeDocument/2006/relationships/hyperlink" Target="https://www.youtube.com/watch?v=_vHTaIJm9uY&amp;index=1&amp;list=PLF3s2WICJlqOiymMaTLjwwHz-MSVbtJPQ" TargetMode="External"/><Relationship Id="rId9" Type="http://schemas.openxmlformats.org/officeDocument/2006/relationships/hyperlink" Target="https://www.edx.org/course/fundamentals-containers-kubernetes-red-hat-do081x?src=fridayfive5emai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3187" t="29759"/>
          <a:stretch/>
        </p:blipFill>
        <p:spPr>
          <a:xfrm>
            <a:off x="138989" y="4282779"/>
            <a:ext cx="4104207" cy="2438696"/>
          </a:xfrm>
          <a:prstGeom prst="rect">
            <a:avLst/>
          </a:prstGeom>
        </p:spPr>
      </p:pic>
      <p:sp>
        <p:nvSpPr>
          <p:cNvPr id="5" name="TextBox 4"/>
          <p:cNvSpPr txBox="1"/>
          <p:nvPr/>
        </p:nvSpPr>
        <p:spPr>
          <a:xfrm>
            <a:off x="232632" y="4304047"/>
            <a:ext cx="3888953" cy="461665"/>
          </a:xfrm>
          <a:prstGeom prst="rect">
            <a:avLst/>
          </a:prstGeom>
          <a:noFill/>
        </p:spPr>
        <p:txBody>
          <a:bodyPr wrap="square" rtlCol="0">
            <a:spAutoFit/>
          </a:bodyPr>
          <a:lstStyle/>
          <a:p>
            <a:r>
              <a:rPr lang="en-US" sz="2400" b="1" dirty="0">
                <a:solidFill>
                  <a:prstClr val="white"/>
                </a:solidFill>
                <a:latin typeface="Century Gothic" charset="0"/>
                <a:ea typeface="Century Gothic" charset="0"/>
                <a:cs typeface="Century Gothic" charset="0"/>
              </a:rPr>
              <a:t>NG Cloud Engineering</a:t>
            </a: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b="21786"/>
          <a:stretch/>
        </p:blipFill>
        <p:spPr>
          <a:xfrm>
            <a:off x="134245" y="2101545"/>
            <a:ext cx="4093692" cy="2149121"/>
          </a:xfrm>
          <a:prstGeom prst="rect">
            <a:avLst/>
          </a:prstGeom>
        </p:spPr>
      </p:pic>
      <p:sp>
        <p:nvSpPr>
          <p:cNvPr id="12" name="TextBox 11"/>
          <p:cNvSpPr txBox="1"/>
          <p:nvPr/>
        </p:nvSpPr>
        <p:spPr>
          <a:xfrm>
            <a:off x="217373" y="2170633"/>
            <a:ext cx="3888953" cy="461665"/>
          </a:xfrm>
          <a:prstGeom prst="rect">
            <a:avLst/>
          </a:prstGeom>
          <a:noFill/>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b="1" dirty="0">
                <a:solidFill>
                  <a:prstClr val="white"/>
                </a:solidFill>
                <a:latin typeface="Century Gothic" charset="0"/>
                <a:ea typeface="Century Gothic" charset="0"/>
                <a:cs typeface="Century Gothic" charset="0"/>
              </a:rPr>
              <a:t>NG Cloud Automation</a:t>
            </a:r>
          </a:p>
        </p:txBody>
      </p:sp>
      <p:pic>
        <p:nvPicPr>
          <p:cNvPr id="18" name="Picture 6" descr="http://cdn.wccftech.com/wp-content/uploads/2016/05/Azure_.png"/>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232632" y="5307679"/>
            <a:ext cx="881497" cy="5037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feeny.org/wordpress/wp-content/uploads/2015/04/featured-pcf.png"/>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417700" y="4818197"/>
            <a:ext cx="660039" cy="6600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universalquicktechnology.com/catagory/solutions_banner.jpg"/>
          <p:cNvPicPr>
            <a:picLocks noChangeAspect="1" noChangeArrowheads="1"/>
          </p:cNvPicPr>
          <p:nvPr/>
        </p:nvPicPr>
        <p:blipFill rotWithShape="1">
          <a:blip r:embed="rId8">
            <a:extLst>
              <a:ext uri="{28A0092B-C50C-407E-A947-70E740481C1C}">
                <a14:useLocalDpi xmlns:a14="http://schemas.microsoft.com/office/drawing/2010/main" val="0"/>
              </a:ext>
            </a:extLst>
          </a:blip>
          <a:srcRect r="42394"/>
          <a:stretch/>
        </p:blipFill>
        <p:spPr bwMode="auto">
          <a:xfrm>
            <a:off x="4268361" y="4517407"/>
            <a:ext cx="7773218" cy="223508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8303047" y="6268310"/>
            <a:ext cx="3888953" cy="461665"/>
          </a:xfrm>
          <a:prstGeom prst="rect">
            <a:avLst/>
          </a:prstGeom>
          <a:noFill/>
        </p:spPr>
        <p:txBody>
          <a:bodyPr wrap="square" rtlCol="0">
            <a:spAutoFit/>
          </a:bodyPr>
          <a:lstStyle/>
          <a:p>
            <a:r>
              <a:rPr lang="en-US" sz="2400" b="1" dirty="0">
                <a:solidFill>
                  <a:srgbClr val="336699"/>
                </a:solidFill>
                <a:latin typeface="Century Gothic" charset="0"/>
                <a:ea typeface="Century Gothic" charset="0"/>
                <a:cs typeface="Century Gothic" charset="0"/>
              </a:rPr>
              <a:t>NG Solutions Engineering</a:t>
            </a:r>
          </a:p>
        </p:txBody>
      </p:sp>
      <p:pic>
        <p:nvPicPr>
          <p:cNvPr id="24" name="Picture 23"/>
          <p:cNvPicPr>
            <a:picLocks noChangeAspect="1"/>
          </p:cNvPicPr>
          <p:nvPr/>
        </p:nvPicPr>
        <p:blipFill>
          <a:blip r:embed="rId9"/>
          <a:stretch>
            <a:fillRect/>
          </a:stretch>
        </p:blipFill>
        <p:spPr>
          <a:xfrm>
            <a:off x="134245" y="85990"/>
            <a:ext cx="7452726" cy="1983442"/>
          </a:xfrm>
          <a:prstGeom prst="rect">
            <a:avLst/>
          </a:prstGeom>
          <a:noFill/>
        </p:spPr>
      </p:pic>
      <p:sp>
        <p:nvSpPr>
          <p:cNvPr id="25" name="TextBox 24"/>
          <p:cNvSpPr txBox="1"/>
          <p:nvPr/>
        </p:nvSpPr>
        <p:spPr>
          <a:xfrm>
            <a:off x="3481245" y="1108180"/>
            <a:ext cx="4129625" cy="830997"/>
          </a:xfrm>
          <a:prstGeom prst="rect">
            <a:avLst/>
          </a:prstGeom>
          <a:noFill/>
        </p:spPr>
        <p:txBody>
          <a:bodyPr wrap="square" rtlCol="0">
            <a:spAutoFit/>
          </a:bodyPr>
          <a:lstStyle/>
          <a:p>
            <a:pPr algn="r"/>
            <a:r>
              <a:rPr lang="en-US" sz="2400" b="1" dirty="0">
                <a:solidFill>
                  <a:prstClr val="white"/>
                </a:solidFill>
                <a:latin typeface="Century Gothic" charset="0"/>
                <a:ea typeface="Century Gothic" charset="0"/>
                <a:cs typeface="Century Gothic" charset="0"/>
              </a:rPr>
              <a:t>NG Program Management &amp; Services Design</a:t>
            </a:r>
          </a:p>
        </p:txBody>
      </p:sp>
      <p:sp>
        <p:nvSpPr>
          <p:cNvPr id="23" name="Rectangle 22"/>
          <p:cNvSpPr/>
          <p:nvPr/>
        </p:nvSpPr>
        <p:spPr>
          <a:xfrm>
            <a:off x="7635099" y="85990"/>
            <a:ext cx="4406480" cy="1967005"/>
          </a:xfrm>
          <a:prstGeom prst="rect">
            <a:avLst/>
          </a:prstGeom>
          <a:gradFill flip="none" rotWithShape="1">
            <a:gsLst>
              <a:gs pos="0">
                <a:srgbClr val="00CCFF">
                  <a:tint val="66000"/>
                  <a:satMod val="160000"/>
                </a:srgbClr>
              </a:gs>
              <a:gs pos="50000">
                <a:srgbClr val="00CCFF">
                  <a:tint val="44500"/>
                  <a:satMod val="160000"/>
                </a:srgbClr>
              </a:gs>
              <a:gs pos="100000">
                <a:srgbClr val="00CCFF">
                  <a:tint val="23500"/>
                  <a:satMod val="16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entury Gothic" charset="0"/>
              <a:ea typeface="Century Gothic" charset="0"/>
              <a:cs typeface="Century Gothic" charset="0"/>
            </a:endParaRPr>
          </a:p>
        </p:txBody>
      </p:sp>
      <p:pic>
        <p:nvPicPr>
          <p:cNvPr id="2054" name="Picture 6" descr="http://blog.unisecure.com/wp-content/uploads/2015/05/green_data_centre.jpg"/>
          <p:cNvPicPr>
            <a:picLocks noChangeAspect="1" noChangeArrowheads="1"/>
          </p:cNvPicPr>
          <p:nvPr/>
        </p:nvPicPr>
        <p:blipFill>
          <a:blip r:embed="rId10">
            <a:extLst>
              <a:ext uri="{BEBA8EAE-BF5A-486C-A8C5-ECC9F3942E4B}">
                <a14:imgProps xmlns:a14="http://schemas.microsoft.com/office/drawing/2010/main">
                  <a14:imgLayer r:embed="rId11">
                    <a14:imgEffect>
                      <a14:artisticPlasticWrap/>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43196" y="2101546"/>
            <a:ext cx="7798383" cy="237898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1.bp.blogspot.com/-8zY1UxbOHWs/UJ1rVBUBFYI/AAAAAAAAA5g/GO54CATFwSQ/s1600/FGBR_12GoFurther_4C_VtHt_R0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18817" y="2361912"/>
            <a:ext cx="1539619" cy="1009990"/>
          </a:xfrm>
          <a:prstGeom prst="rect">
            <a:avLst/>
          </a:prstGeom>
          <a:noFill/>
          <a:extLst>
            <a:ext uri="{909E8E84-426E-40DD-AFC4-6F175D3DCCD1}">
              <a14:hiddenFill xmlns:a14="http://schemas.microsoft.com/office/drawing/2010/main">
                <a:solidFill>
                  <a:srgbClr val="FFFFFF"/>
                </a:solidFill>
              </a14:hiddenFill>
            </a:ext>
          </a:extLst>
        </p:spPr>
      </p:pic>
      <p:sp>
        <p:nvSpPr>
          <p:cNvPr id="31" name="Text Box 6"/>
          <p:cNvSpPr txBox="1">
            <a:spLocks noChangeArrowheads="1"/>
          </p:cNvSpPr>
          <p:nvPr/>
        </p:nvSpPr>
        <p:spPr bwMode="blackWhite">
          <a:xfrm>
            <a:off x="4268362" y="3565531"/>
            <a:ext cx="7902760" cy="1077218"/>
          </a:xfrm>
          <a:prstGeom prst="rect">
            <a:avLst/>
          </a:prstGeom>
          <a:noFill/>
          <a:ln w="9525">
            <a:noFill/>
            <a:miter lim="800000"/>
            <a:headEnd/>
            <a:tailEnd/>
          </a:ln>
        </p:spPr>
        <p:txBody>
          <a:bodyPr wrap="square">
            <a:spAutoFit/>
          </a:bodyPr>
          <a:lstStyle/>
          <a:p>
            <a:r>
              <a:rPr lang="en-US" sz="3600" b="1" dirty="0">
                <a:ln w="0"/>
                <a:latin typeface="Century Gothic" charset="0"/>
                <a:ea typeface="Century Gothic" charset="0"/>
                <a:cs typeface="Century Gothic" charset="0"/>
              </a:rPr>
              <a:t>Crunch Time</a:t>
            </a:r>
            <a:endParaRPr lang="en-US" sz="3600" b="1" dirty="0">
              <a:ln w="0"/>
              <a:solidFill>
                <a:prstClr val="black"/>
              </a:solidFill>
              <a:latin typeface="Century Gothic" charset="0"/>
              <a:ea typeface="Century Gothic" charset="0"/>
              <a:cs typeface="Century Gothic" charset="0"/>
            </a:endParaRPr>
          </a:p>
          <a:p>
            <a:r>
              <a:rPr lang="en-US" sz="2800" b="1" dirty="0">
                <a:ln w="0"/>
                <a:solidFill>
                  <a:prstClr val="black"/>
                </a:solidFill>
                <a:latin typeface="Century Gothic" charset="0"/>
                <a:ea typeface="Century Gothic" charset="0"/>
                <a:cs typeface="Century Gothic" charset="0"/>
              </a:rPr>
              <a:t>Kubernetes Up &amp; Running : Why, What, How</a:t>
            </a:r>
          </a:p>
        </p:txBody>
      </p:sp>
      <p:sp>
        <p:nvSpPr>
          <p:cNvPr id="32" name="Text Box 5"/>
          <p:cNvSpPr txBox="1">
            <a:spLocks noChangeArrowheads="1"/>
          </p:cNvSpPr>
          <p:nvPr/>
        </p:nvSpPr>
        <p:spPr bwMode="blackWhite">
          <a:xfrm>
            <a:off x="6712711" y="2168283"/>
            <a:ext cx="3334567" cy="338554"/>
          </a:xfrm>
          <a:prstGeom prst="rect">
            <a:avLst/>
          </a:prstGeom>
          <a:noFill/>
          <a:ln w="9525">
            <a:noFill/>
            <a:miter lim="800000"/>
            <a:headEnd/>
            <a:tailEnd/>
          </a:ln>
        </p:spPr>
        <p:txBody>
          <a:bodyPr wrap="none">
            <a:spAutoFit/>
          </a:bodyPr>
          <a:lstStyle/>
          <a:p>
            <a:pPr algn="ctr"/>
            <a:r>
              <a:rPr lang="en-US" sz="1600" b="1" dirty="0">
                <a:latin typeface="Century Gothic" charset="0"/>
                <a:ea typeface="Century Gothic" charset="0"/>
                <a:cs typeface="Century Gothic" charset="0"/>
              </a:rPr>
              <a:t>One Team, One Plan, One Goal</a:t>
            </a:r>
          </a:p>
        </p:txBody>
      </p:sp>
      <p:pic>
        <p:nvPicPr>
          <p:cNvPr id="35" name="Content Placeholder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45239" y="139471"/>
            <a:ext cx="3386199" cy="1384208"/>
          </a:xfrm>
          <a:prstGeom prst="rect">
            <a:avLst/>
          </a:prstGeom>
        </p:spPr>
      </p:pic>
      <p:sp>
        <p:nvSpPr>
          <p:cNvPr id="26" name="Rectangle 25"/>
          <p:cNvSpPr/>
          <p:nvPr/>
        </p:nvSpPr>
        <p:spPr>
          <a:xfrm>
            <a:off x="7681974" y="1458378"/>
            <a:ext cx="4510026" cy="600164"/>
          </a:xfrm>
          <a:prstGeom prst="rect">
            <a:avLst/>
          </a:prstGeom>
        </p:spPr>
        <p:txBody>
          <a:bodyPr wrap="square">
            <a:spAutoFit/>
          </a:bodyPr>
          <a:lstStyle/>
          <a:p>
            <a:pPr fontAlgn="base">
              <a:spcBef>
                <a:spcPct val="0"/>
              </a:spcBef>
              <a:spcAft>
                <a:spcPct val="0"/>
              </a:spcAft>
              <a:defRPr/>
            </a:pPr>
            <a:r>
              <a:rPr lang="en-US" sz="1100" dirty="0">
                <a:solidFill>
                  <a:srgbClr val="006699"/>
                </a:solidFill>
                <a:latin typeface="Century Gothic" charset="0"/>
                <a:ea typeface="Century Gothic" charset="0"/>
                <a:cs typeface="Century Gothic" charset="0"/>
              </a:rPr>
              <a:t>To engineer high-quality and innovative data center infrastructure to act as an integrated system rather than individual technology stacks that are operated independently.</a:t>
            </a:r>
          </a:p>
        </p:txBody>
      </p:sp>
      <p:sp>
        <p:nvSpPr>
          <p:cNvPr id="6" name="Slide Number Placeholder 5"/>
          <p:cNvSpPr>
            <a:spLocks noGrp="1"/>
          </p:cNvSpPr>
          <p:nvPr>
            <p:ph type="sldNum" sz="quarter" idx="4294967295"/>
          </p:nvPr>
        </p:nvSpPr>
        <p:spPr>
          <a:xfrm>
            <a:off x="8610600" y="6356350"/>
            <a:ext cx="2743200" cy="365125"/>
          </a:xfrm>
          <a:prstGeom prst="rect">
            <a:avLst/>
          </a:prstGeom>
        </p:spPr>
        <p:txBody>
          <a:bodyPr/>
          <a:lstStyle/>
          <a:p>
            <a:fld id="{77360F00-4D9D-4EE5-BB29-76777D915968}" type="slidenum">
              <a:rPr lang="en-US" smtClean="0">
                <a:solidFill>
                  <a:prstClr val="black">
                    <a:tint val="75000"/>
                  </a:prstClr>
                </a:solidFill>
                <a:latin typeface="Century Gothic" charset="0"/>
                <a:ea typeface="Century Gothic" charset="0"/>
                <a:cs typeface="Century Gothic" charset="0"/>
              </a:rPr>
              <a:pPr/>
              <a:t>1</a:t>
            </a:fld>
            <a:endParaRPr lang="en-US" dirty="0">
              <a:solidFill>
                <a:prstClr val="black">
                  <a:tint val="75000"/>
                </a:prstClr>
              </a:solidFill>
              <a:latin typeface="Century Gothic" charset="0"/>
              <a:ea typeface="Century Gothic" charset="0"/>
              <a:cs typeface="Century Gothic" charset="0"/>
            </a:endParaRPr>
          </a:p>
        </p:txBody>
      </p:sp>
      <p:pic>
        <p:nvPicPr>
          <p:cNvPr id="2" name="Picture 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00300" y="5345190"/>
            <a:ext cx="768799" cy="745949"/>
          </a:xfrm>
          <a:prstGeom prst="rect">
            <a:avLst/>
          </a:prstGeom>
        </p:spPr>
      </p:pic>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87211" y="6074113"/>
            <a:ext cx="1194979" cy="177006"/>
          </a:xfrm>
          <a:prstGeom prst="rect">
            <a:avLst/>
          </a:prstGeom>
        </p:spPr>
      </p:pic>
      <p:sp>
        <p:nvSpPr>
          <p:cNvPr id="7" name="TextBox 6"/>
          <p:cNvSpPr txBox="1"/>
          <p:nvPr/>
        </p:nvSpPr>
        <p:spPr bwMode="auto">
          <a:xfrm>
            <a:off x="8442960" y="-26416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a:bodyPr>
          <a:lstStyle/>
          <a:p>
            <a:pPr marL="0" indent="0">
              <a:buNone/>
            </a:pPr>
            <a:endParaRPr lang="en-US" sz="1800" b="1" kern="0" dirty="0"/>
          </a:p>
        </p:txBody>
      </p:sp>
    </p:spTree>
    <p:extLst>
      <p:ext uri="{BB962C8B-B14F-4D97-AF65-F5344CB8AC3E}">
        <p14:creationId xmlns:p14="http://schemas.microsoft.com/office/powerpoint/2010/main" val="2006045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415600" y="1536633"/>
            <a:ext cx="11360800" cy="4555200"/>
          </a:xfrm>
          <a:prstGeom prst="rect">
            <a:avLst/>
          </a:prstGeom>
        </p:spPr>
        <p:txBody>
          <a:bodyPr vert="horz" wrap="square" lIns="121900" tIns="121900" rIns="121900" bIns="121900" numCol="1" anchor="t" anchorCtr="0" compatLnSpc="1">
            <a:prstTxWarp prst="textNoShape">
              <a:avLst/>
            </a:prstTxWarp>
            <a:noAutofit/>
          </a:bodyPr>
          <a:lstStyle/>
          <a:p>
            <a:pPr>
              <a:buNone/>
            </a:pPr>
            <a:endParaRPr/>
          </a:p>
        </p:txBody>
      </p:sp>
      <p:pic>
        <p:nvPicPr>
          <p:cNvPr id="344" name="Shape 344"/>
          <p:cNvPicPr preferRelativeResize="0"/>
          <p:nvPr/>
        </p:nvPicPr>
        <p:blipFill>
          <a:blip r:embed="rId3">
            <a:alphaModFix/>
          </a:blip>
          <a:stretch>
            <a:fillRect/>
          </a:stretch>
        </p:blipFill>
        <p:spPr>
          <a:xfrm>
            <a:off x="4927" y="486697"/>
            <a:ext cx="12192000" cy="6371303"/>
          </a:xfrm>
          <a:prstGeom prst="rect">
            <a:avLst/>
          </a:prstGeom>
          <a:noFill/>
          <a:ln>
            <a:noFill/>
          </a:ln>
        </p:spPr>
      </p:pic>
    </p:spTree>
    <p:extLst>
      <p:ext uri="{BB962C8B-B14F-4D97-AF65-F5344CB8AC3E}">
        <p14:creationId xmlns:p14="http://schemas.microsoft.com/office/powerpoint/2010/main" val="4120015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415600" y="1536633"/>
            <a:ext cx="11360800" cy="4555200"/>
          </a:xfrm>
          <a:prstGeom prst="rect">
            <a:avLst/>
          </a:prstGeom>
        </p:spPr>
        <p:txBody>
          <a:bodyPr vert="horz" wrap="square" lIns="121900" tIns="121900" rIns="121900" bIns="121900" numCol="1" anchor="t" anchorCtr="0" compatLnSpc="1">
            <a:prstTxWarp prst="textNoShape">
              <a:avLst/>
            </a:prstTxWarp>
            <a:noAutofit/>
          </a:bodyPr>
          <a:lstStyle/>
          <a:p>
            <a:pPr>
              <a:buNone/>
            </a:pPr>
            <a:endParaRPr/>
          </a:p>
        </p:txBody>
      </p:sp>
      <p:pic>
        <p:nvPicPr>
          <p:cNvPr id="350" name="Shape 350"/>
          <p:cNvPicPr preferRelativeResize="0"/>
          <p:nvPr/>
        </p:nvPicPr>
        <p:blipFill>
          <a:blip r:embed="rId3">
            <a:alphaModFix/>
          </a:blip>
          <a:stretch>
            <a:fillRect/>
          </a:stretch>
        </p:blipFill>
        <p:spPr>
          <a:xfrm>
            <a:off x="-3279" y="457201"/>
            <a:ext cx="12192000" cy="6400799"/>
          </a:xfrm>
          <a:prstGeom prst="rect">
            <a:avLst/>
          </a:prstGeom>
          <a:noFill/>
          <a:ln>
            <a:noFill/>
          </a:ln>
        </p:spPr>
      </p:pic>
    </p:spTree>
    <p:extLst>
      <p:ext uri="{BB962C8B-B14F-4D97-AF65-F5344CB8AC3E}">
        <p14:creationId xmlns:p14="http://schemas.microsoft.com/office/powerpoint/2010/main" val="253039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415600" y="1536633"/>
            <a:ext cx="11360800" cy="4555200"/>
          </a:xfrm>
          <a:prstGeom prst="rect">
            <a:avLst/>
          </a:prstGeom>
        </p:spPr>
        <p:txBody>
          <a:bodyPr vert="horz" wrap="square" lIns="121900" tIns="121900" rIns="121900" bIns="121900" numCol="1" anchor="t" anchorCtr="0" compatLnSpc="1">
            <a:prstTxWarp prst="textNoShape">
              <a:avLst/>
            </a:prstTxWarp>
            <a:noAutofit/>
          </a:bodyPr>
          <a:lstStyle/>
          <a:p>
            <a:pPr>
              <a:buNone/>
            </a:pPr>
            <a:endParaRPr/>
          </a:p>
        </p:txBody>
      </p:sp>
      <p:pic>
        <p:nvPicPr>
          <p:cNvPr id="356" name="Shape 356"/>
          <p:cNvPicPr preferRelativeResize="0"/>
          <p:nvPr/>
        </p:nvPicPr>
        <p:blipFill>
          <a:blip r:embed="rId3">
            <a:alphaModFix/>
          </a:blip>
          <a:stretch>
            <a:fillRect/>
          </a:stretch>
        </p:blipFill>
        <p:spPr>
          <a:xfrm>
            <a:off x="-4919" y="501446"/>
            <a:ext cx="12192000" cy="6427022"/>
          </a:xfrm>
          <a:prstGeom prst="rect">
            <a:avLst/>
          </a:prstGeom>
          <a:noFill/>
          <a:ln>
            <a:noFill/>
          </a:ln>
        </p:spPr>
      </p:pic>
    </p:spTree>
    <p:extLst>
      <p:ext uri="{BB962C8B-B14F-4D97-AF65-F5344CB8AC3E}">
        <p14:creationId xmlns:p14="http://schemas.microsoft.com/office/powerpoint/2010/main" val="1160855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9791676" y="39833"/>
            <a:ext cx="2158181" cy="485418"/>
          </a:xfrm>
          <a:prstGeom prst="rect">
            <a:avLst/>
          </a:prstGeom>
        </p:spPr>
        <p:txBody>
          <a:bodyPr vert="horz" wrap="square" lIns="121900" tIns="121900" rIns="121900" bIns="121900" numCol="1" anchor="b" anchorCtr="0" compatLnSpc="1">
            <a:prstTxWarp prst="textNoShape">
              <a:avLst/>
            </a:prstTxWarp>
            <a:noAutofit/>
          </a:bodyPr>
          <a:lstStyle/>
          <a:p>
            <a:r>
              <a:rPr lang="en" dirty="0">
                <a:latin typeface="Overpass"/>
                <a:ea typeface="Overpass"/>
                <a:cs typeface="Overpass"/>
                <a:sym typeface="Overpass"/>
              </a:rPr>
              <a:t>A Challenge</a:t>
            </a:r>
          </a:p>
        </p:txBody>
      </p:sp>
      <p:sp>
        <p:nvSpPr>
          <p:cNvPr id="373" name="Shape 373"/>
          <p:cNvSpPr/>
          <p:nvPr/>
        </p:nvSpPr>
        <p:spPr>
          <a:xfrm>
            <a:off x="2982200" y="5902448"/>
            <a:ext cx="3361600" cy="586800"/>
          </a:xfrm>
          <a:prstGeom prst="rect">
            <a:avLst/>
          </a:prstGeom>
          <a:solidFill>
            <a:schemeClr val="lt2"/>
          </a:solidFill>
          <a:ln w="19050"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algn="ctr"/>
            <a:r>
              <a:rPr lang="en" sz="2400" dirty="0"/>
              <a:t>Server Hardware</a:t>
            </a:r>
          </a:p>
        </p:txBody>
      </p:sp>
      <p:sp>
        <p:nvSpPr>
          <p:cNvPr id="374" name="Shape 374"/>
          <p:cNvSpPr/>
          <p:nvPr/>
        </p:nvSpPr>
        <p:spPr>
          <a:xfrm>
            <a:off x="2982200" y="5278100"/>
            <a:ext cx="3361600" cy="586800"/>
          </a:xfrm>
          <a:prstGeom prst="rect">
            <a:avLst/>
          </a:prstGeom>
          <a:solidFill>
            <a:schemeClr val="lt2"/>
          </a:solidFill>
          <a:ln w="19050"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algn="ctr"/>
            <a:r>
              <a:rPr lang="en" sz="2400" dirty="0"/>
              <a:t>Operating System</a:t>
            </a:r>
          </a:p>
        </p:txBody>
      </p:sp>
      <p:sp>
        <p:nvSpPr>
          <p:cNvPr id="375" name="Shape 375"/>
          <p:cNvSpPr/>
          <p:nvPr/>
        </p:nvSpPr>
        <p:spPr>
          <a:xfrm>
            <a:off x="2982200" y="4058967"/>
            <a:ext cx="3361600" cy="586800"/>
          </a:xfrm>
          <a:prstGeom prst="rect">
            <a:avLst/>
          </a:prstGeom>
          <a:solidFill>
            <a:schemeClr val="lt2"/>
          </a:solidFill>
          <a:ln w="19050"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algn="ctr"/>
            <a:r>
              <a:rPr lang="en" sz="2400" dirty="0"/>
              <a:t>Application Server</a:t>
            </a:r>
          </a:p>
        </p:txBody>
      </p:sp>
      <p:sp>
        <p:nvSpPr>
          <p:cNvPr id="376" name="Shape 376"/>
          <p:cNvSpPr/>
          <p:nvPr/>
        </p:nvSpPr>
        <p:spPr>
          <a:xfrm>
            <a:off x="2982200" y="2908195"/>
            <a:ext cx="3361600" cy="492800"/>
          </a:xfrm>
          <a:prstGeom prst="rect">
            <a:avLst/>
          </a:prstGeom>
          <a:solidFill>
            <a:schemeClr val="lt2"/>
          </a:solidFill>
          <a:ln w="19050"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algn="ctr"/>
            <a:r>
              <a:rPr lang="en" sz="2400"/>
              <a:t>.war or .ear</a:t>
            </a:r>
          </a:p>
        </p:txBody>
      </p:sp>
      <p:sp>
        <p:nvSpPr>
          <p:cNvPr id="377" name="Shape 377"/>
          <p:cNvSpPr/>
          <p:nvPr/>
        </p:nvSpPr>
        <p:spPr>
          <a:xfrm>
            <a:off x="2982200" y="4668500"/>
            <a:ext cx="3361600" cy="586800"/>
          </a:xfrm>
          <a:prstGeom prst="rect">
            <a:avLst/>
          </a:prstGeom>
          <a:solidFill>
            <a:schemeClr val="lt2"/>
          </a:solidFill>
          <a:ln w="19050"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algn="ctr"/>
            <a:r>
              <a:rPr lang="en" sz="2400"/>
              <a:t>Java Virtual Machine</a:t>
            </a:r>
          </a:p>
        </p:txBody>
      </p:sp>
      <p:sp>
        <p:nvSpPr>
          <p:cNvPr id="378" name="Shape 378"/>
          <p:cNvSpPr/>
          <p:nvPr/>
        </p:nvSpPr>
        <p:spPr>
          <a:xfrm>
            <a:off x="2982200" y="3434619"/>
            <a:ext cx="3361600" cy="586800"/>
          </a:xfrm>
          <a:prstGeom prst="rect">
            <a:avLst/>
          </a:prstGeom>
          <a:solidFill>
            <a:schemeClr val="lt2"/>
          </a:solidFill>
          <a:ln w="19050"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algn="ctr"/>
            <a:r>
              <a:rPr lang="en" sz="2400" dirty="0"/>
              <a:t>Custom Configuration</a:t>
            </a:r>
          </a:p>
        </p:txBody>
      </p:sp>
      <p:sp>
        <p:nvSpPr>
          <p:cNvPr id="379" name="Shape 379"/>
          <p:cNvSpPr txBox="1"/>
          <p:nvPr/>
        </p:nvSpPr>
        <p:spPr>
          <a:xfrm>
            <a:off x="6414300" y="5345267"/>
            <a:ext cx="5465200" cy="402000"/>
          </a:xfrm>
          <a:prstGeom prst="rect">
            <a:avLst/>
          </a:prstGeom>
          <a:noFill/>
          <a:ln>
            <a:noFill/>
          </a:ln>
        </p:spPr>
        <p:txBody>
          <a:bodyPr wrap="square" lIns="121900" tIns="121900" rIns="121900" bIns="121900" anchor="t" anchorCtr="0">
            <a:noAutofit/>
          </a:bodyPr>
          <a:lstStyle/>
          <a:p>
            <a:r>
              <a:rPr lang="en" sz="2400">
                <a:solidFill>
                  <a:schemeClr val="tx2"/>
                </a:solidFill>
                <a:latin typeface="Overpass"/>
                <a:ea typeface="Overpass"/>
                <a:cs typeface="Overpass"/>
                <a:sym typeface="Overpass"/>
              </a:rPr>
              <a:t>Linux Kernel Version &amp; Distribution</a:t>
            </a:r>
          </a:p>
        </p:txBody>
      </p:sp>
      <p:sp>
        <p:nvSpPr>
          <p:cNvPr id="380" name="Shape 380"/>
          <p:cNvSpPr txBox="1"/>
          <p:nvPr/>
        </p:nvSpPr>
        <p:spPr>
          <a:xfrm>
            <a:off x="6414300" y="4735667"/>
            <a:ext cx="5465200" cy="402000"/>
          </a:xfrm>
          <a:prstGeom prst="rect">
            <a:avLst/>
          </a:prstGeom>
          <a:noFill/>
          <a:ln>
            <a:noFill/>
          </a:ln>
        </p:spPr>
        <p:txBody>
          <a:bodyPr wrap="square" lIns="121900" tIns="121900" rIns="121900" bIns="121900" anchor="t" anchorCtr="0">
            <a:noAutofit/>
          </a:bodyPr>
          <a:lstStyle/>
          <a:p>
            <a:r>
              <a:rPr lang="en" sz="2400">
                <a:solidFill>
                  <a:schemeClr val="tx2"/>
                </a:solidFill>
                <a:latin typeface="Overpass"/>
                <a:ea typeface="Overpass"/>
                <a:cs typeface="Overpass"/>
                <a:sym typeface="Overpass"/>
              </a:rPr>
              <a:t>Java 1.6.6_45 or Java 1.7.0_67</a:t>
            </a:r>
          </a:p>
        </p:txBody>
      </p:sp>
      <p:sp>
        <p:nvSpPr>
          <p:cNvPr id="381" name="Shape 381"/>
          <p:cNvSpPr txBox="1"/>
          <p:nvPr/>
        </p:nvSpPr>
        <p:spPr>
          <a:xfrm>
            <a:off x="6414300" y="4126067"/>
            <a:ext cx="5465200" cy="402000"/>
          </a:xfrm>
          <a:prstGeom prst="rect">
            <a:avLst/>
          </a:prstGeom>
          <a:noFill/>
          <a:ln>
            <a:noFill/>
          </a:ln>
        </p:spPr>
        <p:txBody>
          <a:bodyPr wrap="square" lIns="121900" tIns="121900" rIns="121900" bIns="121900" anchor="t" anchorCtr="0">
            <a:noAutofit/>
          </a:bodyPr>
          <a:lstStyle/>
          <a:p>
            <a:r>
              <a:rPr lang="en" sz="2400" dirty="0" err="1">
                <a:solidFill>
                  <a:schemeClr val="tx2"/>
                </a:solidFill>
                <a:latin typeface="Overpass"/>
                <a:ea typeface="Overpass"/>
                <a:cs typeface="Overpass"/>
                <a:sym typeface="Overpass"/>
              </a:rPr>
              <a:t>Weblogic</a:t>
            </a:r>
            <a:r>
              <a:rPr lang="en" sz="2400" dirty="0">
                <a:solidFill>
                  <a:schemeClr val="tx2"/>
                </a:solidFill>
                <a:latin typeface="Overpass"/>
                <a:ea typeface="Overpass"/>
                <a:cs typeface="Overpass"/>
                <a:sym typeface="Overpass"/>
              </a:rPr>
              <a:t> 10.x.y, Tomcat 6.x.y, </a:t>
            </a:r>
            <a:r>
              <a:rPr lang="en-US" sz="2400" dirty="0">
                <a:solidFill>
                  <a:schemeClr val="tx2"/>
                </a:solidFill>
                <a:latin typeface="Overpass"/>
                <a:ea typeface="Overpass"/>
                <a:cs typeface="Overpass"/>
                <a:sym typeface="Overpass"/>
              </a:rPr>
              <a:t>WAS 8</a:t>
            </a:r>
            <a:r>
              <a:rPr lang="en" sz="2400" dirty="0">
                <a:solidFill>
                  <a:schemeClr val="tx2"/>
                </a:solidFill>
                <a:latin typeface="Overpass"/>
                <a:ea typeface="Overpass"/>
                <a:cs typeface="Overpass"/>
                <a:sym typeface="Overpass"/>
              </a:rPr>
              <a:t>.x.y</a:t>
            </a:r>
          </a:p>
        </p:txBody>
      </p:sp>
      <p:sp>
        <p:nvSpPr>
          <p:cNvPr id="382" name="Shape 382"/>
          <p:cNvSpPr txBox="1"/>
          <p:nvPr/>
        </p:nvSpPr>
        <p:spPr>
          <a:xfrm>
            <a:off x="6414300" y="3516467"/>
            <a:ext cx="5465200" cy="402000"/>
          </a:xfrm>
          <a:prstGeom prst="rect">
            <a:avLst/>
          </a:prstGeom>
          <a:noFill/>
          <a:ln>
            <a:noFill/>
          </a:ln>
        </p:spPr>
        <p:txBody>
          <a:bodyPr wrap="square" lIns="121900" tIns="121900" rIns="121900" bIns="121900" anchor="t" anchorCtr="0">
            <a:noAutofit/>
          </a:bodyPr>
          <a:lstStyle/>
          <a:p>
            <a:r>
              <a:rPr lang="en" sz="2400">
                <a:solidFill>
                  <a:schemeClr val="tx2"/>
                </a:solidFill>
                <a:latin typeface="Overpass"/>
                <a:ea typeface="Overpass"/>
                <a:cs typeface="Overpass"/>
                <a:sym typeface="Overpass"/>
              </a:rPr>
              <a:t>JDBC driver, datasource, JMS queue, users</a:t>
            </a:r>
          </a:p>
        </p:txBody>
      </p:sp>
      <p:sp>
        <p:nvSpPr>
          <p:cNvPr id="383" name="Shape 383"/>
          <p:cNvSpPr txBox="1"/>
          <p:nvPr/>
        </p:nvSpPr>
        <p:spPr>
          <a:xfrm>
            <a:off x="784237" y="812458"/>
            <a:ext cx="10763749" cy="1178573"/>
          </a:xfrm>
          <a:prstGeom prst="rect">
            <a:avLst/>
          </a:prstGeom>
          <a:noFill/>
          <a:ln>
            <a:noFill/>
          </a:ln>
        </p:spPr>
        <p:txBody>
          <a:bodyPr wrap="square" lIns="121900" tIns="121900" rIns="121900" bIns="121900" anchor="t" anchorCtr="0">
            <a:noAutofit/>
          </a:bodyPr>
          <a:lstStyle/>
          <a:p>
            <a:r>
              <a:rPr lang="en" sz="2400" dirty="0">
                <a:solidFill>
                  <a:schemeClr val="tx2"/>
                </a:solidFill>
                <a:latin typeface="Overpass"/>
                <a:ea typeface="Overpass"/>
                <a:cs typeface="Overpass"/>
                <a:sym typeface="Overpass"/>
              </a:rPr>
              <a:t>Have you ever had “/” vs “\” break your app? Or perhaps needed a unique version of a JDBC driver? Or had a </a:t>
            </a:r>
            <a:r>
              <a:rPr lang="en" sz="2400" dirty="0" err="1">
                <a:solidFill>
                  <a:schemeClr val="tx2"/>
                </a:solidFill>
                <a:latin typeface="Overpass"/>
                <a:ea typeface="Overpass"/>
                <a:cs typeface="Overpass"/>
                <a:sym typeface="Overpass"/>
              </a:rPr>
              <a:t>datasource</a:t>
            </a:r>
            <a:r>
              <a:rPr lang="en" sz="2400" dirty="0">
                <a:solidFill>
                  <a:schemeClr val="tx2"/>
                </a:solidFill>
                <a:latin typeface="Overpass"/>
                <a:ea typeface="Overpass"/>
                <a:cs typeface="Overpass"/>
                <a:sym typeface="Overpass"/>
              </a:rPr>
              <a:t> with a slightly misspelled JNDI name? Or received a patch for the JVM or app server that broke your code?</a:t>
            </a:r>
          </a:p>
        </p:txBody>
      </p:sp>
    </p:spTree>
    <p:extLst>
      <p:ext uri="{BB962C8B-B14F-4D97-AF65-F5344CB8AC3E}">
        <p14:creationId xmlns:p14="http://schemas.microsoft.com/office/powerpoint/2010/main" val="142348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9940413" y="123104"/>
            <a:ext cx="2118387" cy="444443"/>
          </a:xfrm>
          <a:prstGeom prst="rect">
            <a:avLst/>
          </a:prstGeom>
        </p:spPr>
        <p:txBody>
          <a:bodyPr vert="horz" wrap="square" lIns="121900" tIns="121900" rIns="121900" bIns="121900" numCol="1" anchor="b" anchorCtr="0" compatLnSpc="1">
            <a:prstTxWarp prst="textNoShape">
              <a:avLst/>
            </a:prstTxWarp>
            <a:noAutofit/>
          </a:bodyPr>
          <a:lstStyle/>
          <a:p>
            <a:r>
              <a:rPr lang="en" dirty="0">
                <a:latin typeface="Overpass"/>
                <a:ea typeface="Overpass"/>
                <a:cs typeface="Overpass"/>
                <a:sym typeface="Overpass"/>
              </a:rPr>
              <a:t>Email</a:t>
            </a:r>
          </a:p>
        </p:txBody>
      </p:sp>
      <p:sp>
        <p:nvSpPr>
          <p:cNvPr id="391" name="Shape 391"/>
          <p:cNvSpPr txBox="1"/>
          <p:nvPr/>
        </p:nvSpPr>
        <p:spPr>
          <a:xfrm>
            <a:off x="0" y="1417833"/>
            <a:ext cx="12058800" cy="5440000"/>
          </a:xfrm>
          <a:prstGeom prst="rect">
            <a:avLst/>
          </a:prstGeom>
          <a:noFill/>
          <a:ln>
            <a:noFill/>
          </a:ln>
        </p:spPr>
        <p:txBody>
          <a:bodyPr wrap="square" lIns="121900" tIns="121900" rIns="121900" bIns="121900" anchor="ctr" anchorCtr="0">
            <a:noAutofit/>
          </a:bodyPr>
          <a:lstStyle/>
          <a:p>
            <a:pPr>
              <a:lnSpc>
                <a:spcPct val="115000"/>
              </a:lnSpc>
              <a:spcAft>
                <a:spcPts val="2133"/>
              </a:spcAft>
            </a:pPr>
            <a:r>
              <a:rPr lang="en" sz="2400" dirty="0" err="1">
                <a:solidFill>
                  <a:schemeClr val="tx2"/>
                </a:solidFill>
                <a:latin typeface="Overpass"/>
                <a:ea typeface="Overpass"/>
                <a:cs typeface="Overpass"/>
                <a:sym typeface="Overpass"/>
              </a:rPr>
              <a:t>MyApp.war</a:t>
            </a:r>
            <a:r>
              <a:rPr lang="en" sz="2400" dirty="0">
                <a:solidFill>
                  <a:schemeClr val="tx2"/>
                </a:solidFill>
                <a:latin typeface="Overpass"/>
                <a:ea typeface="Overpass"/>
                <a:cs typeface="Overpass"/>
                <a:sym typeface="Overpass"/>
              </a:rPr>
              <a:t> has been tested with the following</a:t>
            </a:r>
          </a:p>
          <a:p>
            <a:pPr marL="609585">
              <a:lnSpc>
                <a:spcPct val="115000"/>
              </a:lnSpc>
              <a:spcAft>
                <a:spcPts val="2133"/>
              </a:spcAft>
            </a:pPr>
            <a:r>
              <a:rPr lang="en" sz="2400" dirty="0">
                <a:solidFill>
                  <a:schemeClr val="tx2"/>
                </a:solidFill>
                <a:latin typeface="Overpass"/>
                <a:ea typeface="Overpass"/>
                <a:cs typeface="Overpass"/>
                <a:sym typeface="Overpass"/>
              </a:rPr>
              <a:t>On my Windows 7</a:t>
            </a:r>
            <a:r>
              <a:rPr lang="en-US" sz="2400" dirty="0">
                <a:solidFill>
                  <a:schemeClr val="tx2"/>
                </a:solidFill>
                <a:latin typeface="Overpass"/>
                <a:ea typeface="Overpass"/>
                <a:cs typeface="Overpass"/>
                <a:sym typeface="Overpass"/>
              </a:rPr>
              <a:t>/10</a:t>
            </a:r>
            <a:r>
              <a:rPr lang="en" sz="2400" dirty="0">
                <a:solidFill>
                  <a:schemeClr val="tx2"/>
                </a:solidFill>
                <a:latin typeface="Overpass"/>
                <a:ea typeface="Overpass"/>
                <a:cs typeface="Overpass"/>
                <a:sym typeface="Overpass"/>
              </a:rPr>
              <a:t> desktop</a:t>
            </a:r>
          </a:p>
          <a:p>
            <a:pPr marL="1219170">
              <a:lnSpc>
                <a:spcPct val="115000"/>
              </a:lnSpc>
              <a:spcAft>
                <a:spcPts val="2133"/>
              </a:spcAft>
            </a:pPr>
            <a:r>
              <a:rPr lang="en" sz="2400" dirty="0">
                <a:solidFill>
                  <a:schemeClr val="tx2"/>
                </a:solidFill>
                <a:latin typeface="Overpass"/>
                <a:ea typeface="Overpass"/>
                <a:cs typeface="Overpass"/>
                <a:sym typeface="Overpass"/>
              </a:rPr>
              <a:t>JDK 1.8.43</a:t>
            </a:r>
          </a:p>
          <a:p>
            <a:pPr marL="1219170">
              <a:lnSpc>
                <a:spcPct val="115000"/>
              </a:lnSpc>
              <a:spcAft>
                <a:spcPts val="2133"/>
              </a:spcAft>
            </a:pPr>
            <a:r>
              <a:rPr lang="en-US" sz="2400" dirty="0">
                <a:solidFill>
                  <a:schemeClr val="tx2"/>
                </a:solidFill>
                <a:latin typeface="Overpass"/>
                <a:ea typeface="Overpass"/>
                <a:cs typeface="Overpass"/>
                <a:sym typeface="Overpass"/>
              </a:rPr>
              <a:t>WAS Local Server</a:t>
            </a:r>
            <a:r>
              <a:rPr lang="en" sz="2400" dirty="0">
                <a:solidFill>
                  <a:schemeClr val="tx2"/>
                </a:solidFill>
                <a:latin typeface="Overpass"/>
                <a:ea typeface="Overpass"/>
                <a:cs typeface="Overpass"/>
                <a:sym typeface="Overpass"/>
              </a:rPr>
              <a:t> 9</a:t>
            </a:r>
          </a:p>
          <a:p>
            <a:pPr marL="609585">
              <a:lnSpc>
                <a:spcPct val="115000"/>
              </a:lnSpc>
              <a:spcAft>
                <a:spcPts val="2133"/>
              </a:spcAft>
            </a:pPr>
            <a:r>
              <a:rPr lang="en" sz="2400" dirty="0">
                <a:solidFill>
                  <a:schemeClr val="tx2"/>
                </a:solidFill>
                <a:latin typeface="Overpass"/>
                <a:ea typeface="Overpass"/>
                <a:cs typeface="Overpass"/>
                <a:sym typeface="Overpass"/>
              </a:rPr>
              <a:t>Configuration:</a:t>
            </a:r>
          </a:p>
          <a:p>
            <a:pPr marL="1219170">
              <a:lnSpc>
                <a:spcPct val="115000"/>
              </a:lnSpc>
              <a:spcAft>
                <a:spcPts val="2133"/>
              </a:spcAft>
            </a:pPr>
            <a:r>
              <a:rPr lang="en" sz="2400" dirty="0" err="1">
                <a:solidFill>
                  <a:schemeClr val="tx2"/>
                </a:solidFill>
                <a:latin typeface="Overpass"/>
                <a:ea typeface="Overpass"/>
                <a:cs typeface="Overpass"/>
                <a:sym typeface="Overpass"/>
              </a:rPr>
              <a:t>Datasource</a:t>
            </a:r>
            <a:r>
              <a:rPr lang="en" sz="2400" dirty="0">
                <a:solidFill>
                  <a:schemeClr val="tx2"/>
                </a:solidFill>
                <a:latin typeface="Overpass"/>
                <a:ea typeface="Overpass"/>
                <a:cs typeface="Overpass"/>
                <a:sym typeface="Overpass"/>
              </a:rPr>
              <a:t>: </a:t>
            </a:r>
            <a:r>
              <a:rPr lang="en-US" sz="2400" dirty="0">
                <a:solidFill>
                  <a:schemeClr val="tx2"/>
                </a:solidFill>
                <a:latin typeface="Overpass"/>
                <a:ea typeface="Overpass"/>
                <a:cs typeface="Overpass"/>
                <a:sym typeface="Overpass"/>
              </a:rPr>
              <a:t>H2</a:t>
            </a:r>
            <a:endParaRPr lang="en" sz="2400" dirty="0">
              <a:solidFill>
                <a:schemeClr val="tx2"/>
              </a:solidFill>
              <a:latin typeface="Overpass"/>
              <a:ea typeface="Overpass"/>
              <a:cs typeface="Overpass"/>
              <a:sym typeface="Overpass"/>
            </a:endParaRPr>
          </a:p>
          <a:p>
            <a:pPr marL="1219170">
              <a:lnSpc>
                <a:spcPct val="115000"/>
              </a:lnSpc>
              <a:spcAft>
                <a:spcPts val="2133"/>
              </a:spcAft>
            </a:pPr>
            <a:r>
              <a:rPr lang="en" sz="2400" dirty="0">
                <a:solidFill>
                  <a:schemeClr val="tx2"/>
                </a:solidFill>
                <a:latin typeface="Overpass"/>
                <a:ea typeface="Overpass"/>
                <a:cs typeface="Overpass"/>
                <a:sym typeface="Overpass"/>
              </a:rPr>
              <a:t>Tested with: </a:t>
            </a:r>
            <a:r>
              <a:rPr lang="en-US" sz="2400" dirty="0">
                <a:solidFill>
                  <a:schemeClr val="tx2"/>
                </a:solidFill>
                <a:latin typeface="Overpass"/>
                <a:ea typeface="Overpass"/>
                <a:cs typeface="Overpass"/>
                <a:sym typeface="Overpass"/>
              </a:rPr>
              <a:t>h2</a:t>
            </a:r>
            <a:r>
              <a:rPr lang="en" sz="2400" dirty="0">
                <a:solidFill>
                  <a:schemeClr val="tx2"/>
                </a:solidFill>
                <a:latin typeface="Overpass"/>
                <a:ea typeface="Overpass"/>
                <a:cs typeface="Overpass"/>
                <a:sym typeface="Overpass"/>
              </a:rPr>
              <a:t>-5.1.31-bin.jar</a:t>
            </a:r>
          </a:p>
        </p:txBody>
      </p:sp>
      <p:sp>
        <p:nvSpPr>
          <p:cNvPr id="392" name="Shape 392"/>
          <p:cNvSpPr/>
          <p:nvPr/>
        </p:nvSpPr>
        <p:spPr>
          <a:xfrm>
            <a:off x="7747819" y="2124320"/>
            <a:ext cx="3834581" cy="3248000"/>
          </a:xfrm>
          <a:prstGeom prst="rect">
            <a:avLst/>
          </a:prstGeom>
          <a:solidFill>
            <a:srgbClr val="EEEEEE"/>
          </a:solidFill>
          <a:ln w="9525" cap="flat" cmpd="sng">
            <a:solidFill>
              <a:srgbClr val="595959"/>
            </a:solid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393" name="Shape 393"/>
          <p:cNvSpPr txBox="1"/>
          <p:nvPr/>
        </p:nvSpPr>
        <p:spPr>
          <a:xfrm>
            <a:off x="7747819" y="2291946"/>
            <a:ext cx="3834582" cy="2619267"/>
          </a:xfrm>
          <a:prstGeom prst="rect">
            <a:avLst/>
          </a:prstGeom>
          <a:noFill/>
          <a:ln>
            <a:noFill/>
          </a:ln>
        </p:spPr>
        <p:txBody>
          <a:bodyPr wrap="square" lIns="121900" tIns="121900" rIns="121900" bIns="121900" anchor="t" anchorCtr="0">
            <a:noAutofit/>
          </a:bodyPr>
          <a:lstStyle/>
          <a:p>
            <a:pPr algn="ctr"/>
            <a:r>
              <a:rPr lang="en" sz="2400" dirty="0">
                <a:solidFill>
                  <a:srgbClr val="FF0000"/>
                </a:solidFill>
                <a:latin typeface="Overpass"/>
                <a:ea typeface="Overpass"/>
                <a:cs typeface="Overpass"/>
                <a:sym typeface="Overpass"/>
              </a:rPr>
              <a:t>Production Environment</a:t>
            </a:r>
          </a:p>
          <a:p>
            <a:pPr algn="ctr"/>
            <a:endParaRPr sz="2400" dirty="0">
              <a:latin typeface="Overpass"/>
              <a:ea typeface="Overpass"/>
              <a:cs typeface="Overpass"/>
              <a:sym typeface="Overpass"/>
            </a:endParaRPr>
          </a:p>
          <a:p>
            <a:pPr algn="ctr"/>
            <a:r>
              <a:rPr lang="en-US" sz="2400" dirty="0" err="1">
                <a:latin typeface="Overpass"/>
                <a:ea typeface="Overpass"/>
                <a:cs typeface="Overpass"/>
                <a:sym typeface="Overpass"/>
              </a:rPr>
              <a:t>SuSe</a:t>
            </a:r>
            <a:r>
              <a:rPr lang="en" sz="2400" dirty="0">
                <a:latin typeface="Overpass"/>
                <a:ea typeface="Overpass"/>
                <a:cs typeface="Overpass"/>
                <a:sym typeface="Overpass"/>
              </a:rPr>
              <a:t> Linux </a:t>
            </a:r>
            <a:r>
              <a:rPr lang="en-US" sz="2400" dirty="0">
                <a:latin typeface="Overpass"/>
                <a:ea typeface="Overpass"/>
                <a:cs typeface="Overpass"/>
                <a:sym typeface="Overpass"/>
              </a:rPr>
              <a:t>12</a:t>
            </a:r>
            <a:r>
              <a:rPr lang="en" sz="2400" dirty="0">
                <a:latin typeface="Overpass"/>
                <a:ea typeface="Overpass"/>
                <a:cs typeface="Overpass"/>
                <a:sym typeface="Overpass"/>
              </a:rPr>
              <a:t>.2</a:t>
            </a:r>
            <a:endParaRPr sz="2400" dirty="0">
              <a:latin typeface="Overpass"/>
              <a:ea typeface="Overpass"/>
              <a:cs typeface="Overpass"/>
              <a:sym typeface="Overpass"/>
            </a:endParaRPr>
          </a:p>
          <a:p>
            <a:pPr algn="ctr"/>
            <a:r>
              <a:rPr lang="en" sz="2400" dirty="0">
                <a:latin typeface="Overpass"/>
                <a:ea typeface="Overpass"/>
                <a:cs typeface="Overpass"/>
                <a:sym typeface="Overpass"/>
              </a:rPr>
              <a:t>JRE 1.7.3</a:t>
            </a:r>
            <a:endParaRPr sz="2400" dirty="0">
              <a:latin typeface="Overpass"/>
              <a:ea typeface="Overpass"/>
              <a:cs typeface="Overpass"/>
              <a:sym typeface="Overpass"/>
            </a:endParaRPr>
          </a:p>
          <a:p>
            <a:pPr algn="ctr"/>
            <a:r>
              <a:rPr lang="en" sz="2400" dirty="0">
                <a:latin typeface="Overpass"/>
                <a:ea typeface="Overpass"/>
                <a:cs typeface="Overpass"/>
                <a:sym typeface="Overpass"/>
              </a:rPr>
              <a:t>WebSphere 8.5.5</a:t>
            </a:r>
            <a:endParaRPr sz="2400" dirty="0">
              <a:latin typeface="Overpass"/>
              <a:ea typeface="Overpass"/>
              <a:cs typeface="Overpass"/>
              <a:sym typeface="Overpass"/>
            </a:endParaRPr>
          </a:p>
          <a:p>
            <a:pPr algn="ctr"/>
            <a:r>
              <a:rPr lang="en" sz="2400" dirty="0">
                <a:latin typeface="Overpass"/>
                <a:ea typeface="Overpass"/>
                <a:cs typeface="Overpass"/>
                <a:sym typeface="Overpass"/>
              </a:rPr>
              <a:t>Oracle 9</a:t>
            </a:r>
          </a:p>
          <a:p>
            <a:pPr algn="ctr"/>
            <a:endParaRPr sz="2400" dirty="0">
              <a:latin typeface="Overpass"/>
              <a:ea typeface="Overpass"/>
              <a:cs typeface="Overpass"/>
              <a:sym typeface="Overpass"/>
            </a:endParaRPr>
          </a:p>
        </p:txBody>
      </p:sp>
    </p:spTree>
    <p:extLst>
      <p:ext uri="{BB962C8B-B14F-4D97-AF65-F5344CB8AC3E}">
        <p14:creationId xmlns:p14="http://schemas.microsoft.com/office/powerpoint/2010/main" val="2324055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27"/>
          <p:cNvSpPr/>
          <p:nvPr/>
        </p:nvSpPr>
        <p:spPr>
          <a:xfrm>
            <a:off x="7519220" y="9875"/>
            <a:ext cx="4818678" cy="492048"/>
          </a:xfrm>
          <a:prstGeom prst="rect">
            <a:avLst/>
          </a:prstGeom>
          <a:noFill/>
          <a:ln>
            <a:noFill/>
          </a:ln>
        </p:spPr>
        <p:txBody>
          <a:bodyPr lIns="121875" tIns="60925" rIns="121875" bIns="60925" anchor="ctr" anchorCtr="0">
            <a:noAutofit/>
          </a:bodyPr>
          <a:lstStyle/>
          <a:p>
            <a:r>
              <a:rPr lang="en-US" sz="3600" dirty="0">
                <a:solidFill>
                  <a:srgbClr val="FFFFFF"/>
                </a:solidFill>
                <a:latin typeface="Trebuchet MS" charset="0"/>
                <a:ea typeface="Trebuchet MS" charset="0"/>
                <a:cs typeface="Trebuchet MS" charset="0"/>
                <a:sym typeface="Open Sans"/>
              </a:rPr>
              <a:t>Isolation &amp; Utilization</a:t>
            </a:r>
          </a:p>
        </p:txBody>
      </p:sp>
      <p:sp>
        <p:nvSpPr>
          <p:cNvPr id="6" name="Rectangle 5"/>
          <p:cNvSpPr/>
          <p:nvPr/>
        </p:nvSpPr>
        <p:spPr>
          <a:xfrm>
            <a:off x="7119361" y="1877554"/>
            <a:ext cx="4500364" cy="3600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a typeface="Trebuchet MS" charset="0"/>
              <a:cs typeface="Trebuchet MS" charset="0"/>
            </a:endParaRPr>
          </a:p>
        </p:txBody>
      </p:sp>
      <p:sp>
        <p:nvSpPr>
          <p:cNvPr id="7" name="Rectangle 6"/>
          <p:cNvSpPr/>
          <p:nvPr/>
        </p:nvSpPr>
        <p:spPr>
          <a:xfrm>
            <a:off x="7119361" y="4756408"/>
            <a:ext cx="4500364" cy="717176"/>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Gothic" panose="020B0502020202020204" pitchFamily="34" charset="0"/>
                <a:ea typeface="Trebuchet MS" charset="0"/>
                <a:cs typeface="Trebuchet MS" charset="0"/>
              </a:rPr>
              <a:t>Hypervisor</a:t>
            </a:r>
          </a:p>
        </p:txBody>
      </p:sp>
      <p:sp>
        <p:nvSpPr>
          <p:cNvPr id="8" name="Rectangle 7"/>
          <p:cNvSpPr/>
          <p:nvPr/>
        </p:nvSpPr>
        <p:spPr>
          <a:xfrm>
            <a:off x="7119361" y="4019549"/>
            <a:ext cx="4500364" cy="717176"/>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Gothic" panose="020B0502020202020204" pitchFamily="34" charset="0"/>
                <a:ea typeface="Trebuchet MS" charset="0"/>
                <a:cs typeface="Trebuchet MS" charset="0"/>
              </a:rPr>
              <a:t>Guest OS/Kernel</a:t>
            </a:r>
          </a:p>
        </p:txBody>
      </p:sp>
      <p:sp>
        <p:nvSpPr>
          <p:cNvPr id="11" name="TextBox 10"/>
          <p:cNvSpPr txBox="1"/>
          <p:nvPr/>
        </p:nvSpPr>
        <p:spPr>
          <a:xfrm>
            <a:off x="8165488" y="1998968"/>
            <a:ext cx="2408109" cy="369332"/>
          </a:xfrm>
          <a:prstGeom prst="rect">
            <a:avLst/>
          </a:prstGeom>
          <a:noFill/>
        </p:spPr>
        <p:txBody>
          <a:bodyPr wrap="square" rtlCol="0">
            <a:spAutoFit/>
          </a:bodyPr>
          <a:lstStyle/>
          <a:p>
            <a:r>
              <a:rPr lang="en-US" b="1" dirty="0">
                <a:latin typeface="Century Gothic" panose="020B0502020202020204" pitchFamily="34" charset="0"/>
                <a:ea typeface="Trebuchet MS" charset="0"/>
                <a:cs typeface="Trebuchet MS" charset="0"/>
              </a:rPr>
              <a:t>Guest Environment</a:t>
            </a:r>
          </a:p>
        </p:txBody>
      </p:sp>
      <p:sp>
        <p:nvSpPr>
          <p:cNvPr id="13" name="Rectangle 12"/>
          <p:cNvSpPr/>
          <p:nvPr/>
        </p:nvSpPr>
        <p:spPr>
          <a:xfrm>
            <a:off x="7119361" y="5478738"/>
            <a:ext cx="4500364" cy="717176"/>
          </a:xfrm>
          <a:prstGeom prst="rect">
            <a:avLst/>
          </a:prstGeom>
          <a:solidFill>
            <a:srgbClr val="941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Gothic" panose="020B0502020202020204" pitchFamily="34" charset="0"/>
                <a:ea typeface="Trebuchet MS" charset="0"/>
                <a:cs typeface="Trebuchet MS" charset="0"/>
              </a:rPr>
              <a:t>Hardware</a:t>
            </a:r>
          </a:p>
        </p:txBody>
      </p:sp>
      <p:sp>
        <p:nvSpPr>
          <p:cNvPr id="36" name="Rectangle 35"/>
          <p:cNvSpPr/>
          <p:nvPr/>
        </p:nvSpPr>
        <p:spPr>
          <a:xfrm>
            <a:off x="7139379" y="1216023"/>
            <a:ext cx="3750342" cy="400110"/>
          </a:xfrm>
          <a:prstGeom prst="rect">
            <a:avLst/>
          </a:prstGeom>
        </p:spPr>
        <p:txBody>
          <a:bodyPr wrap="square">
            <a:spAutoFit/>
          </a:bodyPr>
          <a:lstStyle/>
          <a:p>
            <a:pPr lvl="0"/>
            <a:r>
              <a:rPr lang="en-US" sz="2000" dirty="0">
                <a:latin typeface="Century Gothic" panose="020B0502020202020204" pitchFamily="34" charset="0"/>
                <a:ea typeface="Trebuchet MS" charset="0"/>
                <a:cs typeface="Trebuchet MS" charset="0"/>
                <a:sym typeface="Droid Sans"/>
              </a:rPr>
              <a:t>“build once, run anywhere”</a:t>
            </a:r>
          </a:p>
        </p:txBody>
      </p:sp>
      <p:sp>
        <p:nvSpPr>
          <p:cNvPr id="61" name="Shape 3759"/>
          <p:cNvSpPr txBox="1">
            <a:spLocks noGrp="1"/>
          </p:cNvSpPr>
          <p:nvPr>
            <p:ph type="body" idx="1"/>
          </p:nvPr>
        </p:nvSpPr>
        <p:spPr>
          <a:xfrm>
            <a:off x="193337" y="1424372"/>
            <a:ext cx="7178399" cy="5074978"/>
          </a:xfrm>
          <a:prstGeom prst="rect">
            <a:avLst/>
          </a:prstGeom>
          <a:noFill/>
          <a:ln>
            <a:noFill/>
          </a:ln>
        </p:spPr>
        <p:txBody>
          <a:bodyPr vert="horz" wrap="square" lIns="91410" tIns="91410" rIns="91410" bIns="91410" numCol="1" anchor="t" anchorCtr="0" compatLnSpc="1">
            <a:prstTxWarp prst="textNoShape">
              <a:avLst/>
            </a:prstTxWarp>
            <a:noAutofit/>
          </a:bodyPr>
          <a:lstStyle/>
          <a:p>
            <a:pPr marL="0" indent="0">
              <a:lnSpc>
                <a:spcPct val="100000"/>
              </a:lnSpc>
              <a:buSzPct val="25000"/>
              <a:buNone/>
            </a:pPr>
            <a:r>
              <a:rPr lang="en-US" sz="2399" dirty="0">
                <a:latin typeface="Century Gothic" panose="020B0502020202020204" pitchFamily="34" charset="0"/>
              </a:rPr>
              <a:t>OS-level virtualization</a:t>
            </a:r>
          </a:p>
          <a:p>
            <a:pPr marL="0" indent="0">
              <a:lnSpc>
                <a:spcPct val="100000"/>
              </a:lnSpc>
              <a:buSzPct val="25000"/>
              <a:buNone/>
            </a:pPr>
            <a:endParaRPr sz="2399" dirty="0">
              <a:latin typeface="Century Gothic" panose="020B0502020202020204" pitchFamily="34" charset="0"/>
            </a:endParaRPr>
          </a:p>
          <a:p>
            <a:pPr marL="0" indent="0">
              <a:lnSpc>
                <a:spcPct val="100000"/>
              </a:lnSpc>
              <a:buSzPct val="25000"/>
              <a:buNone/>
            </a:pPr>
            <a:r>
              <a:rPr lang="en-US" sz="2399" dirty="0">
                <a:latin typeface="Century Gothic" panose="020B0502020202020204" pitchFamily="34" charset="0"/>
              </a:rPr>
              <a:t>Isolated, from each other and from the host</a:t>
            </a:r>
          </a:p>
          <a:p>
            <a:pPr marL="457086" indent="-347047">
              <a:lnSpc>
                <a:spcPct val="100000"/>
              </a:lnSpc>
            </a:pPr>
            <a:r>
              <a:rPr lang="en-US" sz="2000" dirty="0" err="1">
                <a:latin typeface="Century Gothic" panose="020B0502020202020204" pitchFamily="34" charset="0"/>
              </a:rPr>
              <a:t>filesystems</a:t>
            </a:r>
            <a:endParaRPr lang="en-US" sz="2000" dirty="0">
              <a:latin typeface="Century Gothic" panose="020B0502020202020204" pitchFamily="34" charset="0"/>
            </a:endParaRPr>
          </a:p>
          <a:p>
            <a:pPr marL="457086" indent="-347047">
              <a:lnSpc>
                <a:spcPct val="100000"/>
              </a:lnSpc>
            </a:pPr>
            <a:r>
              <a:rPr lang="en-US" sz="2000" dirty="0">
                <a:latin typeface="Century Gothic" panose="020B0502020202020204" pitchFamily="34" charset="0"/>
              </a:rPr>
              <a:t>processes</a:t>
            </a:r>
          </a:p>
          <a:p>
            <a:pPr marL="457086" indent="-347047">
              <a:lnSpc>
                <a:spcPct val="100000"/>
              </a:lnSpc>
            </a:pPr>
            <a:r>
              <a:rPr lang="en-US" sz="2000" dirty="0">
                <a:latin typeface="Century Gothic" panose="020B0502020202020204" pitchFamily="34" charset="0"/>
              </a:rPr>
              <a:t>resources</a:t>
            </a:r>
          </a:p>
          <a:p>
            <a:pPr marL="0" indent="0">
              <a:lnSpc>
                <a:spcPct val="100000"/>
              </a:lnSpc>
              <a:buSzPct val="25000"/>
              <a:buNone/>
            </a:pPr>
            <a:endParaRPr sz="1200" dirty="0">
              <a:latin typeface="Century Gothic" panose="020B0502020202020204" pitchFamily="34" charset="0"/>
            </a:endParaRPr>
          </a:p>
          <a:p>
            <a:pPr marL="0" indent="0">
              <a:lnSpc>
                <a:spcPct val="100000"/>
              </a:lnSpc>
              <a:buSzPct val="25000"/>
              <a:buNone/>
            </a:pPr>
            <a:r>
              <a:rPr lang="en-US" sz="2399" dirty="0">
                <a:latin typeface="Century Gothic" panose="020B0502020202020204" pitchFamily="34" charset="0"/>
              </a:rPr>
              <a:t>Portable across OS distros and clouds</a:t>
            </a:r>
          </a:p>
          <a:p>
            <a:pPr marL="0" indent="0">
              <a:lnSpc>
                <a:spcPct val="100000"/>
              </a:lnSpc>
              <a:buSzPct val="25000"/>
              <a:buNone/>
            </a:pPr>
            <a:endParaRPr sz="1200" dirty="0">
              <a:latin typeface="Century Gothic" panose="020B0502020202020204" pitchFamily="34" charset="0"/>
            </a:endParaRPr>
          </a:p>
          <a:p>
            <a:pPr marL="0" indent="0">
              <a:lnSpc>
                <a:spcPct val="100000"/>
              </a:lnSpc>
              <a:buSzPct val="25000"/>
              <a:buNone/>
            </a:pPr>
            <a:r>
              <a:rPr lang="en-US" sz="2399" dirty="0">
                <a:latin typeface="Century Gothic" panose="020B0502020202020204" pitchFamily="34" charset="0"/>
              </a:rPr>
              <a:t>Small and fast ⇒ enables 1:1 app to image</a:t>
            </a:r>
          </a:p>
          <a:p>
            <a:pPr marL="457086" indent="-347047">
              <a:lnSpc>
                <a:spcPct val="100000"/>
              </a:lnSpc>
            </a:pPr>
            <a:r>
              <a:rPr lang="en-US" sz="2000" dirty="0">
                <a:latin typeface="Century Gothic" panose="020B0502020202020204" pitchFamily="34" charset="0"/>
              </a:rPr>
              <a:t>Unlocks benefits of CI/CD </a:t>
            </a:r>
          </a:p>
          <a:p>
            <a:pPr marL="457086" indent="-347047">
              <a:lnSpc>
                <a:spcPct val="100000"/>
              </a:lnSpc>
            </a:pPr>
            <a:r>
              <a:rPr lang="en-US" sz="2000" dirty="0">
                <a:latin typeface="Century Gothic" panose="020B0502020202020204" pitchFamily="34" charset="0"/>
              </a:rPr>
              <a:t>Create immutable image at build time rather than deployment time configuration</a:t>
            </a:r>
          </a:p>
          <a:p>
            <a:pPr marL="457086" indent="-347047">
              <a:lnSpc>
                <a:spcPct val="100000"/>
              </a:lnSpc>
            </a:pPr>
            <a:r>
              <a:rPr lang="en-US" sz="2000" dirty="0">
                <a:latin typeface="Century Gothic" panose="020B0502020202020204" pitchFamily="34" charset="0"/>
              </a:rPr>
              <a:t>Consistent environment from development to production</a:t>
            </a:r>
          </a:p>
          <a:p>
            <a:pPr marL="457086" indent="-347047">
              <a:lnSpc>
                <a:spcPct val="100000"/>
              </a:lnSpc>
            </a:pPr>
            <a:r>
              <a:rPr lang="en-US" sz="2000" dirty="0">
                <a:latin typeface="Century Gothic" panose="020B0502020202020204" pitchFamily="34" charset="0"/>
              </a:rPr>
              <a:t>Facilitates application monitoring and management</a:t>
            </a:r>
          </a:p>
        </p:txBody>
      </p:sp>
      <p:grpSp>
        <p:nvGrpSpPr>
          <p:cNvPr id="19" name="Group 18"/>
          <p:cNvGrpSpPr/>
          <p:nvPr/>
        </p:nvGrpSpPr>
        <p:grpSpPr>
          <a:xfrm>
            <a:off x="7119362" y="2523731"/>
            <a:ext cx="1521637" cy="1454255"/>
            <a:chOff x="7117773" y="2523730"/>
            <a:chExt cx="1521637" cy="1454255"/>
          </a:xfrm>
        </p:grpSpPr>
        <p:sp>
          <p:nvSpPr>
            <p:cNvPr id="64" name="Rectangle 63"/>
            <p:cNvSpPr/>
            <p:nvPr/>
          </p:nvSpPr>
          <p:spPr>
            <a:xfrm>
              <a:off x="7117773" y="3260809"/>
              <a:ext cx="1521637" cy="7171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Gothic" panose="020B0502020202020204" pitchFamily="34" charset="0"/>
                  <a:ea typeface="Trebuchet MS" charset="0"/>
                  <a:cs typeface="Trebuchet MS" charset="0"/>
                </a:rPr>
                <a:t>Libraries</a:t>
              </a:r>
            </a:p>
          </p:txBody>
        </p:sp>
        <p:sp>
          <p:nvSpPr>
            <p:cNvPr id="65" name="Rectangle 64"/>
            <p:cNvSpPr/>
            <p:nvPr/>
          </p:nvSpPr>
          <p:spPr>
            <a:xfrm>
              <a:off x="7117773" y="2523730"/>
              <a:ext cx="1521637" cy="7064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Gothic" panose="020B0502020202020204" pitchFamily="34" charset="0"/>
                  <a:ea typeface="Trebuchet MS" charset="0"/>
                  <a:cs typeface="Trebuchet MS" charset="0"/>
                </a:rPr>
                <a:t>APP 1</a:t>
              </a:r>
            </a:p>
          </p:txBody>
        </p:sp>
        <p:sp>
          <p:nvSpPr>
            <p:cNvPr id="16" name="Rectangle 15"/>
            <p:cNvSpPr/>
            <p:nvPr/>
          </p:nvSpPr>
          <p:spPr>
            <a:xfrm>
              <a:off x="7117773" y="2523730"/>
              <a:ext cx="1521637" cy="14542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a typeface="Trebuchet MS" charset="0"/>
                <a:cs typeface="Trebuchet MS" charset="0"/>
              </a:endParaRPr>
            </a:p>
          </p:txBody>
        </p:sp>
      </p:grpSp>
      <p:grpSp>
        <p:nvGrpSpPr>
          <p:cNvPr id="20" name="Group 19"/>
          <p:cNvGrpSpPr/>
          <p:nvPr/>
        </p:nvGrpSpPr>
        <p:grpSpPr>
          <a:xfrm>
            <a:off x="8729481" y="2523730"/>
            <a:ext cx="1392855" cy="1461388"/>
            <a:chOff x="8727892" y="2523730"/>
            <a:chExt cx="1392855" cy="1461388"/>
          </a:xfrm>
        </p:grpSpPr>
        <p:sp>
          <p:nvSpPr>
            <p:cNvPr id="66" name="Rectangle 65"/>
            <p:cNvSpPr/>
            <p:nvPr/>
          </p:nvSpPr>
          <p:spPr>
            <a:xfrm>
              <a:off x="8727893" y="3254631"/>
              <a:ext cx="1392854" cy="717176"/>
            </a:xfrm>
            <a:prstGeom prst="rect">
              <a:avLst/>
            </a:prstGeom>
            <a:solidFill>
              <a:srgbClr val="6FB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Gothic" panose="020B0502020202020204" pitchFamily="34" charset="0"/>
                  <a:ea typeface="Trebuchet MS" charset="0"/>
                  <a:cs typeface="Trebuchet MS" charset="0"/>
                </a:rPr>
                <a:t>Libraries</a:t>
              </a:r>
            </a:p>
          </p:txBody>
        </p:sp>
        <p:sp>
          <p:nvSpPr>
            <p:cNvPr id="67" name="Rectangle 66"/>
            <p:cNvSpPr/>
            <p:nvPr/>
          </p:nvSpPr>
          <p:spPr>
            <a:xfrm>
              <a:off x="8727893" y="2523730"/>
              <a:ext cx="1392854" cy="700248"/>
            </a:xfrm>
            <a:prstGeom prst="rect">
              <a:avLst/>
            </a:prstGeom>
            <a:solidFill>
              <a:srgbClr val="876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Gothic" panose="020B0502020202020204" pitchFamily="34" charset="0"/>
                  <a:ea typeface="Trebuchet MS" charset="0"/>
                  <a:cs typeface="Trebuchet MS" charset="0"/>
                </a:rPr>
                <a:t>APP 2</a:t>
              </a:r>
            </a:p>
          </p:txBody>
        </p:sp>
        <p:sp>
          <p:nvSpPr>
            <p:cNvPr id="17" name="Rectangle 16"/>
            <p:cNvSpPr/>
            <p:nvPr/>
          </p:nvSpPr>
          <p:spPr>
            <a:xfrm>
              <a:off x="8727892" y="2523730"/>
              <a:ext cx="1392855" cy="14613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a typeface="Trebuchet MS" charset="0"/>
                <a:cs typeface="Trebuchet MS" charset="0"/>
              </a:endParaRPr>
            </a:p>
          </p:txBody>
        </p:sp>
      </p:grpSp>
      <p:grpSp>
        <p:nvGrpSpPr>
          <p:cNvPr id="22" name="Group 21"/>
          <p:cNvGrpSpPr/>
          <p:nvPr/>
        </p:nvGrpSpPr>
        <p:grpSpPr>
          <a:xfrm>
            <a:off x="10210025" y="2523731"/>
            <a:ext cx="1347355" cy="1463351"/>
            <a:chOff x="10208436" y="2523730"/>
            <a:chExt cx="1347355" cy="1463351"/>
          </a:xfrm>
        </p:grpSpPr>
        <p:sp>
          <p:nvSpPr>
            <p:cNvPr id="68" name="Rectangle 67"/>
            <p:cNvSpPr/>
            <p:nvPr/>
          </p:nvSpPr>
          <p:spPr>
            <a:xfrm>
              <a:off x="10208436" y="3269905"/>
              <a:ext cx="1347355" cy="717176"/>
            </a:xfrm>
            <a:prstGeom prst="rect">
              <a:avLst/>
            </a:prstGeom>
            <a:solidFill>
              <a:srgbClr val="0E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Gothic" panose="020B0502020202020204" pitchFamily="34" charset="0"/>
                  <a:ea typeface="Trebuchet MS" charset="0"/>
                  <a:cs typeface="Trebuchet MS" charset="0"/>
                </a:rPr>
                <a:t>Libraries</a:t>
              </a:r>
            </a:p>
          </p:txBody>
        </p:sp>
        <p:grpSp>
          <p:nvGrpSpPr>
            <p:cNvPr id="21" name="Group 20"/>
            <p:cNvGrpSpPr/>
            <p:nvPr/>
          </p:nvGrpSpPr>
          <p:grpSpPr>
            <a:xfrm>
              <a:off x="10208436" y="2523730"/>
              <a:ext cx="1347355" cy="1461388"/>
              <a:chOff x="10208436" y="2523730"/>
              <a:chExt cx="1347355" cy="1461388"/>
            </a:xfrm>
          </p:grpSpPr>
          <p:sp>
            <p:nvSpPr>
              <p:cNvPr id="69" name="Rectangle 68"/>
              <p:cNvSpPr/>
              <p:nvPr/>
            </p:nvSpPr>
            <p:spPr>
              <a:xfrm>
                <a:off x="10208436" y="2529624"/>
                <a:ext cx="1347355" cy="709627"/>
              </a:xfrm>
              <a:prstGeom prst="rect">
                <a:avLst/>
              </a:prstGeom>
              <a:solidFill>
                <a:srgbClr val="BD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Gothic" panose="020B0502020202020204" pitchFamily="34" charset="0"/>
                    <a:ea typeface="Trebuchet MS" charset="0"/>
                    <a:cs typeface="Trebuchet MS" charset="0"/>
                  </a:rPr>
                  <a:t>APP 3</a:t>
                </a:r>
              </a:p>
            </p:txBody>
          </p:sp>
          <p:sp>
            <p:nvSpPr>
              <p:cNvPr id="18" name="Rectangle 17"/>
              <p:cNvSpPr/>
              <p:nvPr/>
            </p:nvSpPr>
            <p:spPr>
              <a:xfrm>
                <a:off x="10208436" y="2523730"/>
                <a:ext cx="1347355" cy="14613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a typeface="Trebuchet MS" charset="0"/>
                  <a:cs typeface="Trebuchet MS" charset="0"/>
                </a:endParaRPr>
              </a:p>
            </p:txBody>
          </p:sp>
        </p:grpSp>
      </p:grpSp>
    </p:spTree>
    <p:extLst>
      <p:ext uri="{BB962C8B-B14F-4D97-AF65-F5344CB8AC3E}">
        <p14:creationId xmlns:p14="http://schemas.microsoft.com/office/powerpoint/2010/main" val="394432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7696200" y="0"/>
            <a:ext cx="4495800" cy="697565"/>
          </a:xfrm>
          <a:prstGeom prst="rect">
            <a:avLst/>
          </a:prstGeom>
        </p:spPr>
        <p:txBody>
          <a:bodyPr lIns="121900" tIns="121900" rIns="121900" bIns="121900" anchor="b" anchorCtr="0">
            <a:noAutofit/>
          </a:bodyPr>
          <a:lstStyle/>
          <a:p>
            <a:pPr algn="ctr"/>
            <a:r>
              <a:rPr lang="en-US" sz="3600">
                <a:latin typeface="Century Gothic" charset="0"/>
                <a:ea typeface="Century Gothic" charset="0"/>
                <a:cs typeface="Century Gothic" charset="0"/>
              </a:rPr>
              <a:t>Containers v/s VMs</a:t>
            </a:r>
            <a:endParaRPr lang="en" sz="3600" dirty="0">
              <a:latin typeface="+mj-lt"/>
              <a:ea typeface="Century Gothic" charset="0"/>
              <a:cs typeface="Century Gothic" charset="0"/>
            </a:endParaRPr>
          </a:p>
        </p:txBody>
      </p:sp>
      <p:sp>
        <p:nvSpPr>
          <p:cNvPr id="9" name="Rectangle 8"/>
          <p:cNvSpPr/>
          <p:nvPr/>
        </p:nvSpPr>
        <p:spPr>
          <a:xfrm>
            <a:off x="407461" y="4823845"/>
            <a:ext cx="5166747" cy="717176"/>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Hypervisor</a:t>
            </a:r>
          </a:p>
        </p:txBody>
      </p:sp>
      <p:sp>
        <p:nvSpPr>
          <p:cNvPr id="10" name="Rectangle 9"/>
          <p:cNvSpPr/>
          <p:nvPr/>
        </p:nvSpPr>
        <p:spPr>
          <a:xfrm>
            <a:off x="407461" y="4084997"/>
            <a:ext cx="2539721" cy="717176"/>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Guest OS/Kernel</a:t>
            </a:r>
          </a:p>
        </p:txBody>
      </p:sp>
      <p:sp>
        <p:nvSpPr>
          <p:cNvPr id="11" name="Rectangle 10"/>
          <p:cNvSpPr/>
          <p:nvPr/>
        </p:nvSpPr>
        <p:spPr>
          <a:xfrm>
            <a:off x="407461" y="3351661"/>
            <a:ext cx="2539721" cy="717176"/>
          </a:xfrm>
          <a:prstGeom prst="rect">
            <a:avLst/>
          </a:prstGeom>
          <a:solidFill>
            <a:srgbClr val="88D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Libraries</a:t>
            </a:r>
          </a:p>
        </p:txBody>
      </p:sp>
      <p:sp>
        <p:nvSpPr>
          <p:cNvPr id="12" name="Rectangle 11"/>
          <p:cNvSpPr/>
          <p:nvPr/>
        </p:nvSpPr>
        <p:spPr>
          <a:xfrm>
            <a:off x="416474" y="2598059"/>
            <a:ext cx="2530708" cy="7171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APP1</a:t>
            </a:r>
          </a:p>
        </p:txBody>
      </p:sp>
      <p:sp>
        <p:nvSpPr>
          <p:cNvPr id="13" name="TextBox 12"/>
          <p:cNvSpPr txBox="1"/>
          <p:nvPr/>
        </p:nvSpPr>
        <p:spPr>
          <a:xfrm>
            <a:off x="1440874" y="2154398"/>
            <a:ext cx="3250280" cy="369332"/>
          </a:xfrm>
          <a:prstGeom prst="rect">
            <a:avLst/>
          </a:prstGeom>
          <a:noFill/>
        </p:spPr>
        <p:txBody>
          <a:bodyPr wrap="square" rtlCol="0">
            <a:spAutoFit/>
          </a:bodyPr>
          <a:lstStyle/>
          <a:p>
            <a:r>
              <a:rPr lang="en-US" b="1">
                <a:latin typeface="Trebuchet MS" charset="0"/>
                <a:ea typeface="Trebuchet MS" charset="0"/>
                <a:cs typeface="Trebuchet MS" charset="0"/>
              </a:rPr>
              <a:t>Traditional Virtualization</a:t>
            </a:r>
            <a:endParaRPr lang="en-US" b="1" dirty="0">
              <a:latin typeface="Trebuchet MS" charset="0"/>
              <a:ea typeface="Trebuchet MS" charset="0"/>
              <a:cs typeface="Trebuchet MS" charset="0"/>
            </a:endParaRPr>
          </a:p>
        </p:txBody>
      </p:sp>
      <p:sp>
        <p:nvSpPr>
          <p:cNvPr id="14" name="Rectangle 13"/>
          <p:cNvSpPr/>
          <p:nvPr/>
        </p:nvSpPr>
        <p:spPr>
          <a:xfrm>
            <a:off x="407460" y="5563930"/>
            <a:ext cx="5166747" cy="7171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Hardware</a:t>
            </a:r>
          </a:p>
        </p:txBody>
      </p:sp>
      <p:sp>
        <p:nvSpPr>
          <p:cNvPr id="16" name="Rectangle 15"/>
          <p:cNvSpPr/>
          <p:nvPr/>
        </p:nvSpPr>
        <p:spPr>
          <a:xfrm>
            <a:off x="2971801" y="2598059"/>
            <a:ext cx="2602405" cy="717176"/>
          </a:xfrm>
          <a:prstGeom prst="rect">
            <a:avLst/>
          </a:prstGeom>
          <a:solidFill>
            <a:srgbClr val="9A9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APP2</a:t>
            </a:r>
          </a:p>
        </p:txBody>
      </p:sp>
      <p:sp>
        <p:nvSpPr>
          <p:cNvPr id="54" name="Rectangle 53"/>
          <p:cNvSpPr/>
          <p:nvPr/>
        </p:nvSpPr>
        <p:spPr>
          <a:xfrm>
            <a:off x="7117773" y="4771156"/>
            <a:ext cx="4500364" cy="717176"/>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Hypervisor</a:t>
            </a:r>
          </a:p>
        </p:txBody>
      </p:sp>
      <p:sp>
        <p:nvSpPr>
          <p:cNvPr id="55" name="Rectangle 54"/>
          <p:cNvSpPr/>
          <p:nvPr/>
        </p:nvSpPr>
        <p:spPr>
          <a:xfrm>
            <a:off x="7117773" y="4032249"/>
            <a:ext cx="4500364" cy="717176"/>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Guest OS/Kernel</a:t>
            </a:r>
          </a:p>
        </p:txBody>
      </p:sp>
      <p:sp>
        <p:nvSpPr>
          <p:cNvPr id="56" name="TextBox 55"/>
          <p:cNvSpPr txBox="1"/>
          <p:nvPr/>
        </p:nvSpPr>
        <p:spPr>
          <a:xfrm>
            <a:off x="7117773" y="2112834"/>
            <a:ext cx="4324430" cy="369332"/>
          </a:xfrm>
          <a:prstGeom prst="rect">
            <a:avLst/>
          </a:prstGeom>
          <a:noFill/>
        </p:spPr>
        <p:txBody>
          <a:bodyPr wrap="square" rtlCol="0">
            <a:spAutoFit/>
          </a:bodyPr>
          <a:lstStyle/>
          <a:p>
            <a:r>
              <a:rPr lang="en-US" b="1" dirty="0">
                <a:latin typeface="Trebuchet MS" charset="0"/>
                <a:ea typeface="Trebuchet MS" charset="0"/>
                <a:cs typeface="Trebuchet MS" charset="0"/>
              </a:rPr>
              <a:t>Containers</a:t>
            </a:r>
          </a:p>
        </p:txBody>
      </p:sp>
      <p:sp>
        <p:nvSpPr>
          <p:cNvPr id="57" name="Rectangle 56"/>
          <p:cNvSpPr/>
          <p:nvPr/>
        </p:nvSpPr>
        <p:spPr>
          <a:xfrm>
            <a:off x="7117773" y="5508234"/>
            <a:ext cx="4500364" cy="7171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Hardware</a:t>
            </a:r>
          </a:p>
        </p:txBody>
      </p:sp>
      <p:grpSp>
        <p:nvGrpSpPr>
          <p:cNvPr id="58" name="Group 57"/>
          <p:cNvGrpSpPr/>
          <p:nvPr/>
        </p:nvGrpSpPr>
        <p:grpSpPr>
          <a:xfrm>
            <a:off x="7117773" y="2536430"/>
            <a:ext cx="1521637" cy="1454255"/>
            <a:chOff x="7117773" y="2523730"/>
            <a:chExt cx="1521637" cy="1454255"/>
          </a:xfrm>
        </p:grpSpPr>
        <p:sp>
          <p:nvSpPr>
            <p:cNvPr id="59" name="Rectangle 58"/>
            <p:cNvSpPr/>
            <p:nvPr/>
          </p:nvSpPr>
          <p:spPr>
            <a:xfrm>
              <a:off x="7117773" y="3260809"/>
              <a:ext cx="1521637" cy="71717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Libraries</a:t>
              </a:r>
            </a:p>
          </p:txBody>
        </p:sp>
        <p:sp>
          <p:nvSpPr>
            <p:cNvPr id="60" name="Rectangle 59"/>
            <p:cNvSpPr/>
            <p:nvPr/>
          </p:nvSpPr>
          <p:spPr>
            <a:xfrm>
              <a:off x="7117773" y="2523730"/>
              <a:ext cx="1521637" cy="7064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APP 1</a:t>
              </a:r>
            </a:p>
          </p:txBody>
        </p:sp>
        <p:sp>
          <p:nvSpPr>
            <p:cNvPr id="61" name="Rectangle 60"/>
            <p:cNvSpPr/>
            <p:nvPr/>
          </p:nvSpPr>
          <p:spPr>
            <a:xfrm>
              <a:off x="7117773" y="2523730"/>
              <a:ext cx="1521637" cy="14542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grpSp>
      <p:grpSp>
        <p:nvGrpSpPr>
          <p:cNvPr id="62" name="Group 61"/>
          <p:cNvGrpSpPr/>
          <p:nvPr/>
        </p:nvGrpSpPr>
        <p:grpSpPr>
          <a:xfrm>
            <a:off x="8727892" y="2523730"/>
            <a:ext cx="1392855" cy="1461388"/>
            <a:chOff x="8727892" y="2523730"/>
            <a:chExt cx="1392855" cy="1461388"/>
          </a:xfrm>
        </p:grpSpPr>
        <p:sp>
          <p:nvSpPr>
            <p:cNvPr id="63" name="Rectangle 62"/>
            <p:cNvSpPr/>
            <p:nvPr/>
          </p:nvSpPr>
          <p:spPr>
            <a:xfrm>
              <a:off x="8727893" y="3254631"/>
              <a:ext cx="1392854" cy="717176"/>
            </a:xfrm>
            <a:prstGeom prst="rect">
              <a:avLst/>
            </a:prstGeom>
            <a:solidFill>
              <a:srgbClr val="6FB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Libraries</a:t>
              </a:r>
            </a:p>
          </p:txBody>
        </p:sp>
        <p:sp>
          <p:nvSpPr>
            <p:cNvPr id="64" name="Rectangle 63"/>
            <p:cNvSpPr/>
            <p:nvPr/>
          </p:nvSpPr>
          <p:spPr>
            <a:xfrm>
              <a:off x="8727893" y="2523730"/>
              <a:ext cx="1392854" cy="700248"/>
            </a:xfrm>
            <a:prstGeom prst="rect">
              <a:avLst/>
            </a:prstGeom>
            <a:solidFill>
              <a:srgbClr val="876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APP 2</a:t>
              </a:r>
            </a:p>
          </p:txBody>
        </p:sp>
        <p:sp>
          <p:nvSpPr>
            <p:cNvPr id="65" name="Rectangle 64"/>
            <p:cNvSpPr/>
            <p:nvPr/>
          </p:nvSpPr>
          <p:spPr>
            <a:xfrm>
              <a:off x="8727892" y="2523730"/>
              <a:ext cx="1392855" cy="14613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grpSp>
      <p:grpSp>
        <p:nvGrpSpPr>
          <p:cNvPr id="66" name="Group 65"/>
          <p:cNvGrpSpPr/>
          <p:nvPr/>
        </p:nvGrpSpPr>
        <p:grpSpPr>
          <a:xfrm>
            <a:off x="10208436" y="2523730"/>
            <a:ext cx="1347355" cy="1463351"/>
            <a:chOff x="10208436" y="2523730"/>
            <a:chExt cx="1347355" cy="1463351"/>
          </a:xfrm>
        </p:grpSpPr>
        <p:sp>
          <p:nvSpPr>
            <p:cNvPr id="67" name="Rectangle 66"/>
            <p:cNvSpPr/>
            <p:nvPr/>
          </p:nvSpPr>
          <p:spPr>
            <a:xfrm>
              <a:off x="10208436" y="3269905"/>
              <a:ext cx="1347355" cy="7171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Libraries</a:t>
              </a:r>
            </a:p>
          </p:txBody>
        </p:sp>
        <p:grpSp>
          <p:nvGrpSpPr>
            <p:cNvPr id="68" name="Group 67"/>
            <p:cNvGrpSpPr/>
            <p:nvPr/>
          </p:nvGrpSpPr>
          <p:grpSpPr>
            <a:xfrm>
              <a:off x="10208436" y="2523730"/>
              <a:ext cx="1347355" cy="1461388"/>
              <a:chOff x="10208436" y="2523730"/>
              <a:chExt cx="1347355" cy="1461388"/>
            </a:xfrm>
          </p:grpSpPr>
          <p:sp>
            <p:nvSpPr>
              <p:cNvPr id="69" name="Rectangle 68"/>
              <p:cNvSpPr/>
              <p:nvPr/>
            </p:nvSpPr>
            <p:spPr>
              <a:xfrm>
                <a:off x="10208436" y="2529624"/>
                <a:ext cx="1347355" cy="709627"/>
              </a:xfrm>
              <a:prstGeom prst="rect">
                <a:avLst/>
              </a:prstGeom>
              <a:solidFill>
                <a:srgbClr val="BD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APP 3</a:t>
                </a:r>
              </a:p>
            </p:txBody>
          </p:sp>
          <p:sp>
            <p:nvSpPr>
              <p:cNvPr id="70" name="Rectangle 69"/>
              <p:cNvSpPr/>
              <p:nvPr/>
            </p:nvSpPr>
            <p:spPr>
              <a:xfrm>
                <a:off x="10208436" y="2523730"/>
                <a:ext cx="1347355" cy="14613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grpSp>
      </p:grpSp>
      <p:sp>
        <p:nvSpPr>
          <p:cNvPr id="71" name="Rectangle 70"/>
          <p:cNvSpPr/>
          <p:nvPr/>
        </p:nvSpPr>
        <p:spPr>
          <a:xfrm>
            <a:off x="2971801" y="4083760"/>
            <a:ext cx="2602406" cy="717176"/>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Guest OS/Kernel</a:t>
            </a:r>
          </a:p>
        </p:txBody>
      </p:sp>
      <p:sp>
        <p:nvSpPr>
          <p:cNvPr id="72" name="Rectangle 71"/>
          <p:cNvSpPr/>
          <p:nvPr/>
        </p:nvSpPr>
        <p:spPr>
          <a:xfrm>
            <a:off x="2971801" y="3351661"/>
            <a:ext cx="2602405" cy="717176"/>
          </a:xfrm>
          <a:prstGeom prst="rect">
            <a:avLst/>
          </a:prstGeom>
          <a:solidFill>
            <a:srgbClr val="88D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Libraries</a:t>
            </a:r>
          </a:p>
        </p:txBody>
      </p:sp>
      <p:sp>
        <p:nvSpPr>
          <p:cNvPr id="4" name="Rectangle 3"/>
          <p:cNvSpPr/>
          <p:nvPr/>
        </p:nvSpPr>
        <p:spPr bwMode="auto">
          <a:xfrm>
            <a:off x="2990833" y="2598059"/>
            <a:ext cx="2583373" cy="2202877"/>
          </a:xfrm>
          <a:prstGeom prst="rect">
            <a:avLst/>
          </a:prstGeom>
          <a:noFill/>
          <a:ln w="38100" cap="flat" cmpd="sng" algn="ctr">
            <a:solidFill>
              <a:schemeClr val="tx1"/>
            </a:solidFill>
            <a:prstDash val="sysDash"/>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Arial" charset="0"/>
            </a:endParaRPr>
          </a:p>
        </p:txBody>
      </p:sp>
      <p:sp>
        <p:nvSpPr>
          <p:cNvPr id="74" name="Rectangle 73"/>
          <p:cNvSpPr/>
          <p:nvPr/>
        </p:nvSpPr>
        <p:spPr bwMode="auto">
          <a:xfrm>
            <a:off x="407460" y="2598059"/>
            <a:ext cx="2526362" cy="2202877"/>
          </a:xfrm>
          <a:prstGeom prst="rect">
            <a:avLst/>
          </a:prstGeom>
          <a:noFill/>
          <a:ln w="38100" cap="flat" cmpd="sng" algn="ctr">
            <a:solidFill>
              <a:schemeClr val="tx1"/>
            </a:solidFill>
            <a:prstDash val="sysDash"/>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62629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p:nvPr/>
        </p:nvSpPr>
        <p:spPr>
          <a:xfrm>
            <a:off x="6961239" y="0"/>
            <a:ext cx="5229199" cy="545419"/>
          </a:xfrm>
          <a:prstGeom prst="rect">
            <a:avLst/>
          </a:prstGeom>
          <a:noFill/>
          <a:ln>
            <a:noFill/>
          </a:ln>
        </p:spPr>
        <p:txBody>
          <a:bodyPr lIns="121875" tIns="60925" rIns="121875" bIns="60925" anchor="ctr" anchorCtr="0">
            <a:noAutofit/>
          </a:bodyPr>
          <a:lstStyle/>
          <a:p>
            <a:pPr lvl="0"/>
            <a:r>
              <a:rPr lang="en-US" sz="3600" dirty="0">
                <a:solidFill>
                  <a:srgbClr val="FFFFFF"/>
                </a:solidFill>
                <a:latin typeface="Trebuchet MS" charset="0"/>
                <a:ea typeface="Trebuchet MS" charset="0"/>
                <a:cs typeface="Trebuchet MS" charset="0"/>
                <a:sym typeface="Open Sans"/>
              </a:rPr>
              <a:t>  What’s is a Containers</a:t>
            </a:r>
          </a:p>
        </p:txBody>
      </p:sp>
      <p:sp>
        <p:nvSpPr>
          <p:cNvPr id="348" name="Shape 348"/>
          <p:cNvSpPr/>
          <p:nvPr/>
        </p:nvSpPr>
        <p:spPr>
          <a:xfrm>
            <a:off x="9175739" y="6604676"/>
            <a:ext cx="3014699" cy="253499"/>
          </a:xfrm>
          <a:prstGeom prst="rect">
            <a:avLst/>
          </a:prstGeom>
          <a:solidFill>
            <a:srgbClr val="FFFFFF"/>
          </a:solidFill>
          <a:ln>
            <a:noFill/>
          </a:ln>
        </p:spPr>
        <p:txBody>
          <a:bodyPr lIns="91425" tIns="91425" rIns="91425" bIns="91425" anchor="ctr" anchorCtr="0">
            <a:noAutofit/>
          </a:bodyPr>
          <a:lstStyle/>
          <a:p>
            <a:endParaRPr>
              <a:solidFill>
                <a:srgbClr val="FFFFFF"/>
              </a:solidFill>
              <a:latin typeface="Trebuchet MS" charset="0"/>
              <a:ea typeface="Trebuchet MS" charset="0"/>
              <a:cs typeface="Trebuchet MS" charset="0"/>
            </a:endParaRPr>
          </a:p>
        </p:txBody>
      </p:sp>
      <p:pic>
        <p:nvPicPr>
          <p:cNvPr id="4" name="Picture 3"/>
          <p:cNvPicPr>
            <a:picLocks noChangeAspect="1"/>
          </p:cNvPicPr>
          <p:nvPr/>
        </p:nvPicPr>
        <p:blipFill>
          <a:blip r:embed="rId3"/>
          <a:stretch>
            <a:fillRect/>
          </a:stretch>
        </p:blipFill>
        <p:spPr>
          <a:xfrm>
            <a:off x="494802" y="1641230"/>
            <a:ext cx="11096268" cy="4462828"/>
          </a:xfrm>
          <a:prstGeom prst="rect">
            <a:avLst/>
          </a:prstGeom>
        </p:spPr>
      </p:pic>
    </p:spTree>
    <p:extLst>
      <p:ext uri="{BB962C8B-B14F-4D97-AF65-F5344CB8AC3E}">
        <p14:creationId xmlns:p14="http://schemas.microsoft.com/office/powerpoint/2010/main" val="789284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p:nvPr/>
        </p:nvSpPr>
        <p:spPr>
          <a:xfrm>
            <a:off x="7093974" y="0"/>
            <a:ext cx="5416440" cy="486426"/>
          </a:xfrm>
          <a:prstGeom prst="rect">
            <a:avLst/>
          </a:prstGeom>
          <a:noFill/>
          <a:ln>
            <a:noFill/>
          </a:ln>
        </p:spPr>
        <p:txBody>
          <a:bodyPr lIns="121875" tIns="60925" rIns="121875" bIns="60925" anchor="ctr" anchorCtr="0">
            <a:noAutofit/>
          </a:bodyPr>
          <a:lstStyle/>
          <a:p>
            <a:r>
              <a:rPr lang="en-US" sz="3600" dirty="0">
                <a:solidFill>
                  <a:srgbClr val="FFFFFF"/>
                </a:solidFill>
                <a:latin typeface="Trebuchet MS" charset="0"/>
                <a:ea typeface="Trebuchet MS" charset="0"/>
                <a:cs typeface="Trebuchet MS" charset="0"/>
                <a:sym typeface="Open Sans"/>
              </a:rPr>
              <a:t>  How : Container Linux </a:t>
            </a:r>
          </a:p>
        </p:txBody>
      </p:sp>
      <p:sp>
        <p:nvSpPr>
          <p:cNvPr id="3" name="Rounded Rectangle 2"/>
          <p:cNvSpPr/>
          <p:nvPr/>
        </p:nvSpPr>
        <p:spPr>
          <a:xfrm>
            <a:off x="233598" y="2511188"/>
            <a:ext cx="5486400" cy="2047164"/>
          </a:xfrm>
          <a:prstGeom prst="roundRect">
            <a:avLst>
              <a:gd name="adj" fmla="val 6304"/>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 name="Rounded Rectangle 3"/>
          <p:cNvSpPr/>
          <p:nvPr/>
        </p:nvSpPr>
        <p:spPr>
          <a:xfrm>
            <a:off x="288187" y="2565780"/>
            <a:ext cx="1364777" cy="1937982"/>
          </a:xfrm>
          <a:prstGeom prst="roundRect">
            <a:avLst>
              <a:gd name="adj" fmla="val 5450"/>
            </a:avLst>
          </a:prstGeom>
          <a:solidFill>
            <a:srgbClr val="EA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Century Gothic" panose="020B0502020202020204" pitchFamily="34" charset="0"/>
            </a:endParaRPr>
          </a:p>
        </p:txBody>
      </p:sp>
      <p:sp>
        <p:nvSpPr>
          <p:cNvPr id="5" name="TextBox 4"/>
          <p:cNvSpPr txBox="1"/>
          <p:nvPr/>
        </p:nvSpPr>
        <p:spPr>
          <a:xfrm>
            <a:off x="388967" y="2695160"/>
            <a:ext cx="1114408" cy="2010807"/>
          </a:xfrm>
          <a:prstGeom prst="rect">
            <a:avLst/>
          </a:prstGeom>
          <a:noFill/>
        </p:spPr>
        <p:txBody>
          <a:bodyPr wrap="none" rtlCol="0">
            <a:spAutoFit/>
          </a:bodyPr>
          <a:lstStyle/>
          <a:p>
            <a:pPr>
              <a:spcAft>
                <a:spcPts val="400"/>
              </a:spcAft>
            </a:pPr>
            <a:r>
              <a:rPr lang="en-US" dirty="0">
                <a:solidFill>
                  <a:schemeClr val="bg1"/>
                </a:solidFill>
                <a:latin typeface="Century Gothic" panose="020B0502020202020204" pitchFamily="34" charset="0"/>
                <a:ea typeface="Lucida Sans" charset="0"/>
                <a:cs typeface="Lucida Sans" charset="0"/>
              </a:rPr>
              <a:t>kernel</a:t>
            </a:r>
          </a:p>
          <a:p>
            <a:pPr>
              <a:spcAft>
                <a:spcPts val="400"/>
              </a:spcAft>
            </a:pPr>
            <a:r>
              <a:rPr lang="en-US" dirty="0" err="1">
                <a:solidFill>
                  <a:schemeClr val="bg1"/>
                </a:solidFill>
                <a:latin typeface="Century Gothic" panose="020B0502020202020204" pitchFamily="34" charset="0"/>
                <a:ea typeface="Lucida Sans" charset="0"/>
                <a:cs typeface="Lucida Sans" charset="0"/>
              </a:rPr>
              <a:t>systemd</a:t>
            </a:r>
            <a:endParaRPr lang="en-US" dirty="0">
              <a:solidFill>
                <a:schemeClr val="bg1"/>
              </a:solidFill>
              <a:latin typeface="Century Gothic" panose="020B0502020202020204" pitchFamily="34" charset="0"/>
              <a:ea typeface="Lucida Sans" charset="0"/>
              <a:cs typeface="Lucida Sans" charset="0"/>
            </a:endParaRPr>
          </a:p>
          <a:p>
            <a:pPr>
              <a:spcAft>
                <a:spcPts val="400"/>
              </a:spcAft>
            </a:pPr>
            <a:r>
              <a:rPr lang="en-US" dirty="0" err="1">
                <a:solidFill>
                  <a:schemeClr val="bg1"/>
                </a:solidFill>
                <a:latin typeface="Century Gothic" panose="020B0502020202020204" pitchFamily="34" charset="0"/>
                <a:ea typeface="Lucida Sans" charset="0"/>
                <a:cs typeface="Lucida Sans" charset="0"/>
              </a:rPr>
              <a:t>sshd</a:t>
            </a:r>
            <a:endParaRPr lang="en-US" dirty="0">
              <a:solidFill>
                <a:schemeClr val="bg1"/>
              </a:solidFill>
              <a:latin typeface="Century Gothic" panose="020B0502020202020204" pitchFamily="34" charset="0"/>
              <a:ea typeface="Lucida Sans" charset="0"/>
              <a:cs typeface="Lucida Sans" charset="0"/>
            </a:endParaRPr>
          </a:p>
          <a:p>
            <a:pPr>
              <a:spcAft>
                <a:spcPts val="400"/>
              </a:spcAft>
            </a:pPr>
            <a:r>
              <a:rPr lang="en-US" dirty="0" err="1">
                <a:solidFill>
                  <a:schemeClr val="bg1"/>
                </a:solidFill>
                <a:latin typeface="Century Gothic" panose="020B0502020202020204" pitchFamily="34" charset="0"/>
                <a:ea typeface="Lucida Sans" charset="0"/>
                <a:cs typeface="Lucida Sans" charset="0"/>
              </a:rPr>
              <a:t>docker</a:t>
            </a:r>
            <a:endParaRPr lang="en-US" dirty="0">
              <a:solidFill>
                <a:schemeClr val="bg1"/>
              </a:solidFill>
              <a:latin typeface="Century Gothic" panose="020B0502020202020204" pitchFamily="34" charset="0"/>
              <a:ea typeface="Lucida Sans" charset="0"/>
              <a:cs typeface="Lucida Sans" charset="0"/>
            </a:endParaRPr>
          </a:p>
          <a:p>
            <a:pPr>
              <a:spcAft>
                <a:spcPts val="400"/>
              </a:spcAft>
            </a:pPr>
            <a:r>
              <a:rPr lang="en-US" dirty="0" err="1">
                <a:solidFill>
                  <a:schemeClr val="bg1"/>
                </a:solidFill>
                <a:latin typeface="Century Gothic" panose="020B0502020202020204" pitchFamily="34" charset="0"/>
                <a:ea typeface="Lucida Sans" charset="0"/>
                <a:cs typeface="Lucida Sans" charset="0"/>
              </a:rPr>
              <a:t>rkt</a:t>
            </a:r>
            <a:endParaRPr lang="en-US" dirty="0">
              <a:solidFill>
                <a:schemeClr val="bg1"/>
              </a:solidFill>
              <a:latin typeface="Century Gothic" panose="020B0502020202020204" pitchFamily="34" charset="0"/>
              <a:ea typeface="Lucida Sans" charset="0"/>
              <a:cs typeface="Lucida Sans" charset="0"/>
            </a:endParaRPr>
          </a:p>
          <a:p>
            <a:pPr>
              <a:spcAft>
                <a:spcPts val="400"/>
              </a:spcAft>
            </a:pPr>
            <a:endParaRPr lang="en-US" dirty="0">
              <a:latin typeface="Century Gothic" panose="020B0502020202020204" pitchFamily="34" charset="0"/>
            </a:endParaRPr>
          </a:p>
        </p:txBody>
      </p:sp>
      <p:sp>
        <p:nvSpPr>
          <p:cNvPr id="8" name="Rounded Rectangle 7"/>
          <p:cNvSpPr/>
          <p:nvPr/>
        </p:nvSpPr>
        <p:spPr>
          <a:xfrm>
            <a:off x="1696183" y="2568052"/>
            <a:ext cx="1364777" cy="1937982"/>
          </a:xfrm>
          <a:prstGeom prst="roundRect">
            <a:avLst>
              <a:gd name="adj" fmla="val 5450"/>
            </a:avLst>
          </a:prstGeom>
          <a:solidFill>
            <a:srgbClr val="EA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Century Gothic" panose="020B0502020202020204" pitchFamily="34" charset="0"/>
            </a:endParaRPr>
          </a:p>
        </p:txBody>
      </p:sp>
      <p:sp>
        <p:nvSpPr>
          <p:cNvPr id="9" name="TextBox 8"/>
          <p:cNvSpPr txBox="1"/>
          <p:nvPr/>
        </p:nvSpPr>
        <p:spPr>
          <a:xfrm>
            <a:off x="1766571" y="2713908"/>
            <a:ext cx="1172116" cy="2010807"/>
          </a:xfrm>
          <a:prstGeom prst="rect">
            <a:avLst/>
          </a:prstGeom>
          <a:noFill/>
        </p:spPr>
        <p:txBody>
          <a:bodyPr wrap="none" rtlCol="0">
            <a:spAutoFit/>
          </a:bodyPr>
          <a:lstStyle/>
          <a:p>
            <a:pPr>
              <a:spcAft>
                <a:spcPts val="400"/>
              </a:spcAft>
            </a:pPr>
            <a:r>
              <a:rPr lang="en-US" dirty="0">
                <a:solidFill>
                  <a:schemeClr val="bg1"/>
                </a:solidFill>
                <a:latin typeface="Century Gothic" panose="020B0502020202020204" pitchFamily="34" charset="0"/>
                <a:ea typeface="Lucida Sans" charset="0"/>
                <a:cs typeface="Lucida Sans" charset="0"/>
              </a:rPr>
              <a:t>Python</a:t>
            </a:r>
          </a:p>
          <a:p>
            <a:pPr>
              <a:spcAft>
                <a:spcPts val="400"/>
              </a:spcAft>
            </a:pPr>
            <a:r>
              <a:rPr lang="en-US" dirty="0">
                <a:solidFill>
                  <a:schemeClr val="bg1"/>
                </a:solidFill>
                <a:latin typeface="Century Gothic" panose="020B0502020202020204" pitchFamily="34" charset="0"/>
                <a:ea typeface="Lucida Sans" charset="0"/>
                <a:cs typeface="Lucida Sans" charset="0"/>
              </a:rPr>
              <a:t>Java</a:t>
            </a:r>
          </a:p>
          <a:p>
            <a:pPr>
              <a:spcAft>
                <a:spcPts val="400"/>
              </a:spcAft>
            </a:pPr>
            <a:r>
              <a:rPr lang="en-US" dirty="0" err="1">
                <a:solidFill>
                  <a:schemeClr val="bg1"/>
                </a:solidFill>
                <a:latin typeface="Century Gothic" panose="020B0502020202020204" pitchFamily="34" charset="0"/>
                <a:ea typeface="Lucida Sans" charset="0"/>
                <a:cs typeface="Lucida Sans" charset="0"/>
              </a:rPr>
              <a:t>nginx</a:t>
            </a:r>
            <a:endParaRPr lang="en-US" dirty="0">
              <a:solidFill>
                <a:schemeClr val="bg1"/>
              </a:solidFill>
              <a:latin typeface="Century Gothic" panose="020B0502020202020204" pitchFamily="34" charset="0"/>
              <a:ea typeface="Lucida Sans" charset="0"/>
              <a:cs typeface="Lucida Sans" charset="0"/>
            </a:endParaRPr>
          </a:p>
          <a:p>
            <a:pPr>
              <a:spcAft>
                <a:spcPts val="400"/>
              </a:spcAft>
            </a:pPr>
            <a:r>
              <a:rPr lang="en-US" dirty="0">
                <a:solidFill>
                  <a:schemeClr val="bg1"/>
                </a:solidFill>
                <a:latin typeface="Century Gothic" panose="020B0502020202020204" pitchFamily="34" charset="0"/>
                <a:ea typeface="Lucida Sans" charset="0"/>
                <a:cs typeface="Lucida Sans" charset="0"/>
              </a:rPr>
              <a:t>MySQL</a:t>
            </a:r>
          </a:p>
          <a:p>
            <a:pPr>
              <a:spcAft>
                <a:spcPts val="400"/>
              </a:spcAft>
            </a:pPr>
            <a:r>
              <a:rPr lang="en-US" dirty="0" err="1">
                <a:solidFill>
                  <a:schemeClr val="bg1"/>
                </a:solidFill>
                <a:latin typeface="Century Gothic" panose="020B0502020202020204" pitchFamily="34" charset="0"/>
                <a:ea typeface="Lucida Sans" charset="0"/>
                <a:cs typeface="Lucida Sans" charset="0"/>
              </a:rPr>
              <a:t>OpenSSL</a:t>
            </a:r>
            <a:endParaRPr lang="en-US" dirty="0">
              <a:solidFill>
                <a:schemeClr val="bg1"/>
              </a:solidFill>
              <a:latin typeface="Century Gothic" panose="020B0502020202020204" pitchFamily="34" charset="0"/>
              <a:ea typeface="Lucida Sans" charset="0"/>
              <a:cs typeface="Lucida Sans" charset="0"/>
            </a:endParaRPr>
          </a:p>
          <a:p>
            <a:pPr>
              <a:spcAft>
                <a:spcPts val="400"/>
              </a:spcAft>
            </a:pPr>
            <a:endParaRPr lang="en-US" dirty="0">
              <a:latin typeface="Century Gothic" panose="020B0502020202020204" pitchFamily="34" charset="0"/>
            </a:endParaRPr>
          </a:p>
        </p:txBody>
      </p:sp>
      <p:cxnSp>
        <p:nvCxnSpPr>
          <p:cNvPr id="11" name="Straight Connector 10"/>
          <p:cNvCxnSpPr/>
          <p:nvPr/>
        </p:nvCxnSpPr>
        <p:spPr>
          <a:xfrm>
            <a:off x="3099626" y="2524836"/>
            <a:ext cx="13647" cy="204716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188334" y="2563307"/>
            <a:ext cx="2456602" cy="614149"/>
          </a:xfrm>
          <a:prstGeom prst="roundRect">
            <a:avLst>
              <a:gd name="adj" fmla="val 5450"/>
            </a:avLst>
          </a:prstGeom>
          <a:solidFill>
            <a:srgbClr val="87A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Century Gothic" panose="020B0502020202020204" pitchFamily="34" charset="0"/>
            </a:endParaRPr>
          </a:p>
        </p:txBody>
      </p:sp>
      <p:sp>
        <p:nvSpPr>
          <p:cNvPr id="15" name="TextBox 14"/>
          <p:cNvSpPr txBox="1"/>
          <p:nvPr/>
        </p:nvSpPr>
        <p:spPr>
          <a:xfrm>
            <a:off x="3310768" y="2713909"/>
            <a:ext cx="2136274" cy="369332"/>
          </a:xfrm>
          <a:prstGeom prst="rect">
            <a:avLst/>
          </a:prstGeom>
          <a:noFill/>
        </p:spPr>
        <p:txBody>
          <a:bodyPr wrap="square" rtlCol="0">
            <a:spAutoFit/>
          </a:bodyPr>
          <a:lstStyle/>
          <a:p>
            <a:pPr algn="ctr">
              <a:spcAft>
                <a:spcPts val="400"/>
              </a:spcAft>
            </a:pPr>
            <a:r>
              <a:rPr lang="en-US" dirty="0">
                <a:solidFill>
                  <a:srgbClr val="005C97"/>
                </a:solidFill>
                <a:latin typeface="Century Gothic" panose="020B0502020202020204" pitchFamily="34" charset="0"/>
                <a:ea typeface="Lucida Sans" charset="0"/>
                <a:cs typeface="Lucida Sans" charset="0"/>
              </a:rPr>
              <a:t>Application 1</a:t>
            </a:r>
          </a:p>
        </p:txBody>
      </p:sp>
      <p:sp>
        <p:nvSpPr>
          <p:cNvPr id="22" name="Rounded Rectangle 21"/>
          <p:cNvSpPr/>
          <p:nvPr/>
        </p:nvSpPr>
        <p:spPr>
          <a:xfrm>
            <a:off x="3188334" y="3234282"/>
            <a:ext cx="2456602" cy="614149"/>
          </a:xfrm>
          <a:prstGeom prst="roundRect">
            <a:avLst>
              <a:gd name="adj" fmla="val 5450"/>
            </a:avLst>
          </a:prstGeom>
          <a:solidFill>
            <a:srgbClr val="87A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Century Gothic" panose="020B0502020202020204" pitchFamily="34" charset="0"/>
            </a:endParaRPr>
          </a:p>
        </p:txBody>
      </p:sp>
      <p:sp>
        <p:nvSpPr>
          <p:cNvPr id="23" name="Rounded Rectangle 22"/>
          <p:cNvSpPr/>
          <p:nvPr/>
        </p:nvSpPr>
        <p:spPr>
          <a:xfrm>
            <a:off x="3188334" y="3893013"/>
            <a:ext cx="2456602" cy="614149"/>
          </a:xfrm>
          <a:prstGeom prst="roundRect">
            <a:avLst>
              <a:gd name="adj" fmla="val 5450"/>
            </a:avLst>
          </a:prstGeom>
          <a:solidFill>
            <a:srgbClr val="87A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Century Gothic" panose="020B0502020202020204" pitchFamily="34" charset="0"/>
            </a:endParaRPr>
          </a:p>
        </p:txBody>
      </p:sp>
      <p:sp>
        <p:nvSpPr>
          <p:cNvPr id="24" name="TextBox 23"/>
          <p:cNvSpPr txBox="1"/>
          <p:nvPr/>
        </p:nvSpPr>
        <p:spPr>
          <a:xfrm>
            <a:off x="3348498" y="3380881"/>
            <a:ext cx="2136274" cy="369332"/>
          </a:xfrm>
          <a:prstGeom prst="rect">
            <a:avLst/>
          </a:prstGeom>
          <a:noFill/>
        </p:spPr>
        <p:txBody>
          <a:bodyPr wrap="square" rtlCol="0">
            <a:spAutoFit/>
          </a:bodyPr>
          <a:lstStyle/>
          <a:p>
            <a:pPr algn="ctr">
              <a:spcAft>
                <a:spcPts val="400"/>
              </a:spcAft>
            </a:pPr>
            <a:r>
              <a:rPr lang="en-US" dirty="0">
                <a:solidFill>
                  <a:srgbClr val="005C97"/>
                </a:solidFill>
                <a:latin typeface="Century Gothic" panose="020B0502020202020204" pitchFamily="34" charset="0"/>
                <a:ea typeface="Lucida Sans" charset="0"/>
                <a:cs typeface="Lucida Sans" charset="0"/>
              </a:rPr>
              <a:t>Application 2</a:t>
            </a:r>
          </a:p>
        </p:txBody>
      </p:sp>
      <p:sp>
        <p:nvSpPr>
          <p:cNvPr id="25" name="TextBox 24"/>
          <p:cNvSpPr txBox="1"/>
          <p:nvPr/>
        </p:nvSpPr>
        <p:spPr>
          <a:xfrm>
            <a:off x="3348498" y="3995030"/>
            <a:ext cx="2136274" cy="369332"/>
          </a:xfrm>
          <a:prstGeom prst="rect">
            <a:avLst/>
          </a:prstGeom>
          <a:noFill/>
        </p:spPr>
        <p:txBody>
          <a:bodyPr wrap="square" rtlCol="0">
            <a:spAutoFit/>
          </a:bodyPr>
          <a:lstStyle/>
          <a:p>
            <a:pPr algn="ctr">
              <a:spcAft>
                <a:spcPts val="400"/>
              </a:spcAft>
            </a:pPr>
            <a:r>
              <a:rPr lang="en-US" dirty="0">
                <a:solidFill>
                  <a:srgbClr val="005C97"/>
                </a:solidFill>
                <a:latin typeface="Century Gothic" panose="020B0502020202020204" pitchFamily="34" charset="0"/>
                <a:ea typeface="Lucida Sans" charset="0"/>
                <a:cs typeface="Lucida Sans" charset="0"/>
              </a:rPr>
              <a:t>Application 3</a:t>
            </a:r>
          </a:p>
        </p:txBody>
      </p:sp>
      <p:sp>
        <p:nvSpPr>
          <p:cNvPr id="13" name="Right Bracket 12"/>
          <p:cNvSpPr/>
          <p:nvPr/>
        </p:nvSpPr>
        <p:spPr>
          <a:xfrm rot="5400000" flipH="1">
            <a:off x="1606101" y="947614"/>
            <a:ext cx="175609" cy="2811439"/>
          </a:xfrm>
          <a:prstGeom prst="rightBracket">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panose="020B0502020202020204" pitchFamily="34" charset="0"/>
            </a:endParaRPr>
          </a:p>
        </p:txBody>
      </p:sp>
      <p:sp>
        <p:nvSpPr>
          <p:cNvPr id="28" name="TextBox 27"/>
          <p:cNvSpPr txBox="1"/>
          <p:nvPr/>
        </p:nvSpPr>
        <p:spPr>
          <a:xfrm>
            <a:off x="537995" y="1922726"/>
            <a:ext cx="2136274" cy="369332"/>
          </a:xfrm>
          <a:prstGeom prst="rect">
            <a:avLst/>
          </a:prstGeom>
          <a:noFill/>
        </p:spPr>
        <p:txBody>
          <a:bodyPr wrap="square" rtlCol="0">
            <a:spAutoFit/>
          </a:bodyPr>
          <a:lstStyle/>
          <a:p>
            <a:pPr algn="ctr">
              <a:spcAft>
                <a:spcPts val="400"/>
              </a:spcAft>
            </a:pPr>
            <a:r>
              <a:rPr lang="en-US" dirty="0">
                <a:solidFill>
                  <a:schemeClr val="tx1">
                    <a:lumMod val="50000"/>
                    <a:lumOff val="50000"/>
                  </a:schemeClr>
                </a:solidFill>
                <a:latin typeface="Century Gothic" panose="020B0502020202020204" pitchFamily="34" charset="0"/>
                <a:ea typeface="Lucida Sans" charset="0"/>
                <a:cs typeface="Lucida Sans" charset="0"/>
              </a:rPr>
              <a:t>Traditional OS</a:t>
            </a:r>
          </a:p>
        </p:txBody>
      </p:sp>
      <p:sp>
        <p:nvSpPr>
          <p:cNvPr id="29" name="Rounded Rectangle 28"/>
          <p:cNvSpPr/>
          <p:nvPr/>
        </p:nvSpPr>
        <p:spPr>
          <a:xfrm>
            <a:off x="6459266" y="2503459"/>
            <a:ext cx="5486400" cy="2047164"/>
          </a:xfrm>
          <a:prstGeom prst="roundRect">
            <a:avLst>
              <a:gd name="adj" fmla="val 6304"/>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0" name="Rounded Rectangle 29"/>
          <p:cNvSpPr/>
          <p:nvPr/>
        </p:nvSpPr>
        <p:spPr>
          <a:xfrm>
            <a:off x="6513855" y="2558051"/>
            <a:ext cx="1364777" cy="1937982"/>
          </a:xfrm>
          <a:prstGeom prst="roundRect">
            <a:avLst>
              <a:gd name="adj" fmla="val 5450"/>
            </a:avLst>
          </a:prstGeom>
          <a:solidFill>
            <a:srgbClr val="EA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Century Gothic" panose="020B0502020202020204" pitchFamily="34" charset="0"/>
            </a:endParaRPr>
          </a:p>
        </p:txBody>
      </p:sp>
      <p:sp>
        <p:nvSpPr>
          <p:cNvPr id="31" name="TextBox 30"/>
          <p:cNvSpPr txBox="1"/>
          <p:nvPr/>
        </p:nvSpPr>
        <p:spPr>
          <a:xfrm>
            <a:off x="6666901" y="2713909"/>
            <a:ext cx="1114408" cy="2010807"/>
          </a:xfrm>
          <a:prstGeom prst="rect">
            <a:avLst/>
          </a:prstGeom>
          <a:noFill/>
        </p:spPr>
        <p:txBody>
          <a:bodyPr wrap="none" rtlCol="0">
            <a:spAutoFit/>
          </a:bodyPr>
          <a:lstStyle/>
          <a:p>
            <a:pPr>
              <a:spcAft>
                <a:spcPts val="400"/>
              </a:spcAft>
            </a:pPr>
            <a:r>
              <a:rPr lang="en-US" dirty="0">
                <a:solidFill>
                  <a:schemeClr val="bg1"/>
                </a:solidFill>
                <a:latin typeface="Century Gothic" panose="020B0502020202020204" pitchFamily="34" charset="0"/>
                <a:ea typeface="Lucida Sans" charset="0"/>
                <a:cs typeface="Lucida Sans" charset="0"/>
              </a:rPr>
              <a:t>kernel</a:t>
            </a:r>
          </a:p>
          <a:p>
            <a:pPr>
              <a:spcAft>
                <a:spcPts val="400"/>
              </a:spcAft>
            </a:pPr>
            <a:r>
              <a:rPr lang="en-US" dirty="0" err="1">
                <a:solidFill>
                  <a:schemeClr val="bg1"/>
                </a:solidFill>
                <a:latin typeface="Century Gothic" panose="020B0502020202020204" pitchFamily="34" charset="0"/>
                <a:ea typeface="Lucida Sans" charset="0"/>
                <a:cs typeface="Lucida Sans" charset="0"/>
              </a:rPr>
              <a:t>systemd</a:t>
            </a:r>
            <a:endParaRPr lang="en-US" dirty="0">
              <a:solidFill>
                <a:schemeClr val="bg1"/>
              </a:solidFill>
              <a:latin typeface="Century Gothic" panose="020B0502020202020204" pitchFamily="34" charset="0"/>
              <a:ea typeface="Lucida Sans" charset="0"/>
              <a:cs typeface="Lucida Sans" charset="0"/>
            </a:endParaRPr>
          </a:p>
          <a:p>
            <a:pPr>
              <a:spcAft>
                <a:spcPts val="400"/>
              </a:spcAft>
            </a:pPr>
            <a:r>
              <a:rPr lang="en-US" dirty="0" err="1">
                <a:solidFill>
                  <a:schemeClr val="bg1"/>
                </a:solidFill>
                <a:latin typeface="Century Gothic" panose="020B0502020202020204" pitchFamily="34" charset="0"/>
                <a:ea typeface="Lucida Sans" charset="0"/>
                <a:cs typeface="Lucida Sans" charset="0"/>
              </a:rPr>
              <a:t>sshd</a:t>
            </a:r>
            <a:endParaRPr lang="en-US" dirty="0">
              <a:solidFill>
                <a:schemeClr val="bg1"/>
              </a:solidFill>
              <a:latin typeface="Century Gothic" panose="020B0502020202020204" pitchFamily="34" charset="0"/>
              <a:ea typeface="Lucida Sans" charset="0"/>
              <a:cs typeface="Lucida Sans" charset="0"/>
            </a:endParaRPr>
          </a:p>
          <a:p>
            <a:pPr>
              <a:spcAft>
                <a:spcPts val="400"/>
              </a:spcAft>
            </a:pPr>
            <a:r>
              <a:rPr lang="en-US" dirty="0" err="1">
                <a:solidFill>
                  <a:schemeClr val="bg1"/>
                </a:solidFill>
                <a:latin typeface="Century Gothic" panose="020B0502020202020204" pitchFamily="34" charset="0"/>
                <a:ea typeface="Lucida Sans" charset="0"/>
                <a:cs typeface="Lucida Sans" charset="0"/>
              </a:rPr>
              <a:t>docker</a:t>
            </a:r>
            <a:endParaRPr lang="en-US" dirty="0">
              <a:solidFill>
                <a:schemeClr val="bg1"/>
              </a:solidFill>
              <a:latin typeface="Century Gothic" panose="020B0502020202020204" pitchFamily="34" charset="0"/>
              <a:ea typeface="Lucida Sans" charset="0"/>
              <a:cs typeface="Lucida Sans" charset="0"/>
            </a:endParaRPr>
          </a:p>
          <a:p>
            <a:pPr>
              <a:spcAft>
                <a:spcPts val="400"/>
              </a:spcAft>
            </a:pPr>
            <a:r>
              <a:rPr lang="en-US" dirty="0" err="1">
                <a:solidFill>
                  <a:schemeClr val="bg1"/>
                </a:solidFill>
                <a:latin typeface="Century Gothic" panose="020B0502020202020204" pitchFamily="34" charset="0"/>
                <a:ea typeface="Lucida Sans" charset="0"/>
                <a:cs typeface="Lucida Sans" charset="0"/>
              </a:rPr>
              <a:t>rkt</a:t>
            </a:r>
            <a:endParaRPr lang="en-US" dirty="0">
              <a:solidFill>
                <a:schemeClr val="bg1"/>
              </a:solidFill>
              <a:latin typeface="Century Gothic" panose="020B0502020202020204" pitchFamily="34" charset="0"/>
              <a:ea typeface="Lucida Sans" charset="0"/>
              <a:cs typeface="Lucida Sans" charset="0"/>
            </a:endParaRPr>
          </a:p>
          <a:p>
            <a:pPr>
              <a:spcAft>
                <a:spcPts val="400"/>
              </a:spcAft>
            </a:pPr>
            <a:endParaRPr lang="en-US" dirty="0">
              <a:latin typeface="Century Gothic" panose="020B0502020202020204" pitchFamily="34" charset="0"/>
            </a:endParaRPr>
          </a:p>
        </p:txBody>
      </p:sp>
      <p:cxnSp>
        <p:nvCxnSpPr>
          <p:cNvPr id="34" name="Straight Connector 33"/>
          <p:cNvCxnSpPr/>
          <p:nvPr/>
        </p:nvCxnSpPr>
        <p:spPr>
          <a:xfrm>
            <a:off x="7919566" y="2517107"/>
            <a:ext cx="13647" cy="204716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7974146" y="2555578"/>
            <a:ext cx="3896458" cy="614149"/>
          </a:xfrm>
          <a:prstGeom prst="roundRect">
            <a:avLst>
              <a:gd name="adj" fmla="val 5450"/>
            </a:avLst>
          </a:prstGeom>
          <a:solidFill>
            <a:srgbClr val="7AC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Century Gothic" panose="020B0502020202020204" pitchFamily="34" charset="0"/>
            </a:endParaRPr>
          </a:p>
        </p:txBody>
      </p:sp>
      <p:sp>
        <p:nvSpPr>
          <p:cNvPr id="36" name="TextBox 35"/>
          <p:cNvSpPr txBox="1"/>
          <p:nvPr/>
        </p:nvSpPr>
        <p:spPr>
          <a:xfrm>
            <a:off x="8128440" y="2700261"/>
            <a:ext cx="1030084" cy="369332"/>
          </a:xfrm>
          <a:prstGeom prst="rect">
            <a:avLst/>
          </a:prstGeom>
          <a:noFill/>
        </p:spPr>
        <p:txBody>
          <a:bodyPr wrap="square" rtlCol="0">
            <a:spAutoFit/>
          </a:bodyPr>
          <a:lstStyle/>
          <a:p>
            <a:pPr>
              <a:spcAft>
                <a:spcPts val="400"/>
              </a:spcAft>
            </a:pPr>
            <a:r>
              <a:rPr lang="en-US" dirty="0">
                <a:solidFill>
                  <a:srgbClr val="0E642E"/>
                </a:solidFill>
                <a:latin typeface="Century Gothic" panose="020B0502020202020204" pitchFamily="34" charset="0"/>
                <a:ea typeface="Lucida Sans" charset="0"/>
                <a:cs typeface="Lucida Sans" charset="0"/>
              </a:rPr>
              <a:t>Python</a:t>
            </a:r>
          </a:p>
        </p:txBody>
      </p:sp>
      <p:sp>
        <p:nvSpPr>
          <p:cNvPr id="37" name="Rounded Rectangle 36"/>
          <p:cNvSpPr/>
          <p:nvPr/>
        </p:nvSpPr>
        <p:spPr>
          <a:xfrm>
            <a:off x="7974146" y="3226553"/>
            <a:ext cx="3896458" cy="614149"/>
          </a:xfrm>
          <a:prstGeom prst="roundRect">
            <a:avLst>
              <a:gd name="adj" fmla="val 5450"/>
            </a:avLst>
          </a:prstGeom>
          <a:solidFill>
            <a:srgbClr val="7AC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Century Gothic" panose="020B0502020202020204" pitchFamily="34" charset="0"/>
            </a:endParaRPr>
          </a:p>
        </p:txBody>
      </p:sp>
      <p:sp>
        <p:nvSpPr>
          <p:cNvPr id="38" name="Rounded Rectangle 37"/>
          <p:cNvSpPr/>
          <p:nvPr/>
        </p:nvSpPr>
        <p:spPr>
          <a:xfrm>
            <a:off x="7974146" y="3885284"/>
            <a:ext cx="3896458" cy="614149"/>
          </a:xfrm>
          <a:prstGeom prst="roundRect">
            <a:avLst>
              <a:gd name="adj" fmla="val 5450"/>
            </a:avLst>
          </a:prstGeom>
          <a:solidFill>
            <a:srgbClr val="7AC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Century Gothic" panose="020B0502020202020204" pitchFamily="34" charset="0"/>
            </a:endParaRPr>
          </a:p>
        </p:txBody>
      </p:sp>
      <p:sp>
        <p:nvSpPr>
          <p:cNvPr id="41" name="Right Bracket 40"/>
          <p:cNvSpPr/>
          <p:nvPr/>
        </p:nvSpPr>
        <p:spPr>
          <a:xfrm rot="5400000" flipH="1">
            <a:off x="7118221" y="1672997"/>
            <a:ext cx="156042" cy="1364778"/>
          </a:xfrm>
          <a:prstGeom prst="rightBracket">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panose="020B0502020202020204" pitchFamily="34" charset="0"/>
            </a:endParaRPr>
          </a:p>
        </p:txBody>
      </p:sp>
      <p:sp>
        <p:nvSpPr>
          <p:cNvPr id="42" name="TextBox 41"/>
          <p:cNvSpPr txBox="1"/>
          <p:nvPr/>
        </p:nvSpPr>
        <p:spPr>
          <a:xfrm>
            <a:off x="6304972" y="1596789"/>
            <a:ext cx="1669174" cy="697627"/>
          </a:xfrm>
          <a:prstGeom prst="rect">
            <a:avLst/>
          </a:prstGeom>
          <a:noFill/>
        </p:spPr>
        <p:txBody>
          <a:bodyPr wrap="square" rtlCol="0">
            <a:spAutoFit/>
          </a:bodyPr>
          <a:lstStyle/>
          <a:p>
            <a:pPr algn="ctr">
              <a:spcAft>
                <a:spcPts val="400"/>
              </a:spcAft>
            </a:pPr>
            <a:r>
              <a:rPr lang="en-US" dirty="0">
                <a:solidFill>
                  <a:schemeClr val="tx1">
                    <a:lumMod val="50000"/>
                    <a:lumOff val="50000"/>
                  </a:schemeClr>
                </a:solidFill>
                <a:latin typeface="Century Gothic" panose="020B0502020202020204" pitchFamily="34" charset="0"/>
                <a:ea typeface="Lucida Sans" charset="0"/>
                <a:cs typeface="Lucida Sans" charset="0"/>
              </a:rPr>
              <a:t>Container</a:t>
            </a:r>
          </a:p>
          <a:p>
            <a:pPr algn="ctr">
              <a:spcAft>
                <a:spcPts val="400"/>
              </a:spcAft>
            </a:pPr>
            <a:r>
              <a:rPr lang="en-US" dirty="0">
                <a:solidFill>
                  <a:schemeClr val="tx1">
                    <a:lumMod val="50000"/>
                    <a:lumOff val="50000"/>
                  </a:schemeClr>
                </a:solidFill>
                <a:latin typeface="Century Gothic" panose="020B0502020202020204" pitchFamily="34" charset="0"/>
                <a:ea typeface="Lucida Sans" charset="0"/>
                <a:cs typeface="Lucida Sans" charset="0"/>
              </a:rPr>
              <a:t>Linux</a:t>
            </a:r>
          </a:p>
        </p:txBody>
      </p:sp>
      <p:sp>
        <p:nvSpPr>
          <p:cNvPr id="43" name="TextBox 42"/>
          <p:cNvSpPr txBox="1"/>
          <p:nvPr/>
        </p:nvSpPr>
        <p:spPr>
          <a:xfrm>
            <a:off x="8131641" y="3355863"/>
            <a:ext cx="1030084" cy="369332"/>
          </a:xfrm>
          <a:prstGeom prst="rect">
            <a:avLst/>
          </a:prstGeom>
          <a:noFill/>
        </p:spPr>
        <p:txBody>
          <a:bodyPr wrap="square" rtlCol="0">
            <a:spAutoFit/>
          </a:bodyPr>
          <a:lstStyle/>
          <a:p>
            <a:pPr>
              <a:spcAft>
                <a:spcPts val="400"/>
              </a:spcAft>
            </a:pPr>
            <a:r>
              <a:rPr lang="en-US" dirty="0">
                <a:solidFill>
                  <a:srgbClr val="0E642E"/>
                </a:solidFill>
                <a:latin typeface="Century Gothic" panose="020B0502020202020204" pitchFamily="34" charset="0"/>
                <a:ea typeface="Lucida Sans" charset="0"/>
                <a:cs typeface="Lucida Sans" charset="0"/>
              </a:rPr>
              <a:t>Java</a:t>
            </a:r>
          </a:p>
        </p:txBody>
      </p:sp>
      <p:sp>
        <p:nvSpPr>
          <p:cNvPr id="44" name="TextBox 43"/>
          <p:cNvSpPr txBox="1"/>
          <p:nvPr/>
        </p:nvSpPr>
        <p:spPr>
          <a:xfrm>
            <a:off x="8128440" y="3999329"/>
            <a:ext cx="1030084" cy="369332"/>
          </a:xfrm>
          <a:prstGeom prst="rect">
            <a:avLst/>
          </a:prstGeom>
          <a:noFill/>
        </p:spPr>
        <p:txBody>
          <a:bodyPr wrap="square" rtlCol="0">
            <a:spAutoFit/>
          </a:bodyPr>
          <a:lstStyle/>
          <a:p>
            <a:pPr>
              <a:spcAft>
                <a:spcPts val="400"/>
              </a:spcAft>
            </a:pPr>
            <a:r>
              <a:rPr lang="en-US" dirty="0" err="1">
                <a:solidFill>
                  <a:srgbClr val="0E642E"/>
                </a:solidFill>
                <a:latin typeface="Century Gothic" panose="020B0502020202020204" pitchFamily="34" charset="0"/>
                <a:ea typeface="Lucida Sans" charset="0"/>
                <a:cs typeface="Lucida Sans" charset="0"/>
              </a:rPr>
              <a:t>nginx</a:t>
            </a:r>
            <a:endParaRPr lang="en-US" dirty="0">
              <a:solidFill>
                <a:srgbClr val="0E642E"/>
              </a:solidFill>
              <a:latin typeface="Century Gothic" panose="020B0502020202020204" pitchFamily="34" charset="0"/>
              <a:ea typeface="Lucida Sans" charset="0"/>
              <a:cs typeface="Lucida Sans" charset="0"/>
            </a:endParaRPr>
          </a:p>
        </p:txBody>
      </p:sp>
      <p:sp>
        <p:nvSpPr>
          <p:cNvPr id="45" name="TextBox 44"/>
          <p:cNvSpPr txBox="1"/>
          <p:nvPr/>
        </p:nvSpPr>
        <p:spPr>
          <a:xfrm>
            <a:off x="9922375" y="2700261"/>
            <a:ext cx="1755392" cy="369332"/>
          </a:xfrm>
          <a:prstGeom prst="rect">
            <a:avLst/>
          </a:prstGeom>
          <a:noFill/>
        </p:spPr>
        <p:txBody>
          <a:bodyPr wrap="square" rtlCol="0">
            <a:spAutoFit/>
          </a:bodyPr>
          <a:lstStyle/>
          <a:p>
            <a:pPr algn="ctr">
              <a:spcAft>
                <a:spcPts val="400"/>
              </a:spcAft>
            </a:pPr>
            <a:r>
              <a:rPr lang="en-US" dirty="0">
                <a:solidFill>
                  <a:srgbClr val="0E642E"/>
                </a:solidFill>
                <a:latin typeface="Century Gothic" panose="020B0502020202020204" pitchFamily="34" charset="0"/>
                <a:ea typeface="Lucida Sans" charset="0"/>
                <a:cs typeface="Lucida Sans" charset="0"/>
              </a:rPr>
              <a:t>Application 1</a:t>
            </a:r>
          </a:p>
        </p:txBody>
      </p:sp>
      <p:sp>
        <p:nvSpPr>
          <p:cNvPr id="46" name="TextBox 45"/>
          <p:cNvSpPr txBox="1"/>
          <p:nvPr/>
        </p:nvSpPr>
        <p:spPr>
          <a:xfrm>
            <a:off x="9943796" y="3373152"/>
            <a:ext cx="1755392" cy="369332"/>
          </a:xfrm>
          <a:prstGeom prst="rect">
            <a:avLst/>
          </a:prstGeom>
          <a:noFill/>
        </p:spPr>
        <p:txBody>
          <a:bodyPr wrap="square" rtlCol="0">
            <a:spAutoFit/>
          </a:bodyPr>
          <a:lstStyle/>
          <a:p>
            <a:pPr algn="ctr">
              <a:spcAft>
                <a:spcPts val="400"/>
              </a:spcAft>
            </a:pPr>
            <a:r>
              <a:rPr lang="en-US" dirty="0">
                <a:solidFill>
                  <a:srgbClr val="0E642E"/>
                </a:solidFill>
                <a:latin typeface="Century Gothic" panose="020B0502020202020204" pitchFamily="34" charset="0"/>
                <a:ea typeface="Lucida Sans" charset="0"/>
                <a:cs typeface="Lucida Sans" charset="0"/>
              </a:rPr>
              <a:t>Application 2</a:t>
            </a:r>
          </a:p>
        </p:txBody>
      </p:sp>
      <p:sp>
        <p:nvSpPr>
          <p:cNvPr id="47" name="TextBox 46"/>
          <p:cNvSpPr txBox="1"/>
          <p:nvPr/>
        </p:nvSpPr>
        <p:spPr>
          <a:xfrm>
            <a:off x="9946900" y="4038468"/>
            <a:ext cx="1755392" cy="369332"/>
          </a:xfrm>
          <a:prstGeom prst="rect">
            <a:avLst/>
          </a:prstGeom>
          <a:noFill/>
        </p:spPr>
        <p:txBody>
          <a:bodyPr wrap="square" rtlCol="0">
            <a:spAutoFit/>
          </a:bodyPr>
          <a:lstStyle/>
          <a:p>
            <a:pPr algn="ctr">
              <a:spcAft>
                <a:spcPts val="400"/>
              </a:spcAft>
            </a:pPr>
            <a:r>
              <a:rPr lang="en-US" dirty="0">
                <a:solidFill>
                  <a:srgbClr val="0E642E"/>
                </a:solidFill>
                <a:latin typeface="Century Gothic" panose="020B0502020202020204" pitchFamily="34" charset="0"/>
                <a:ea typeface="Lucida Sans" charset="0"/>
                <a:cs typeface="Lucida Sans" charset="0"/>
              </a:rPr>
              <a:t>Application 3</a:t>
            </a:r>
          </a:p>
        </p:txBody>
      </p:sp>
      <p:sp>
        <p:nvSpPr>
          <p:cNvPr id="48" name="Right Bracket 47"/>
          <p:cNvSpPr/>
          <p:nvPr/>
        </p:nvSpPr>
        <p:spPr>
          <a:xfrm rot="5400000" flipH="1">
            <a:off x="9841656" y="407419"/>
            <a:ext cx="163710" cy="3894186"/>
          </a:xfrm>
          <a:prstGeom prst="rightBracket">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panose="020B0502020202020204" pitchFamily="34" charset="0"/>
            </a:endParaRPr>
          </a:p>
        </p:txBody>
      </p:sp>
      <p:sp>
        <p:nvSpPr>
          <p:cNvPr id="49" name="TextBox 48"/>
          <p:cNvSpPr txBox="1"/>
          <p:nvPr/>
        </p:nvSpPr>
        <p:spPr>
          <a:xfrm>
            <a:off x="7974146" y="1888287"/>
            <a:ext cx="3564066" cy="369332"/>
          </a:xfrm>
          <a:prstGeom prst="rect">
            <a:avLst/>
          </a:prstGeom>
          <a:noFill/>
        </p:spPr>
        <p:txBody>
          <a:bodyPr wrap="square" rtlCol="0">
            <a:spAutoFit/>
          </a:bodyPr>
          <a:lstStyle/>
          <a:p>
            <a:pPr algn="ctr">
              <a:spcAft>
                <a:spcPts val="400"/>
              </a:spcAft>
            </a:pPr>
            <a:r>
              <a:rPr lang="en-US" dirty="0">
                <a:solidFill>
                  <a:schemeClr val="tx1">
                    <a:lumMod val="50000"/>
                    <a:lumOff val="50000"/>
                  </a:schemeClr>
                </a:solidFill>
                <a:latin typeface="Century Gothic" panose="020B0502020202020204" pitchFamily="34" charset="0"/>
                <a:ea typeface="Lucida Sans" charset="0"/>
                <a:cs typeface="Lucida Sans" charset="0"/>
              </a:rPr>
              <a:t>Your </a:t>
            </a:r>
            <a:r>
              <a:rPr lang="en-US">
                <a:solidFill>
                  <a:schemeClr val="tx1">
                    <a:lumMod val="50000"/>
                    <a:lumOff val="50000"/>
                  </a:schemeClr>
                </a:solidFill>
                <a:latin typeface="Century Gothic" panose="020B0502020202020204" pitchFamily="34" charset="0"/>
                <a:ea typeface="Lucida Sans" charset="0"/>
                <a:cs typeface="Lucida Sans" charset="0"/>
              </a:rPr>
              <a:t>Container Image</a:t>
            </a:r>
            <a:endParaRPr lang="en-US" dirty="0">
              <a:solidFill>
                <a:schemeClr val="tx1">
                  <a:lumMod val="50000"/>
                  <a:lumOff val="50000"/>
                </a:schemeClr>
              </a:solidFill>
              <a:latin typeface="Century Gothic" panose="020B0502020202020204" pitchFamily="34" charset="0"/>
              <a:ea typeface="Lucida Sans" charset="0"/>
              <a:cs typeface="Lucida Sans" charset="0"/>
            </a:endParaRPr>
          </a:p>
        </p:txBody>
      </p:sp>
      <p:cxnSp>
        <p:nvCxnSpPr>
          <p:cNvPr id="50" name="Straight Connector 49"/>
          <p:cNvCxnSpPr/>
          <p:nvPr/>
        </p:nvCxnSpPr>
        <p:spPr>
          <a:xfrm>
            <a:off x="8604252" y="4302807"/>
            <a:ext cx="0" cy="478618"/>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536115" y="4758566"/>
            <a:ext cx="2136274" cy="646331"/>
          </a:xfrm>
          <a:prstGeom prst="rect">
            <a:avLst/>
          </a:prstGeom>
          <a:noFill/>
        </p:spPr>
        <p:txBody>
          <a:bodyPr wrap="square" rtlCol="0">
            <a:spAutoFit/>
          </a:bodyPr>
          <a:lstStyle/>
          <a:p>
            <a:pPr algn="ctr">
              <a:spcAft>
                <a:spcPts val="400"/>
              </a:spcAft>
            </a:pPr>
            <a:r>
              <a:rPr lang="en-US">
                <a:solidFill>
                  <a:schemeClr val="tx1">
                    <a:lumMod val="50000"/>
                    <a:lumOff val="50000"/>
                  </a:schemeClr>
                </a:solidFill>
                <a:latin typeface="Century Gothic" panose="020B0502020202020204" pitchFamily="34" charset="0"/>
                <a:ea typeface="Lucida Sans" charset="0"/>
                <a:cs typeface="Lucida Sans" charset="0"/>
              </a:rPr>
              <a:t>Required Software</a:t>
            </a:r>
            <a:endParaRPr lang="en-US" dirty="0">
              <a:solidFill>
                <a:schemeClr val="tx1">
                  <a:lumMod val="50000"/>
                  <a:lumOff val="50000"/>
                </a:schemeClr>
              </a:solidFill>
              <a:latin typeface="Century Gothic" panose="020B0502020202020204" pitchFamily="34" charset="0"/>
              <a:ea typeface="Lucida Sans" charset="0"/>
              <a:cs typeface="Lucida Sans" charset="0"/>
            </a:endParaRPr>
          </a:p>
        </p:txBody>
      </p:sp>
    </p:spTree>
    <p:extLst>
      <p:ext uri="{BB962C8B-B14F-4D97-AF65-F5344CB8AC3E}">
        <p14:creationId xmlns:p14="http://schemas.microsoft.com/office/powerpoint/2010/main" val="3081134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p:nvPr/>
        </p:nvSpPr>
        <p:spPr>
          <a:xfrm>
            <a:off x="5040620" y="0"/>
            <a:ext cx="7151380" cy="471677"/>
          </a:xfrm>
          <a:prstGeom prst="rect">
            <a:avLst/>
          </a:prstGeom>
          <a:noFill/>
          <a:ln>
            <a:noFill/>
          </a:ln>
        </p:spPr>
        <p:txBody>
          <a:bodyPr lIns="121875" tIns="60925" rIns="121875" bIns="60925" anchor="ctr" anchorCtr="0">
            <a:noAutofit/>
          </a:bodyPr>
          <a:lstStyle/>
          <a:p>
            <a:r>
              <a:rPr lang="en-US" sz="3600" dirty="0">
                <a:solidFill>
                  <a:srgbClr val="FFFFFF"/>
                </a:solidFill>
                <a:latin typeface="Trebuchet MS" charset="0"/>
                <a:ea typeface="Trebuchet MS" charset="0"/>
                <a:cs typeface="Trebuchet MS" charset="0"/>
                <a:sym typeface="Open Sans"/>
              </a:rPr>
              <a:t>  Linux Kernel: Resource isolation   </a:t>
            </a:r>
          </a:p>
        </p:txBody>
      </p:sp>
      <p:sp>
        <p:nvSpPr>
          <p:cNvPr id="381" name="Shape 381"/>
          <p:cNvSpPr txBox="1">
            <a:spLocks noGrp="1"/>
          </p:cNvSpPr>
          <p:nvPr>
            <p:ph type="body" idx="1"/>
          </p:nvPr>
        </p:nvSpPr>
        <p:spPr>
          <a:xfrm>
            <a:off x="498139" y="1423850"/>
            <a:ext cx="11518499" cy="4526100"/>
          </a:xfrm>
          <a:prstGeom prst="rect">
            <a:avLst/>
          </a:prstGeom>
        </p:spPr>
        <p:txBody>
          <a:bodyPr vert="horz" wrap="square" lIns="91425" tIns="91425" rIns="91425" bIns="91425" numCol="1" anchor="t" anchorCtr="0" compatLnSpc="1">
            <a:prstTxWarp prst="textNoShape">
              <a:avLst/>
            </a:prstTxWarp>
            <a:noAutofit/>
          </a:bodyPr>
          <a:lstStyle/>
          <a:p>
            <a:pPr marL="0" indent="0">
              <a:lnSpc>
                <a:spcPct val="100000"/>
              </a:lnSpc>
              <a:buNone/>
            </a:pPr>
            <a:r>
              <a:rPr lang="en-US" sz="2400" dirty="0">
                <a:solidFill>
                  <a:srgbClr val="333336"/>
                </a:solidFill>
                <a:latin typeface="Century Gothic" panose="020B0502020202020204" pitchFamily="34" charset="0"/>
              </a:rPr>
              <a:t>Implemented by a number of Linux APIs:</a:t>
            </a:r>
          </a:p>
          <a:p>
            <a:pPr marL="0" indent="0">
              <a:lnSpc>
                <a:spcPct val="100000"/>
              </a:lnSpc>
              <a:buNone/>
            </a:pPr>
            <a:endParaRPr sz="2400" dirty="0">
              <a:solidFill>
                <a:srgbClr val="333336"/>
              </a:solidFill>
              <a:latin typeface="Century Gothic" panose="020B0502020202020204" pitchFamily="34" charset="0"/>
            </a:endParaRPr>
          </a:p>
          <a:p>
            <a:pPr marL="457200" indent="-381000">
              <a:lnSpc>
                <a:spcPct val="100000"/>
              </a:lnSpc>
              <a:buClr>
                <a:srgbClr val="333336"/>
              </a:buClr>
            </a:pPr>
            <a:r>
              <a:rPr lang="en-US" sz="2400" b="1" dirty="0" err="1">
                <a:solidFill>
                  <a:srgbClr val="333336"/>
                </a:solidFill>
                <a:latin typeface="Century Gothic" panose="020B0502020202020204" pitchFamily="34" charset="0"/>
              </a:rPr>
              <a:t>cgroups</a:t>
            </a:r>
            <a:r>
              <a:rPr lang="en-US" sz="2400" b="1" dirty="0">
                <a:solidFill>
                  <a:srgbClr val="333336"/>
                </a:solidFill>
                <a:latin typeface="Century Gothic" panose="020B0502020202020204" pitchFamily="34" charset="0"/>
              </a:rPr>
              <a:t>:</a:t>
            </a:r>
            <a:r>
              <a:rPr lang="en-US" sz="2400" dirty="0">
                <a:solidFill>
                  <a:srgbClr val="333336"/>
                </a:solidFill>
                <a:latin typeface="Century Gothic" panose="020B0502020202020204" pitchFamily="34" charset="0"/>
              </a:rPr>
              <a:t> Restrict resources a process can consume</a:t>
            </a:r>
          </a:p>
          <a:p>
            <a:pPr marL="914400" lvl="1" indent="-381000">
              <a:lnSpc>
                <a:spcPct val="100000"/>
              </a:lnSpc>
              <a:spcBef>
                <a:spcPts val="0"/>
              </a:spcBef>
              <a:buClr>
                <a:srgbClr val="333336"/>
              </a:buClr>
            </a:pPr>
            <a:r>
              <a:rPr lang="en-US" sz="2400" dirty="0">
                <a:solidFill>
                  <a:srgbClr val="333336"/>
                </a:solidFill>
                <a:latin typeface="Century Gothic" panose="020B0502020202020204" pitchFamily="34" charset="0"/>
                <a:ea typeface="Trebuchet MS" charset="0"/>
                <a:cs typeface="Trebuchet MS" charset="0"/>
              </a:rPr>
              <a:t>CPU, memory, disk IO, ...</a:t>
            </a:r>
          </a:p>
          <a:p>
            <a:pPr marL="0" indent="0">
              <a:lnSpc>
                <a:spcPct val="100000"/>
              </a:lnSpc>
              <a:buNone/>
            </a:pPr>
            <a:endParaRPr sz="2400" dirty="0">
              <a:solidFill>
                <a:srgbClr val="333336"/>
              </a:solidFill>
              <a:latin typeface="Century Gothic" panose="020B0502020202020204" pitchFamily="34" charset="0"/>
            </a:endParaRPr>
          </a:p>
          <a:p>
            <a:pPr marL="457200" indent="-381000">
              <a:lnSpc>
                <a:spcPct val="100000"/>
              </a:lnSpc>
              <a:buClr>
                <a:srgbClr val="333336"/>
              </a:buClr>
            </a:pPr>
            <a:r>
              <a:rPr lang="en-US" sz="2400" b="1" dirty="0">
                <a:solidFill>
                  <a:srgbClr val="333336"/>
                </a:solidFill>
                <a:latin typeface="Century Gothic" panose="020B0502020202020204" pitchFamily="34" charset="0"/>
              </a:rPr>
              <a:t>namespaces:</a:t>
            </a:r>
            <a:r>
              <a:rPr lang="en-US" sz="2400" dirty="0">
                <a:solidFill>
                  <a:srgbClr val="333336"/>
                </a:solidFill>
                <a:latin typeface="Century Gothic" panose="020B0502020202020204" pitchFamily="34" charset="0"/>
              </a:rPr>
              <a:t> Change a process’s view of the system</a:t>
            </a:r>
          </a:p>
          <a:p>
            <a:pPr marL="914400" lvl="1" indent="-381000">
              <a:lnSpc>
                <a:spcPct val="100000"/>
              </a:lnSpc>
              <a:spcBef>
                <a:spcPts val="0"/>
              </a:spcBef>
              <a:buClr>
                <a:srgbClr val="333336"/>
              </a:buClr>
            </a:pPr>
            <a:r>
              <a:rPr lang="en-US" sz="2400" dirty="0">
                <a:solidFill>
                  <a:srgbClr val="333336"/>
                </a:solidFill>
                <a:latin typeface="Century Gothic" panose="020B0502020202020204" pitchFamily="34" charset="0"/>
                <a:ea typeface="Trebuchet MS" charset="0"/>
                <a:cs typeface="Trebuchet MS" charset="0"/>
              </a:rPr>
              <a:t>Network interfaces, PIDs, users, mounts, ...</a:t>
            </a:r>
          </a:p>
          <a:p>
            <a:pPr marL="0" indent="0">
              <a:lnSpc>
                <a:spcPct val="100000"/>
              </a:lnSpc>
              <a:buNone/>
            </a:pPr>
            <a:endParaRPr sz="2400" dirty="0">
              <a:solidFill>
                <a:srgbClr val="333336"/>
              </a:solidFill>
              <a:latin typeface="Century Gothic" panose="020B0502020202020204" pitchFamily="34" charset="0"/>
            </a:endParaRPr>
          </a:p>
          <a:p>
            <a:pPr marL="457200" indent="-381000">
              <a:lnSpc>
                <a:spcPct val="100000"/>
              </a:lnSpc>
              <a:buClr>
                <a:srgbClr val="333336"/>
              </a:buClr>
            </a:pPr>
            <a:r>
              <a:rPr lang="en-US" sz="2400" b="1" dirty="0">
                <a:solidFill>
                  <a:srgbClr val="333336"/>
                </a:solidFill>
                <a:latin typeface="Century Gothic" panose="020B0502020202020204" pitchFamily="34" charset="0"/>
              </a:rPr>
              <a:t>capabilities:</a:t>
            </a:r>
            <a:r>
              <a:rPr lang="en-US" sz="2400" dirty="0">
                <a:solidFill>
                  <a:srgbClr val="333336"/>
                </a:solidFill>
                <a:latin typeface="Century Gothic" panose="020B0502020202020204" pitchFamily="34" charset="0"/>
              </a:rPr>
              <a:t> Limits what a user can do</a:t>
            </a:r>
          </a:p>
          <a:p>
            <a:pPr marL="914400" lvl="1" indent="-381000">
              <a:lnSpc>
                <a:spcPct val="100000"/>
              </a:lnSpc>
              <a:spcBef>
                <a:spcPts val="0"/>
              </a:spcBef>
              <a:buClr>
                <a:srgbClr val="333336"/>
              </a:buClr>
            </a:pPr>
            <a:r>
              <a:rPr lang="en-US" sz="2400" dirty="0">
                <a:solidFill>
                  <a:srgbClr val="333336"/>
                </a:solidFill>
                <a:latin typeface="Century Gothic" panose="020B0502020202020204" pitchFamily="34" charset="0"/>
                <a:ea typeface="Trebuchet MS" charset="0"/>
                <a:cs typeface="Trebuchet MS" charset="0"/>
              </a:rPr>
              <a:t>mount, kill, </a:t>
            </a:r>
            <a:r>
              <a:rPr lang="en-US" sz="2400" dirty="0" err="1">
                <a:solidFill>
                  <a:srgbClr val="333336"/>
                </a:solidFill>
                <a:latin typeface="Century Gothic" panose="020B0502020202020204" pitchFamily="34" charset="0"/>
                <a:ea typeface="Trebuchet MS" charset="0"/>
                <a:cs typeface="Trebuchet MS" charset="0"/>
              </a:rPr>
              <a:t>chown</a:t>
            </a:r>
            <a:r>
              <a:rPr lang="en-US" sz="2400" dirty="0">
                <a:solidFill>
                  <a:srgbClr val="333336"/>
                </a:solidFill>
                <a:latin typeface="Century Gothic" panose="020B0502020202020204" pitchFamily="34" charset="0"/>
                <a:ea typeface="Trebuchet MS" charset="0"/>
                <a:cs typeface="Trebuchet MS" charset="0"/>
              </a:rPr>
              <a:t>, ...</a:t>
            </a:r>
          </a:p>
          <a:p>
            <a:pPr marL="0" indent="0">
              <a:lnSpc>
                <a:spcPct val="100000"/>
              </a:lnSpc>
              <a:buNone/>
            </a:pPr>
            <a:endParaRPr sz="2400" dirty="0">
              <a:solidFill>
                <a:srgbClr val="333336"/>
              </a:solidFill>
              <a:latin typeface="Century Gothic" panose="020B0502020202020204" pitchFamily="34" charset="0"/>
            </a:endParaRPr>
          </a:p>
          <a:p>
            <a:pPr marL="457200" indent="-381000">
              <a:lnSpc>
                <a:spcPct val="100000"/>
              </a:lnSpc>
              <a:buClr>
                <a:srgbClr val="333336"/>
              </a:buClr>
            </a:pPr>
            <a:r>
              <a:rPr lang="en-US" sz="2400" b="1" dirty="0" err="1">
                <a:solidFill>
                  <a:srgbClr val="333336"/>
                </a:solidFill>
                <a:latin typeface="Century Gothic" panose="020B0502020202020204" pitchFamily="34" charset="0"/>
              </a:rPr>
              <a:t>chroots</a:t>
            </a:r>
            <a:r>
              <a:rPr lang="en-US" sz="2400" b="1" dirty="0">
                <a:solidFill>
                  <a:srgbClr val="333336"/>
                </a:solidFill>
                <a:latin typeface="Century Gothic" panose="020B0502020202020204" pitchFamily="34" charset="0"/>
              </a:rPr>
              <a:t>:</a:t>
            </a:r>
            <a:r>
              <a:rPr lang="en-US" sz="2400" dirty="0">
                <a:solidFill>
                  <a:srgbClr val="333336"/>
                </a:solidFill>
                <a:latin typeface="Century Gothic" panose="020B0502020202020204" pitchFamily="34" charset="0"/>
              </a:rPr>
              <a:t> Determines what parts of the filesystem a user can see</a:t>
            </a:r>
          </a:p>
          <a:p>
            <a:pPr marL="0" indent="0">
              <a:buNone/>
            </a:pPr>
            <a:endParaRPr sz="2400" b="1" dirty="0">
              <a:latin typeface="Century Gothic" panose="020B0502020202020204" pitchFamily="34" charset="0"/>
            </a:endParaRPr>
          </a:p>
        </p:txBody>
      </p:sp>
    </p:spTree>
    <p:extLst>
      <p:ext uri="{BB962C8B-B14F-4D97-AF65-F5344CB8AC3E}">
        <p14:creationId xmlns:p14="http://schemas.microsoft.com/office/powerpoint/2010/main" val="282765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p:nvPr/>
        </p:nvSpPr>
        <p:spPr>
          <a:xfrm>
            <a:off x="8336550" y="0"/>
            <a:ext cx="3853888" cy="507820"/>
          </a:xfrm>
          <a:prstGeom prst="rect">
            <a:avLst/>
          </a:prstGeom>
          <a:noFill/>
          <a:ln>
            <a:noFill/>
          </a:ln>
        </p:spPr>
        <p:txBody>
          <a:bodyPr lIns="121875" tIns="60925" rIns="121875" bIns="60925" anchor="ctr" anchorCtr="0">
            <a:noAutofit/>
          </a:bodyPr>
          <a:lstStyle/>
          <a:p>
            <a:r>
              <a:rPr lang="en-US" sz="3600" dirty="0">
                <a:solidFill>
                  <a:srgbClr val="FFFFFF"/>
                </a:solidFill>
                <a:latin typeface="Trebuchet MS" charset="0"/>
                <a:ea typeface="Trebuchet MS" charset="0"/>
                <a:cs typeface="Trebuchet MS" charset="0"/>
                <a:sym typeface="Open Sans"/>
              </a:rPr>
              <a:t>NGDC Objectives</a:t>
            </a:r>
          </a:p>
        </p:txBody>
      </p:sp>
      <p:grpSp>
        <p:nvGrpSpPr>
          <p:cNvPr id="8" name="Group 7"/>
          <p:cNvGrpSpPr/>
          <p:nvPr/>
        </p:nvGrpSpPr>
        <p:grpSpPr>
          <a:xfrm>
            <a:off x="4402930" y="1536878"/>
            <a:ext cx="3394774" cy="929321"/>
            <a:chOff x="3165342" y="3141249"/>
            <a:chExt cx="4599309" cy="1074290"/>
          </a:xfrm>
          <a:solidFill>
            <a:schemeClr val="accent1">
              <a:lumMod val="20000"/>
              <a:lumOff val="80000"/>
            </a:schemeClr>
          </a:solidFill>
        </p:grpSpPr>
        <p:sp>
          <p:nvSpPr>
            <p:cNvPr id="9" name="Rectangle 8"/>
            <p:cNvSpPr/>
            <p:nvPr/>
          </p:nvSpPr>
          <p:spPr>
            <a:xfrm>
              <a:off x="3165342" y="3141249"/>
              <a:ext cx="4599309" cy="10742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sp>
          <p:nvSpPr>
            <p:cNvPr id="10" name="TextBox 9"/>
            <p:cNvSpPr txBox="1"/>
            <p:nvPr/>
          </p:nvSpPr>
          <p:spPr>
            <a:xfrm>
              <a:off x="4186190" y="3387215"/>
              <a:ext cx="2612057" cy="462525"/>
            </a:xfrm>
            <a:prstGeom prst="rect">
              <a:avLst/>
            </a:prstGeom>
            <a:grpFill/>
            <a:ln>
              <a:noFill/>
            </a:ln>
          </p:spPr>
          <p:txBody>
            <a:bodyPr wrap="square" rtlCol="0">
              <a:spAutoFit/>
            </a:bodyPr>
            <a:lstStyle/>
            <a:p>
              <a:r>
                <a:rPr lang="en-US" sz="2000" b="1" dirty="0">
                  <a:latin typeface="Trebuchet MS" charset="0"/>
                  <a:ea typeface="Trebuchet MS" charset="0"/>
                  <a:cs typeface="Trebuchet MS" charset="0"/>
                </a:rPr>
                <a:t>Eliminate Toil</a:t>
              </a:r>
            </a:p>
          </p:txBody>
        </p:sp>
      </p:grpSp>
      <p:grpSp>
        <p:nvGrpSpPr>
          <p:cNvPr id="11" name="Group 10"/>
          <p:cNvGrpSpPr/>
          <p:nvPr/>
        </p:nvGrpSpPr>
        <p:grpSpPr>
          <a:xfrm>
            <a:off x="469311" y="1536878"/>
            <a:ext cx="3394774" cy="929321"/>
            <a:chOff x="3165342" y="3141249"/>
            <a:chExt cx="4599309" cy="1074290"/>
          </a:xfrm>
          <a:solidFill>
            <a:schemeClr val="lt1"/>
          </a:solidFill>
        </p:grpSpPr>
        <p:sp>
          <p:nvSpPr>
            <p:cNvPr id="12" name="Rectangle 11"/>
            <p:cNvSpPr/>
            <p:nvPr/>
          </p:nvSpPr>
          <p:spPr>
            <a:xfrm>
              <a:off x="3165342" y="3141249"/>
              <a:ext cx="4599309" cy="1074290"/>
            </a:xfrm>
            <a:prstGeom prst="rect">
              <a:avLst/>
            </a:prstGeom>
            <a:solidFill>
              <a:schemeClr val="accent1">
                <a:lumMod val="20000"/>
                <a:lumOff val="80000"/>
              </a:schemeClr>
            </a:solidFill>
            <a:ln>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sp>
          <p:nvSpPr>
            <p:cNvPr id="13" name="TextBox 12"/>
            <p:cNvSpPr txBox="1"/>
            <p:nvPr/>
          </p:nvSpPr>
          <p:spPr>
            <a:xfrm>
              <a:off x="3895380" y="3417173"/>
              <a:ext cx="3253948" cy="462525"/>
            </a:xfrm>
            <a:prstGeom prst="rect">
              <a:avLst/>
            </a:prstGeom>
            <a:noFill/>
            <a:ln>
              <a:noFill/>
            </a:ln>
          </p:spPr>
          <p:txBody>
            <a:bodyPr wrap="square" rtlCol="0">
              <a:spAutoFit/>
            </a:bodyPr>
            <a:lstStyle/>
            <a:p>
              <a:r>
                <a:rPr lang="en-US" sz="2000" b="1" dirty="0">
                  <a:latin typeface="Trebuchet MS" charset="0"/>
                  <a:ea typeface="Trebuchet MS" charset="0"/>
                  <a:cs typeface="Trebuchet MS" charset="0"/>
                </a:rPr>
                <a:t>Decouple Worlds</a:t>
              </a:r>
            </a:p>
          </p:txBody>
        </p:sp>
      </p:grpSp>
      <p:grpSp>
        <p:nvGrpSpPr>
          <p:cNvPr id="14" name="Group 13"/>
          <p:cNvGrpSpPr/>
          <p:nvPr/>
        </p:nvGrpSpPr>
        <p:grpSpPr>
          <a:xfrm>
            <a:off x="8336549" y="1510962"/>
            <a:ext cx="3394774" cy="929321"/>
            <a:chOff x="3165342" y="3141249"/>
            <a:chExt cx="4599309" cy="1074290"/>
          </a:xfrm>
          <a:solidFill>
            <a:schemeClr val="accent1">
              <a:lumMod val="20000"/>
              <a:lumOff val="80000"/>
            </a:schemeClr>
          </a:solidFill>
        </p:grpSpPr>
        <p:sp>
          <p:nvSpPr>
            <p:cNvPr id="15" name="Rectangle 14"/>
            <p:cNvSpPr/>
            <p:nvPr/>
          </p:nvSpPr>
          <p:spPr>
            <a:xfrm>
              <a:off x="3165342" y="3141249"/>
              <a:ext cx="4599309" cy="10742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sp>
          <p:nvSpPr>
            <p:cNvPr id="16" name="TextBox 15"/>
            <p:cNvSpPr txBox="1"/>
            <p:nvPr/>
          </p:nvSpPr>
          <p:spPr>
            <a:xfrm>
              <a:off x="3808135" y="3417173"/>
              <a:ext cx="3594050" cy="462525"/>
            </a:xfrm>
            <a:prstGeom prst="rect">
              <a:avLst/>
            </a:prstGeom>
            <a:grpFill/>
            <a:ln>
              <a:noFill/>
            </a:ln>
          </p:spPr>
          <p:txBody>
            <a:bodyPr wrap="square" rtlCol="0">
              <a:spAutoFit/>
            </a:bodyPr>
            <a:lstStyle/>
            <a:p>
              <a:r>
                <a:rPr lang="en-US" sz="2000" b="1" dirty="0">
                  <a:latin typeface="Trebuchet MS" charset="0"/>
                  <a:ea typeface="Trebuchet MS" charset="0"/>
                  <a:cs typeface="Trebuchet MS" charset="0"/>
                </a:rPr>
                <a:t>Improve Efficiency</a:t>
              </a:r>
            </a:p>
          </p:txBody>
        </p:sp>
      </p:grpSp>
      <p:grpSp>
        <p:nvGrpSpPr>
          <p:cNvPr id="17" name="Group 16"/>
          <p:cNvGrpSpPr/>
          <p:nvPr/>
        </p:nvGrpSpPr>
        <p:grpSpPr>
          <a:xfrm>
            <a:off x="469311" y="5240115"/>
            <a:ext cx="3394774" cy="929321"/>
            <a:chOff x="3165342" y="3141249"/>
            <a:chExt cx="4599309" cy="1074290"/>
          </a:xfrm>
          <a:solidFill>
            <a:schemeClr val="lt1"/>
          </a:solidFill>
        </p:grpSpPr>
        <p:sp>
          <p:nvSpPr>
            <p:cNvPr id="18" name="Rectangle 17"/>
            <p:cNvSpPr/>
            <p:nvPr/>
          </p:nvSpPr>
          <p:spPr>
            <a:xfrm>
              <a:off x="3165342" y="3141249"/>
              <a:ext cx="4599309" cy="10742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sp>
          <p:nvSpPr>
            <p:cNvPr id="19" name="TextBox 18"/>
            <p:cNvSpPr txBox="1"/>
            <p:nvPr/>
          </p:nvSpPr>
          <p:spPr>
            <a:xfrm>
              <a:off x="3829073" y="3417173"/>
              <a:ext cx="3186865" cy="462525"/>
            </a:xfrm>
            <a:prstGeom prst="rect">
              <a:avLst/>
            </a:prstGeom>
            <a:noFill/>
            <a:ln>
              <a:noFill/>
            </a:ln>
          </p:spPr>
          <p:txBody>
            <a:bodyPr wrap="square" rtlCol="0">
              <a:spAutoFit/>
            </a:bodyPr>
            <a:lstStyle/>
            <a:p>
              <a:r>
                <a:rPr lang="en-US" sz="2000" b="1" dirty="0">
                  <a:latin typeface="Trebuchet MS" charset="0"/>
                  <a:ea typeface="Trebuchet MS" charset="0"/>
                  <a:cs typeface="Trebuchet MS" charset="0"/>
                </a:rPr>
                <a:t>High Availability</a:t>
              </a:r>
            </a:p>
          </p:txBody>
        </p:sp>
      </p:grpSp>
      <p:grpSp>
        <p:nvGrpSpPr>
          <p:cNvPr id="20" name="Group 19"/>
          <p:cNvGrpSpPr/>
          <p:nvPr/>
        </p:nvGrpSpPr>
        <p:grpSpPr>
          <a:xfrm>
            <a:off x="8336549" y="5240115"/>
            <a:ext cx="3394774" cy="929321"/>
            <a:chOff x="3165342" y="3141249"/>
            <a:chExt cx="4599309" cy="1074290"/>
          </a:xfrm>
          <a:solidFill>
            <a:schemeClr val="lt1"/>
          </a:solidFill>
        </p:grpSpPr>
        <p:sp>
          <p:nvSpPr>
            <p:cNvPr id="21" name="Rectangle 20"/>
            <p:cNvSpPr/>
            <p:nvPr/>
          </p:nvSpPr>
          <p:spPr>
            <a:xfrm>
              <a:off x="3165342" y="3141249"/>
              <a:ext cx="4599309" cy="10742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sp>
          <p:nvSpPr>
            <p:cNvPr id="22" name="TextBox 21"/>
            <p:cNvSpPr txBox="1"/>
            <p:nvPr/>
          </p:nvSpPr>
          <p:spPr>
            <a:xfrm>
              <a:off x="4528569" y="3417175"/>
              <a:ext cx="2072921" cy="462525"/>
            </a:xfrm>
            <a:prstGeom prst="rect">
              <a:avLst/>
            </a:prstGeom>
            <a:noFill/>
            <a:ln>
              <a:noFill/>
            </a:ln>
          </p:spPr>
          <p:txBody>
            <a:bodyPr wrap="square" rtlCol="0">
              <a:spAutoFit/>
            </a:bodyPr>
            <a:lstStyle/>
            <a:p>
              <a:r>
                <a:rPr lang="en-US" sz="2000" b="1" dirty="0">
                  <a:latin typeface="Trebuchet MS" charset="0"/>
                  <a:ea typeface="Trebuchet MS" charset="0"/>
                  <a:cs typeface="Trebuchet MS" charset="0"/>
                </a:rPr>
                <a:t>Portability</a:t>
              </a:r>
            </a:p>
          </p:txBody>
        </p:sp>
      </p:grpSp>
      <p:grpSp>
        <p:nvGrpSpPr>
          <p:cNvPr id="23" name="Group 22"/>
          <p:cNvGrpSpPr/>
          <p:nvPr/>
        </p:nvGrpSpPr>
        <p:grpSpPr>
          <a:xfrm>
            <a:off x="469311" y="3364522"/>
            <a:ext cx="3394774" cy="929321"/>
            <a:chOff x="3165342" y="3141249"/>
            <a:chExt cx="4599309" cy="1074290"/>
          </a:xfrm>
          <a:solidFill>
            <a:schemeClr val="lt1"/>
          </a:solidFill>
        </p:grpSpPr>
        <p:sp>
          <p:nvSpPr>
            <p:cNvPr id="24" name="Rectangle 23"/>
            <p:cNvSpPr/>
            <p:nvPr/>
          </p:nvSpPr>
          <p:spPr>
            <a:xfrm>
              <a:off x="3165342" y="3141249"/>
              <a:ext cx="4599309" cy="10742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sp>
          <p:nvSpPr>
            <p:cNvPr id="25" name="TextBox 24"/>
            <p:cNvSpPr txBox="1"/>
            <p:nvPr/>
          </p:nvSpPr>
          <p:spPr>
            <a:xfrm>
              <a:off x="3895380" y="3417175"/>
              <a:ext cx="3434635" cy="462525"/>
            </a:xfrm>
            <a:prstGeom prst="rect">
              <a:avLst/>
            </a:prstGeom>
            <a:noFill/>
            <a:ln>
              <a:noFill/>
            </a:ln>
          </p:spPr>
          <p:txBody>
            <a:bodyPr wrap="square" rtlCol="0">
              <a:spAutoFit/>
            </a:bodyPr>
            <a:lstStyle/>
            <a:p>
              <a:r>
                <a:rPr lang="en-US" sz="2000" b="1" dirty="0">
                  <a:latin typeface="Trebuchet MS" charset="0"/>
                  <a:ea typeface="Trebuchet MS" charset="0"/>
                  <a:cs typeface="Trebuchet MS" charset="0"/>
                </a:rPr>
                <a:t>Resource Isolation</a:t>
              </a:r>
            </a:p>
          </p:txBody>
        </p:sp>
      </p:grpSp>
      <p:grpSp>
        <p:nvGrpSpPr>
          <p:cNvPr id="26" name="Group 25"/>
          <p:cNvGrpSpPr/>
          <p:nvPr/>
        </p:nvGrpSpPr>
        <p:grpSpPr>
          <a:xfrm>
            <a:off x="8336549" y="3369598"/>
            <a:ext cx="3394774" cy="929321"/>
            <a:chOff x="3165342" y="3141249"/>
            <a:chExt cx="4599309" cy="1074290"/>
          </a:xfrm>
          <a:solidFill>
            <a:schemeClr val="lt1"/>
          </a:solidFill>
        </p:grpSpPr>
        <p:sp>
          <p:nvSpPr>
            <p:cNvPr id="27" name="Rectangle 26"/>
            <p:cNvSpPr/>
            <p:nvPr/>
          </p:nvSpPr>
          <p:spPr>
            <a:xfrm>
              <a:off x="3165342" y="3141249"/>
              <a:ext cx="4599309" cy="10742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sp>
          <p:nvSpPr>
            <p:cNvPr id="28" name="TextBox 27"/>
            <p:cNvSpPr txBox="1"/>
            <p:nvPr/>
          </p:nvSpPr>
          <p:spPr>
            <a:xfrm>
              <a:off x="3581302" y="3417173"/>
              <a:ext cx="3869272" cy="462525"/>
            </a:xfrm>
            <a:prstGeom prst="rect">
              <a:avLst/>
            </a:prstGeom>
            <a:noFill/>
            <a:ln>
              <a:noFill/>
            </a:ln>
          </p:spPr>
          <p:txBody>
            <a:bodyPr wrap="square" rtlCol="0">
              <a:spAutoFit/>
            </a:bodyPr>
            <a:lstStyle/>
            <a:p>
              <a:r>
                <a:rPr lang="en-US" sz="2000" b="1" dirty="0">
                  <a:latin typeface="Trebuchet MS" charset="0"/>
                  <a:ea typeface="Trebuchet MS" charset="0"/>
                  <a:cs typeface="Trebuchet MS" charset="0"/>
                </a:rPr>
                <a:t>Workload Scalability</a:t>
              </a:r>
            </a:p>
          </p:txBody>
        </p:sp>
      </p:grpSp>
      <p:grpSp>
        <p:nvGrpSpPr>
          <p:cNvPr id="29" name="Group 28"/>
          <p:cNvGrpSpPr/>
          <p:nvPr/>
        </p:nvGrpSpPr>
        <p:grpSpPr>
          <a:xfrm>
            <a:off x="4402930" y="5242106"/>
            <a:ext cx="3394774" cy="929321"/>
            <a:chOff x="3165342" y="3141249"/>
            <a:chExt cx="4599309" cy="1074290"/>
          </a:xfrm>
          <a:solidFill>
            <a:schemeClr val="lt1"/>
          </a:solidFill>
        </p:grpSpPr>
        <p:sp>
          <p:nvSpPr>
            <p:cNvPr id="30" name="Rectangle 29"/>
            <p:cNvSpPr/>
            <p:nvPr/>
          </p:nvSpPr>
          <p:spPr>
            <a:xfrm>
              <a:off x="3165342" y="3141249"/>
              <a:ext cx="4599309" cy="10742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sp>
          <p:nvSpPr>
            <p:cNvPr id="31" name="TextBox 30"/>
            <p:cNvSpPr txBox="1"/>
            <p:nvPr/>
          </p:nvSpPr>
          <p:spPr>
            <a:xfrm>
              <a:off x="4721279" y="3417173"/>
              <a:ext cx="2061458" cy="460223"/>
            </a:xfrm>
            <a:prstGeom prst="rect">
              <a:avLst/>
            </a:prstGeom>
            <a:noFill/>
            <a:ln>
              <a:noFill/>
            </a:ln>
          </p:spPr>
          <p:txBody>
            <a:bodyPr wrap="square" rtlCol="0">
              <a:spAutoFit/>
            </a:bodyPr>
            <a:lstStyle/>
            <a:p>
              <a:r>
                <a:rPr lang="en-US" sz="2000" b="1" dirty="0">
                  <a:latin typeface="Trebuchet MS" charset="0"/>
                  <a:ea typeface="Trebuchet MS" charset="0"/>
                  <a:cs typeface="Trebuchet MS" charset="0"/>
                </a:rPr>
                <a:t>Security</a:t>
              </a:r>
            </a:p>
          </p:txBody>
        </p:sp>
      </p:grpSp>
      <p:grpSp>
        <p:nvGrpSpPr>
          <p:cNvPr id="32" name="Group 31"/>
          <p:cNvGrpSpPr/>
          <p:nvPr/>
        </p:nvGrpSpPr>
        <p:grpSpPr>
          <a:xfrm>
            <a:off x="4402930" y="3364522"/>
            <a:ext cx="3394774" cy="929321"/>
            <a:chOff x="3165342" y="3141249"/>
            <a:chExt cx="4599309" cy="1074290"/>
          </a:xfrm>
          <a:solidFill>
            <a:schemeClr val="lt1"/>
          </a:solidFill>
        </p:grpSpPr>
        <p:sp>
          <p:nvSpPr>
            <p:cNvPr id="33" name="Rectangle 32"/>
            <p:cNvSpPr/>
            <p:nvPr/>
          </p:nvSpPr>
          <p:spPr>
            <a:xfrm>
              <a:off x="3165342" y="3141249"/>
              <a:ext cx="4599309" cy="10742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sp>
          <p:nvSpPr>
            <p:cNvPr id="34" name="TextBox 33"/>
            <p:cNvSpPr txBox="1"/>
            <p:nvPr/>
          </p:nvSpPr>
          <p:spPr>
            <a:xfrm>
              <a:off x="3720893" y="3417175"/>
              <a:ext cx="3723724" cy="462525"/>
            </a:xfrm>
            <a:prstGeom prst="rect">
              <a:avLst/>
            </a:prstGeom>
            <a:noFill/>
            <a:ln>
              <a:noFill/>
            </a:ln>
          </p:spPr>
          <p:txBody>
            <a:bodyPr wrap="square" rtlCol="0">
              <a:spAutoFit/>
            </a:bodyPr>
            <a:lstStyle/>
            <a:p>
              <a:r>
                <a:rPr lang="en-US" sz="2000" b="1" dirty="0">
                  <a:latin typeface="Trebuchet MS" charset="0"/>
                  <a:ea typeface="Trebuchet MS" charset="0"/>
                  <a:cs typeface="Trebuchet MS" charset="0"/>
                </a:rPr>
                <a:t>Resource Utilization</a:t>
              </a:r>
            </a:p>
          </p:txBody>
        </p:sp>
      </p:grpSp>
    </p:spTree>
    <p:extLst>
      <p:ext uri="{BB962C8B-B14F-4D97-AF65-F5344CB8AC3E}">
        <p14:creationId xmlns:p14="http://schemas.microsoft.com/office/powerpoint/2010/main" val="272875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3"/>
                                        </p:tgtEl>
                                      </p:cBhvr>
                                    </p:animEffect>
                                    <p:animScale>
                                      <p:cBhvr>
                                        <p:cTn id="22" dur="250" autoRev="1" fill="hold"/>
                                        <p:tgtEl>
                                          <p:spTgt spid="2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32"/>
                                        </p:tgtEl>
                                      </p:cBhvr>
                                    </p:animEffect>
                                    <p:animScale>
                                      <p:cBhvr>
                                        <p:cTn id="27" dur="250" autoRev="1" fill="hold"/>
                                        <p:tgtEl>
                                          <p:spTgt spid="3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26"/>
                                        </p:tgtEl>
                                      </p:cBhvr>
                                    </p:animEffect>
                                    <p:animScale>
                                      <p:cBhvr>
                                        <p:cTn id="32" dur="250" autoRev="1" fill="hold"/>
                                        <p:tgtEl>
                                          <p:spTgt spid="26"/>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17"/>
                                        </p:tgtEl>
                                      </p:cBhvr>
                                    </p:animEffect>
                                    <p:animScale>
                                      <p:cBhvr>
                                        <p:cTn id="37" dur="250" autoRev="1" fill="hold"/>
                                        <p:tgtEl>
                                          <p:spTgt spid="17"/>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29"/>
                                        </p:tgtEl>
                                      </p:cBhvr>
                                    </p:animEffect>
                                    <p:animScale>
                                      <p:cBhvr>
                                        <p:cTn id="42" dur="250" autoRev="1" fill="hold"/>
                                        <p:tgtEl>
                                          <p:spTgt spid="29"/>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20"/>
                                        </p:tgtEl>
                                      </p:cBhvr>
                                    </p:animEffect>
                                    <p:animScale>
                                      <p:cBhvr>
                                        <p:cTn id="4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p:nvPr/>
        </p:nvSpPr>
        <p:spPr>
          <a:xfrm>
            <a:off x="3859212" y="9311"/>
            <a:ext cx="8332788" cy="394811"/>
          </a:xfrm>
          <a:prstGeom prst="rect">
            <a:avLst/>
          </a:prstGeom>
          <a:noFill/>
          <a:ln>
            <a:noFill/>
          </a:ln>
        </p:spPr>
        <p:txBody>
          <a:bodyPr lIns="121875" tIns="60925" rIns="121875" bIns="60925" anchor="ctr" anchorCtr="0">
            <a:noAutofit/>
          </a:bodyPr>
          <a:lstStyle/>
          <a:p>
            <a:r>
              <a:rPr lang="en-US" sz="3600" dirty="0">
                <a:solidFill>
                  <a:srgbClr val="FFFFFF"/>
                </a:solidFill>
                <a:latin typeface="Trebuchet MS" charset="0"/>
                <a:ea typeface="Trebuchet MS" charset="0"/>
                <a:cs typeface="Trebuchet MS" charset="0"/>
                <a:sym typeface="Open Sans"/>
              </a:rPr>
              <a:t>  </a:t>
            </a:r>
            <a:r>
              <a:rPr lang="en-US" sz="3600" dirty="0" err="1">
                <a:solidFill>
                  <a:srgbClr val="FFFFFF"/>
                </a:solidFill>
                <a:latin typeface="Trebuchet MS" charset="0"/>
                <a:ea typeface="Trebuchet MS" charset="0"/>
                <a:cs typeface="Trebuchet MS" charset="0"/>
                <a:sym typeface="Open Sans"/>
              </a:rPr>
              <a:t>Dockerfile</a:t>
            </a:r>
            <a:r>
              <a:rPr lang="en-US" sz="3600" dirty="0">
                <a:solidFill>
                  <a:srgbClr val="FFFFFF"/>
                </a:solidFill>
                <a:latin typeface="Trebuchet MS" charset="0"/>
                <a:ea typeface="Trebuchet MS" charset="0"/>
                <a:cs typeface="Trebuchet MS" charset="0"/>
                <a:sym typeface="Open Sans"/>
              </a:rPr>
              <a:t>, </a:t>
            </a:r>
            <a:r>
              <a:rPr lang="en-US" sz="3600" dirty="0" err="1">
                <a:solidFill>
                  <a:srgbClr val="FFFFFF"/>
                </a:solidFill>
                <a:latin typeface="Trebuchet MS" charset="0"/>
                <a:ea typeface="Trebuchet MS" charset="0"/>
                <a:cs typeface="Trebuchet MS" charset="0"/>
                <a:sym typeface="Open Sans"/>
              </a:rPr>
              <a:t>Docker</a:t>
            </a:r>
            <a:r>
              <a:rPr lang="en-US" sz="3600" dirty="0">
                <a:solidFill>
                  <a:srgbClr val="FFFFFF"/>
                </a:solidFill>
                <a:latin typeface="Trebuchet MS" charset="0"/>
                <a:ea typeface="Trebuchet MS" charset="0"/>
                <a:cs typeface="Trebuchet MS" charset="0"/>
                <a:sym typeface="Open Sans"/>
              </a:rPr>
              <a:t> Image &amp; Container</a:t>
            </a:r>
          </a:p>
        </p:txBody>
      </p:sp>
      <p:grpSp>
        <p:nvGrpSpPr>
          <p:cNvPr id="38" name="Group 37"/>
          <p:cNvGrpSpPr/>
          <p:nvPr/>
        </p:nvGrpSpPr>
        <p:grpSpPr>
          <a:xfrm>
            <a:off x="6169591" y="2892197"/>
            <a:ext cx="811767" cy="3284144"/>
            <a:chOff x="5677471" y="3490830"/>
            <a:chExt cx="948338" cy="2672227"/>
          </a:xfrm>
        </p:grpSpPr>
        <p:sp>
          <p:nvSpPr>
            <p:cNvPr id="17" name="Left Brace 16"/>
            <p:cNvSpPr/>
            <p:nvPr/>
          </p:nvSpPr>
          <p:spPr>
            <a:xfrm>
              <a:off x="6120200" y="3490830"/>
              <a:ext cx="505609" cy="2614223"/>
            </a:xfrm>
            <a:prstGeom prst="leftBrace">
              <a:avLst>
                <a:gd name="adj1" fmla="val 27482"/>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ucida Sans" charset="0"/>
                <a:ea typeface="Lucida Sans" charset="0"/>
                <a:cs typeface="Lucida Sans" charset="0"/>
              </a:endParaRPr>
            </a:p>
          </p:txBody>
        </p:sp>
        <p:sp>
          <p:nvSpPr>
            <p:cNvPr id="21" name="TextBox 20"/>
            <p:cNvSpPr txBox="1"/>
            <p:nvPr/>
          </p:nvSpPr>
          <p:spPr>
            <a:xfrm rot="16200000">
              <a:off x="4580476" y="4634594"/>
              <a:ext cx="2625458" cy="431468"/>
            </a:xfrm>
            <a:prstGeom prst="rect">
              <a:avLst/>
            </a:prstGeom>
            <a:noFill/>
          </p:spPr>
          <p:txBody>
            <a:bodyPr wrap="square" rtlCol="0">
              <a:spAutoFit/>
            </a:bodyPr>
            <a:lstStyle/>
            <a:p>
              <a:r>
                <a:rPr lang="en-US" dirty="0">
                  <a:latin typeface="Century Gothic" panose="020B0502020202020204" pitchFamily="34" charset="0"/>
                  <a:ea typeface="Lucida Sans" charset="0"/>
                  <a:cs typeface="Lucida Sans" charset="0"/>
                </a:rPr>
                <a:t>READ ONLY IMAGE LATERS</a:t>
              </a:r>
            </a:p>
          </p:txBody>
        </p:sp>
      </p:grpSp>
      <p:grpSp>
        <p:nvGrpSpPr>
          <p:cNvPr id="53" name="Group 52"/>
          <p:cNvGrpSpPr/>
          <p:nvPr/>
        </p:nvGrpSpPr>
        <p:grpSpPr>
          <a:xfrm>
            <a:off x="6993008" y="4328703"/>
            <a:ext cx="4340635" cy="1813914"/>
            <a:chOff x="6637465" y="4328702"/>
            <a:chExt cx="4340635" cy="1813914"/>
          </a:xfrm>
        </p:grpSpPr>
        <p:sp>
          <p:nvSpPr>
            <p:cNvPr id="5" name="Cube 4"/>
            <p:cNvSpPr/>
            <p:nvPr/>
          </p:nvSpPr>
          <p:spPr>
            <a:xfrm>
              <a:off x="6637465" y="4328702"/>
              <a:ext cx="4340635" cy="1813914"/>
            </a:xfrm>
            <a:prstGeom prst="cube">
              <a:avLst>
                <a:gd name="adj" fmla="val 69463"/>
              </a:avLst>
            </a:prstGeom>
            <a:solidFill>
              <a:srgbClr val="364C93"/>
            </a:solidFill>
            <a:ln>
              <a:noFill/>
            </a:ln>
            <a:scene3d>
              <a:camera prst="orthographicFront"/>
              <a:lightRig rig="threePt" dir="t">
                <a:rot lat="0" lon="0" rev="30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Century Gothic" panose="020B0502020202020204" pitchFamily="34" charset="0"/>
                  <a:ea typeface="Lucida Sans" charset="0"/>
                  <a:cs typeface="Lucida Sans" charset="0"/>
                </a:rPr>
                <a:t>FROM UBUNTU:16.04</a:t>
              </a:r>
            </a:p>
          </p:txBody>
        </p:sp>
        <p:sp>
          <p:nvSpPr>
            <p:cNvPr id="23" name="TextBox 22"/>
            <p:cNvSpPr txBox="1"/>
            <p:nvPr/>
          </p:nvSpPr>
          <p:spPr>
            <a:xfrm rot="18881284">
              <a:off x="9473268" y="5068939"/>
              <a:ext cx="1697901" cy="338554"/>
            </a:xfrm>
            <a:prstGeom prst="rect">
              <a:avLst/>
            </a:prstGeom>
            <a:noFill/>
          </p:spPr>
          <p:txBody>
            <a:bodyPr wrap="none" rtlCol="0">
              <a:spAutoFit/>
            </a:bodyPr>
            <a:lstStyle/>
            <a:p>
              <a:r>
                <a:rPr lang="en-US" sz="1600" dirty="0">
                  <a:solidFill>
                    <a:schemeClr val="bg1"/>
                  </a:solidFill>
                  <a:latin typeface="Century Gothic" panose="020B0502020202020204" pitchFamily="34" charset="0"/>
                  <a:ea typeface="Lucida Sans" charset="0"/>
                  <a:cs typeface="Lucida Sans" charset="0"/>
                </a:rPr>
                <a:t>91e54dfgc .......</a:t>
              </a:r>
            </a:p>
          </p:txBody>
        </p:sp>
      </p:grpSp>
      <p:grpSp>
        <p:nvGrpSpPr>
          <p:cNvPr id="54" name="Group 53"/>
          <p:cNvGrpSpPr/>
          <p:nvPr/>
        </p:nvGrpSpPr>
        <p:grpSpPr>
          <a:xfrm>
            <a:off x="6984039" y="3767871"/>
            <a:ext cx="4342358" cy="1820670"/>
            <a:chOff x="6628497" y="3767870"/>
            <a:chExt cx="4342358" cy="1820670"/>
          </a:xfrm>
        </p:grpSpPr>
        <p:sp>
          <p:nvSpPr>
            <p:cNvPr id="10" name="Cube 9"/>
            <p:cNvSpPr/>
            <p:nvPr/>
          </p:nvSpPr>
          <p:spPr>
            <a:xfrm>
              <a:off x="6628497" y="3767870"/>
              <a:ext cx="4342358" cy="1820670"/>
            </a:xfrm>
            <a:prstGeom prst="cube">
              <a:avLst>
                <a:gd name="adj" fmla="val 69463"/>
              </a:avLst>
            </a:prstGeom>
            <a:solidFill>
              <a:srgbClr val="3A7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Century Gothic" panose="020B0502020202020204" pitchFamily="34" charset="0"/>
                  <a:ea typeface="Lucida Sans" charset="0"/>
                  <a:cs typeface="Lucida Sans" charset="0"/>
                </a:rPr>
                <a:t>RUN curl oracle-jdk-8.131.11.tgz</a:t>
              </a:r>
            </a:p>
          </p:txBody>
        </p:sp>
        <p:sp>
          <p:nvSpPr>
            <p:cNvPr id="30" name="TextBox 29"/>
            <p:cNvSpPr txBox="1"/>
            <p:nvPr/>
          </p:nvSpPr>
          <p:spPr>
            <a:xfrm rot="18881284">
              <a:off x="9479247" y="4561442"/>
              <a:ext cx="1662635" cy="338554"/>
            </a:xfrm>
            <a:prstGeom prst="rect">
              <a:avLst/>
            </a:prstGeom>
            <a:noFill/>
          </p:spPr>
          <p:txBody>
            <a:bodyPr wrap="none" rtlCol="0">
              <a:spAutoFit/>
            </a:bodyPr>
            <a:lstStyle/>
            <a:p>
              <a:r>
                <a:rPr lang="en-US" sz="1600" dirty="0">
                  <a:solidFill>
                    <a:schemeClr val="bg1"/>
                  </a:solidFill>
                  <a:latin typeface="Century Gothic" panose="020B0502020202020204" pitchFamily="34" charset="0"/>
                  <a:ea typeface="Lucida Sans" charset="0"/>
                  <a:cs typeface="Lucida Sans" charset="0"/>
                </a:rPr>
                <a:t>45tgvb467 .......</a:t>
              </a:r>
            </a:p>
          </p:txBody>
        </p:sp>
      </p:grpSp>
      <p:grpSp>
        <p:nvGrpSpPr>
          <p:cNvPr id="61" name="Group 60"/>
          <p:cNvGrpSpPr/>
          <p:nvPr/>
        </p:nvGrpSpPr>
        <p:grpSpPr>
          <a:xfrm>
            <a:off x="6982249" y="3212079"/>
            <a:ext cx="4350761" cy="1839558"/>
            <a:chOff x="6626706" y="3212078"/>
            <a:chExt cx="4350761" cy="1839558"/>
          </a:xfrm>
        </p:grpSpPr>
        <p:sp>
          <p:nvSpPr>
            <p:cNvPr id="12" name="Cube 11"/>
            <p:cNvSpPr/>
            <p:nvPr/>
          </p:nvSpPr>
          <p:spPr>
            <a:xfrm>
              <a:off x="6626706" y="3212078"/>
              <a:ext cx="4350761" cy="1839558"/>
            </a:xfrm>
            <a:prstGeom prst="cube">
              <a:avLst>
                <a:gd name="adj" fmla="val 69463"/>
              </a:avLst>
            </a:prstGeom>
            <a:solidFill>
              <a:srgbClr val="235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Century Gothic" panose="020B0502020202020204" pitchFamily="34" charset="0"/>
                  <a:ea typeface="Lucida Sans" charset="0"/>
                  <a:cs typeface="Lucida Sans" charset="0"/>
                </a:rPr>
                <a:t>RUN curl jenkins-2.4.62</a:t>
              </a:r>
            </a:p>
          </p:txBody>
        </p:sp>
        <p:sp>
          <p:nvSpPr>
            <p:cNvPr id="32" name="TextBox 31"/>
            <p:cNvSpPr txBox="1"/>
            <p:nvPr/>
          </p:nvSpPr>
          <p:spPr>
            <a:xfrm rot="18881284">
              <a:off x="9470961" y="4000988"/>
              <a:ext cx="1704313" cy="338554"/>
            </a:xfrm>
            <a:prstGeom prst="rect">
              <a:avLst/>
            </a:prstGeom>
            <a:noFill/>
          </p:spPr>
          <p:txBody>
            <a:bodyPr wrap="none" rtlCol="0">
              <a:spAutoFit/>
            </a:bodyPr>
            <a:lstStyle/>
            <a:p>
              <a:r>
                <a:rPr lang="en-US" sz="1600" dirty="0">
                  <a:solidFill>
                    <a:schemeClr val="bg1"/>
                  </a:solidFill>
                  <a:latin typeface="Century Gothic" panose="020B0502020202020204" pitchFamily="34" charset="0"/>
                  <a:ea typeface="Lucida Sans" charset="0"/>
                  <a:cs typeface="Lucida Sans" charset="0"/>
                </a:rPr>
                <a:t>56fhrxce43 .......</a:t>
              </a:r>
            </a:p>
          </p:txBody>
        </p:sp>
      </p:grpSp>
      <p:grpSp>
        <p:nvGrpSpPr>
          <p:cNvPr id="62" name="Group 61"/>
          <p:cNvGrpSpPr/>
          <p:nvPr/>
        </p:nvGrpSpPr>
        <p:grpSpPr>
          <a:xfrm>
            <a:off x="6982249" y="2717194"/>
            <a:ext cx="4350761" cy="1839558"/>
            <a:chOff x="6626706" y="2717194"/>
            <a:chExt cx="4350761" cy="1839558"/>
          </a:xfrm>
        </p:grpSpPr>
        <p:sp>
          <p:nvSpPr>
            <p:cNvPr id="19" name="Cube 18"/>
            <p:cNvSpPr/>
            <p:nvPr/>
          </p:nvSpPr>
          <p:spPr>
            <a:xfrm>
              <a:off x="6626706" y="2717194"/>
              <a:ext cx="4350761" cy="1839558"/>
            </a:xfrm>
            <a:prstGeom prst="cube">
              <a:avLst>
                <a:gd name="adj" fmla="val 69463"/>
              </a:avLst>
            </a:prstGeom>
            <a:solidFill>
              <a:srgbClr val="00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Century Gothic" panose="020B0502020202020204" pitchFamily="34" charset="0"/>
                  <a:ea typeface="Lucida Sans" charset="0"/>
                  <a:cs typeface="Lucida Sans" charset="0"/>
                </a:rPr>
                <a:t>COPY </a:t>
              </a:r>
              <a:r>
                <a:rPr lang="en-US" sz="1600" dirty="0" err="1">
                  <a:latin typeface="Century Gothic" panose="020B0502020202020204" pitchFamily="34" charset="0"/>
                  <a:ea typeface="Lucida Sans" charset="0"/>
                  <a:cs typeface="Lucida Sans" charset="0"/>
                </a:rPr>
                <a:t>plugin.sh</a:t>
              </a:r>
              <a:r>
                <a:rPr lang="en-US" sz="1600" dirty="0">
                  <a:latin typeface="Century Gothic" panose="020B0502020202020204" pitchFamily="34" charset="0"/>
                  <a:ea typeface="Lucida Sans" charset="0"/>
                  <a:cs typeface="Lucida Sans" charset="0"/>
                </a:rPr>
                <a:t> /</a:t>
              </a:r>
              <a:r>
                <a:rPr lang="en-US" sz="1600" dirty="0" err="1">
                  <a:latin typeface="Century Gothic" panose="020B0502020202020204" pitchFamily="34" charset="0"/>
                  <a:ea typeface="Lucida Sans" charset="0"/>
                  <a:cs typeface="Lucida Sans" charset="0"/>
                </a:rPr>
                <a:t>jenkins</a:t>
              </a:r>
              <a:r>
                <a:rPr lang="en-US" sz="1600" dirty="0">
                  <a:latin typeface="Century Gothic" panose="020B0502020202020204" pitchFamily="34" charset="0"/>
                  <a:ea typeface="Lucida Sans" charset="0"/>
                  <a:cs typeface="Lucida Sans" charset="0"/>
                </a:rPr>
                <a:t>/</a:t>
              </a:r>
            </a:p>
          </p:txBody>
        </p:sp>
        <p:sp>
          <p:nvSpPr>
            <p:cNvPr id="33" name="TextBox 32"/>
            <p:cNvSpPr txBox="1"/>
            <p:nvPr/>
          </p:nvSpPr>
          <p:spPr>
            <a:xfrm rot="18881284">
              <a:off x="9494855" y="3555197"/>
              <a:ext cx="1582484" cy="338554"/>
            </a:xfrm>
            <a:prstGeom prst="rect">
              <a:avLst/>
            </a:prstGeom>
            <a:noFill/>
          </p:spPr>
          <p:txBody>
            <a:bodyPr wrap="none" rtlCol="0">
              <a:spAutoFit/>
            </a:bodyPr>
            <a:lstStyle/>
            <a:p>
              <a:r>
                <a:rPr lang="en-US" sz="1600" dirty="0">
                  <a:solidFill>
                    <a:schemeClr val="bg1"/>
                  </a:solidFill>
                  <a:latin typeface="Century Gothic" panose="020B0502020202020204" pitchFamily="34" charset="0"/>
                  <a:ea typeface="Lucida Sans" charset="0"/>
                  <a:cs typeface="Lucida Sans" charset="0"/>
                </a:rPr>
                <a:t>876ghtrsc .......</a:t>
              </a:r>
            </a:p>
          </p:txBody>
        </p:sp>
      </p:grpSp>
      <p:grpSp>
        <p:nvGrpSpPr>
          <p:cNvPr id="44" name="Group 43"/>
          <p:cNvGrpSpPr/>
          <p:nvPr/>
        </p:nvGrpSpPr>
        <p:grpSpPr>
          <a:xfrm>
            <a:off x="11356950" y="1423851"/>
            <a:ext cx="854711" cy="3465651"/>
            <a:chOff x="11001408" y="2046519"/>
            <a:chExt cx="691465" cy="2842981"/>
          </a:xfrm>
        </p:grpSpPr>
        <p:sp>
          <p:nvSpPr>
            <p:cNvPr id="39" name="Right Brace 38"/>
            <p:cNvSpPr/>
            <p:nvPr/>
          </p:nvSpPr>
          <p:spPr>
            <a:xfrm>
              <a:off x="11001408" y="2046519"/>
              <a:ext cx="368300" cy="2842981"/>
            </a:xfrm>
            <a:prstGeom prst="rightBrace">
              <a:avLst>
                <a:gd name="adj1" fmla="val 55173"/>
                <a:gd name="adj2" fmla="val 50000"/>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Century Gothic" panose="020B0502020202020204" pitchFamily="34" charset="0"/>
              </a:endParaRPr>
            </a:p>
          </p:txBody>
        </p:sp>
        <p:sp>
          <p:nvSpPr>
            <p:cNvPr id="43" name="TextBox 42"/>
            <p:cNvSpPr txBox="1"/>
            <p:nvPr/>
          </p:nvSpPr>
          <p:spPr>
            <a:xfrm rot="5400000">
              <a:off x="10967222" y="3487161"/>
              <a:ext cx="1112748" cy="338554"/>
            </a:xfrm>
            <a:prstGeom prst="rect">
              <a:avLst/>
            </a:prstGeom>
            <a:noFill/>
          </p:spPr>
          <p:txBody>
            <a:bodyPr wrap="none" rtlCol="0">
              <a:spAutoFit/>
            </a:bodyPr>
            <a:lstStyle/>
            <a:p>
              <a:r>
                <a:rPr lang="en-US" sz="1600" dirty="0">
                  <a:latin typeface="Century Gothic" panose="020B0502020202020204" pitchFamily="34" charset="0"/>
                  <a:ea typeface="Lucida Sans" charset="0"/>
                  <a:cs typeface="Lucida Sans" charset="0"/>
                </a:rPr>
                <a:t>CONTAINER</a:t>
              </a:r>
            </a:p>
          </p:txBody>
        </p:sp>
      </p:grpSp>
      <p:sp>
        <p:nvSpPr>
          <p:cNvPr id="50" name="Shape 347"/>
          <p:cNvSpPr txBox="1">
            <a:spLocks noGrp="1"/>
          </p:cNvSpPr>
          <p:nvPr>
            <p:ph type="body" idx="1"/>
          </p:nvPr>
        </p:nvSpPr>
        <p:spPr>
          <a:xfrm>
            <a:off x="103239" y="1423850"/>
            <a:ext cx="6045861" cy="4526100"/>
          </a:xfrm>
          <a:prstGeom prst="rect">
            <a:avLst/>
          </a:prstGeom>
          <a:ln>
            <a:solidFill>
              <a:schemeClr val="tx1"/>
            </a:solidFill>
          </a:ln>
        </p:spPr>
        <p:txBody>
          <a:bodyPr vert="horz" wrap="square" lIns="91425" tIns="91425" rIns="91425" bIns="91425" numCol="1" anchor="t" anchorCtr="0" compatLnSpc="1">
            <a:prstTxWarp prst="textNoShape">
              <a:avLst/>
            </a:prstTxWarp>
            <a:noAutofit/>
          </a:bodyPr>
          <a:lstStyle/>
          <a:p>
            <a:pPr marL="0" indent="0">
              <a:lnSpc>
                <a:spcPct val="100000"/>
              </a:lnSpc>
              <a:buNone/>
            </a:pPr>
            <a:r>
              <a:rPr lang="en-US" sz="1800" dirty="0">
                <a:solidFill>
                  <a:schemeClr val="tx1"/>
                </a:solidFill>
                <a:latin typeface="Century Gothic" panose="020B0502020202020204" pitchFamily="34" charset="0"/>
                <a:ea typeface="Lucida Sans" charset="0"/>
                <a:cs typeface="Lucida Sans" charset="0"/>
              </a:rPr>
              <a:t>FROM ubuntu:16.04</a:t>
            </a: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r>
              <a:rPr lang="en-US" sz="1800" dirty="0">
                <a:solidFill>
                  <a:schemeClr val="tx1"/>
                </a:solidFill>
                <a:latin typeface="Century Gothic" panose="020B0502020202020204" pitchFamily="34" charset="0"/>
                <a:ea typeface="Lucida Sans" charset="0"/>
                <a:cs typeface="Lucida Sans" charset="0"/>
              </a:rPr>
              <a:t>RUN curl http://</a:t>
            </a:r>
            <a:r>
              <a:rPr lang="en-US" sz="1800" dirty="0" err="1">
                <a:solidFill>
                  <a:schemeClr val="tx1"/>
                </a:solidFill>
                <a:latin typeface="Century Gothic" panose="020B0502020202020204" pitchFamily="34" charset="0"/>
                <a:ea typeface="Lucida Sans" charset="0"/>
                <a:cs typeface="Lucida Sans" charset="0"/>
              </a:rPr>
              <a:t>download.oracle.com</a:t>
            </a:r>
            <a:r>
              <a:rPr lang="en-US" sz="1800" dirty="0">
                <a:solidFill>
                  <a:schemeClr val="tx1"/>
                </a:solidFill>
                <a:latin typeface="Century Gothic" panose="020B0502020202020204" pitchFamily="34" charset="0"/>
                <a:ea typeface="Lucida Sans" charset="0"/>
                <a:cs typeface="Lucida Sans" charset="0"/>
              </a:rPr>
              <a:t>/jdk-8u131-linux-x64.tar.gz</a:t>
            </a: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r>
              <a:rPr lang="en-US" sz="1800" dirty="0">
                <a:solidFill>
                  <a:schemeClr val="tx1"/>
                </a:solidFill>
                <a:latin typeface="Century Gothic" panose="020B0502020202020204" pitchFamily="34" charset="0"/>
                <a:ea typeface="Lucida Sans" charset="0"/>
                <a:cs typeface="Lucida Sans" charset="0"/>
              </a:rPr>
              <a:t>RUN tar </a:t>
            </a:r>
            <a:r>
              <a:rPr lang="mr-IN" sz="1800" dirty="0">
                <a:solidFill>
                  <a:schemeClr val="tx1"/>
                </a:solidFill>
                <a:latin typeface="Century Gothic" panose="020B0502020202020204" pitchFamily="34" charset="0"/>
                <a:ea typeface="Lucida Sans" charset="0"/>
                <a:cs typeface="Lucida Sans" charset="0"/>
              </a:rPr>
              <a:t>–</a:t>
            </a:r>
            <a:r>
              <a:rPr lang="en-US" sz="1800" dirty="0" err="1">
                <a:solidFill>
                  <a:schemeClr val="tx1"/>
                </a:solidFill>
                <a:latin typeface="Century Gothic" panose="020B0502020202020204" pitchFamily="34" charset="0"/>
                <a:ea typeface="Lucida Sans" charset="0"/>
                <a:cs typeface="Lucida Sans" charset="0"/>
              </a:rPr>
              <a:t>zxvf</a:t>
            </a:r>
            <a:r>
              <a:rPr lang="en-US" sz="1800" dirty="0">
                <a:solidFill>
                  <a:schemeClr val="tx1"/>
                </a:solidFill>
                <a:latin typeface="Century Gothic" panose="020B0502020202020204" pitchFamily="34" charset="0"/>
                <a:ea typeface="Lucida Sans" charset="0"/>
                <a:cs typeface="Lucida Sans" charset="0"/>
              </a:rPr>
              <a:t> jdk-8u131-linux-x64.tar.gz</a:t>
            </a: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r>
              <a:rPr lang="en-US" sz="1800" dirty="0">
                <a:solidFill>
                  <a:schemeClr val="tx1"/>
                </a:solidFill>
                <a:latin typeface="Century Gothic" panose="020B0502020202020204" pitchFamily="34" charset="0"/>
                <a:ea typeface="Lucida Sans" charset="0"/>
                <a:cs typeface="Lucida Sans" charset="0"/>
              </a:rPr>
              <a:t>RUN curl http://mirrors.jenkins.io/war-stable/latest/jenkins.war</a:t>
            </a: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r>
              <a:rPr lang="en-US" sz="1800" dirty="0">
                <a:solidFill>
                  <a:schemeClr val="tx1"/>
                </a:solidFill>
                <a:latin typeface="Century Gothic" panose="020B0502020202020204" pitchFamily="34" charset="0"/>
                <a:ea typeface="Lucida Sans" charset="0"/>
                <a:cs typeface="Lucida Sans" charset="0"/>
              </a:rPr>
              <a:t>COPY </a:t>
            </a:r>
            <a:r>
              <a:rPr lang="en-US" sz="1800" dirty="0" err="1">
                <a:solidFill>
                  <a:schemeClr val="tx1"/>
                </a:solidFill>
                <a:latin typeface="Century Gothic" panose="020B0502020202020204" pitchFamily="34" charset="0"/>
                <a:ea typeface="Lucida Sans" charset="0"/>
                <a:cs typeface="Lucida Sans" charset="0"/>
              </a:rPr>
              <a:t>plugin.sh</a:t>
            </a:r>
            <a:r>
              <a:rPr lang="en-US" sz="1800" dirty="0">
                <a:solidFill>
                  <a:schemeClr val="tx1"/>
                </a:solidFill>
                <a:latin typeface="Century Gothic" panose="020B0502020202020204" pitchFamily="34" charset="0"/>
                <a:ea typeface="Lucida Sans" charset="0"/>
                <a:cs typeface="Lucida Sans" charset="0"/>
              </a:rPr>
              <a:t> /</a:t>
            </a:r>
            <a:r>
              <a:rPr lang="en-US" sz="1800" dirty="0" err="1">
                <a:solidFill>
                  <a:schemeClr val="tx1"/>
                </a:solidFill>
                <a:latin typeface="Century Gothic" panose="020B0502020202020204" pitchFamily="34" charset="0"/>
                <a:ea typeface="Lucida Sans" charset="0"/>
                <a:cs typeface="Lucida Sans" charset="0"/>
              </a:rPr>
              <a:t>jenkins</a:t>
            </a:r>
            <a:r>
              <a:rPr lang="en-US" sz="1800" dirty="0">
                <a:solidFill>
                  <a:schemeClr val="tx1"/>
                </a:solidFill>
                <a:latin typeface="Century Gothic" panose="020B0502020202020204" pitchFamily="34" charset="0"/>
                <a:ea typeface="Lucida Sans" charset="0"/>
                <a:cs typeface="Lucida Sans" charset="0"/>
              </a:rPr>
              <a:t>/</a:t>
            </a: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r>
              <a:rPr lang="sk-SK" sz="1800" dirty="0">
                <a:solidFill>
                  <a:schemeClr val="tx1"/>
                </a:solidFill>
                <a:latin typeface="Century Gothic" panose="020B0502020202020204" pitchFamily="34" charset="0"/>
                <a:ea typeface="Lucida Sans" charset="0"/>
                <a:cs typeface="Lucida Sans" charset="0"/>
              </a:rPr>
              <a:t>EXPOSE 8080</a:t>
            </a: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r>
              <a:rPr lang="en-US" sz="1800" dirty="0">
                <a:solidFill>
                  <a:schemeClr val="tx1"/>
                </a:solidFill>
                <a:latin typeface="Century Gothic" panose="020B0502020202020204" pitchFamily="34" charset="0"/>
                <a:ea typeface="Lucida Sans" charset="0"/>
                <a:cs typeface="Lucida Sans" charset="0"/>
              </a:rPr>
              <a:t>ENTRYPOINT ["/bin/</a:t>
            </a:r>
            <a:r>
              <a:rPr lang="en-US" sz="1800" dirty="0" err="1">
                <a:solidFill>
                  <a:schemeClr val="tx1"/>
                </a:solidFill>
                <a:latin typeface="Century Gothic" panose="020B0502020202020204" pitchFamily="34" charset="0"/>
                <a:ea typeface="Lucida Sans" charset="0"/>
                <a:cs typeface="Lucida Sans" charset="0"/>
              </a:rPr>
              <a:t>tini</a:t>
            </a:r>
            <a:r>
              <a:rPr lang="en-US" sz="1800" dirty="0">
                <a:solidFill>
                  <a:schemeClr val="tx1"/>
                </a:solidFill>
                <a:latin typeface="Century Gothic" panose="020B0502020202020204" pitchFamily="34" charset="0"/>
                <a:ea typeface="Lucida Sans" charset="0"/>
                <a:cs typeface="Lucida Sans" charset="0"/>
              </a:rPr>
              <a:t>", "--", "/</a:t>
            </a:r>
            <a:r>
              <a:rPr lang="en-US" sz="1800" dirty="0" err="1">
                <a:solidFill>
                  <a:schemeClr val="tx1"/>
                </a:solidFill>
                <a:latin typeface="Century Gothic" panose="020B0502020202020204" pitchFamily="34" charset="0"/>
                <a:ea typeface="Lucida Sans" charset="0"/>
                <a:cs typeface="Lucida Sans" charset="0"/>
              </a:rPr>
              <a:t>usr</a:t>
            </a:r>
            <a:r>
              <a:rPr lang="en-US" sz="1800" dirty="0">
                <a:solidFill>
                  <a:schemeClr val="tx1"/>
                </a:solidFill>
                <a:latin typeface="Century Gothic" panose="020B0502020202020204" pitchFamily="34" charset="0"/>
                <a:ea typeface="Lucida Sans" charset="0"/>
                <a:cs typeface="Lucida Sans" charset="0"/>
              </a:rPr>
              <a:t>/local/bin/</a:t>
            </a:r>
            <a:r>
              <a:rPr lang="en-US" sz="1800" dirty="0" err="1">
                <a:solidFill>
                  <a:schemeClr val="tx1"/>
                </a:solidFill>
                <a:latin typeface="Century Gothic" panose="020B0502020202020204" pitchFamily="34" charset="0"/>
                <a:ea typeface="Lucida Sans" charset="0"/>
                <a:cs typeface="Lucida Sans" charset="0"/>
              </a:rPr>
              <a:t>jenkins.sh</a:t>
            </a:r>
            <a:r>
              <a:rPr lang="en-US" sz="1800" dirty="0">
                <a:solidFill>
                  <a:schemeClr val="tx1"/>
                </a:solidFill>
                <a:latin typeface="Century Gothic" panose="020B0502020202020204" pitchFamily="34" charset="0"/>
                <a:ea typeface="Lucida Sans" charset="0"/>
                <a:cs typeface="Lucida Sans" charset="0"/>
              </a:rPr>
              <a:t>"]</a:t>
            </a: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endParaRPr lang="en-US" sz="1800" dirty="0">
              <a:solidFill>
                <a:schemeClr val="tx1"/>
              </a:solidFill>
              <a:latin typeface="Century Gothic" panose="020B0502020202020204" pitchFamily="34" charset="0"/>
              <a:ea typeface="Lucida Sans" charset="0"/>
              <a:cs typeface="Lucida Sans" charset="0"/>
            </a:endParaRPr>
          </a:p>
          <a:p>
            <a:pPr marL="0" indent="0">
              <a:lnSpc>
                <a:spcPct val="100000"/>
              </a:lnSpc>
              <a:buNone/>
            </a:pPr>
            <a:endParaRPr lang="en-US" sz="1800" dirty="0">
              <a:solidFill>
                <a:srgbClr val="333336"/>
              </a:solidFill>
              <a:latin typeface="Century Gothic" panose="020B0502020202020204" pitchFamily="34" charset="0"/>
            </a:endParaRPr>
          </a:p>
          <a:p>
            <a:pPr marL="0" indent="0">
              <a:lnSpc>
                <a:spcPct val="100000"/>
              </a:lnSpc>
              <a:buNone/>
            </a:pPr>
            <a:endParaRPr lang="en-US" sz="1800" dirty="0">
              <a:solidFill>
                <a:srgbClr val="333336"/>
              </a:solidFill>
              <a:latin typeface="Century Gothic" panose="020B0502020202020204" pitchFamily="34" charset="0"/>
            </a:endParaRPr>
          </a:p>
          <a:p>
            <a:pPr marL="0" indent="0">
              <a:lnSpc>
                <a:spcPct val="100000"/>
              </a:lnSpc>
              <a:buNone/>
            </a:pPr>
            <a:endParaRPr lang="en-US" sz="1800" dirty="0">
              <a:solidFill>
                <a:srgbClr val="333336"/>
              </a:solidFill>
              <a:latin typeface="Century Gothic" panose="020B0502020202020204" pitchFamily="34" charset="0"/>
            </a:endParaRPr>
          </a:p>
          <a:p>
            <a:pPr marL="0" indent="0">
              <a:lnSpc>
                <a:spcPct val="100000"/>
              </a:lnSpc>
              <a:buNone/>
            </a:pPr>
            <a:endParaRPr sz="1800" dirty="0">
              <a:solidFill>
                <a:srgbClr val="333336"/>
              </a:solidFill>
              <a:latin typeface="Century Gothic" panose="020B0502020202020204" pitchFamily="34" charset="0"/>
            </a:endParaRPr>
          </a:p>
          <a:p>
            <a:pPr marL="0" indent="0">
              <a:lnSpc>
                <a:spcPct val="100000"/>
              </a:lnSpc>
              <a:buNone/>
            </a:pPr>
            <a:endParaRPr sz="1800" dirty="0">
              <a:solidFill>
                <a:srgbClr val="333336"/>
              </a:solidFill>
              <a:latin typeface="Century Gothic" panose="020B0502020202020204" pitchFamily="34" charset="0"/>
            </a:endParaRPr>
          </a:p>
          <a:p>
            <a:pPr marL="0" indent="0">
              <a:lnSpc>
                <a:spcPct val="100000"/>
              </a:lnSpc>
              <a:buNone/>
            </a:pPr>
            <a:endParaRPr sz="1800" dirty="0">
              <a:solidFill>
                <a:srgbClr val="333336"/>
              </a:solidFill>
              <a:latin typeface="Century Gothic" panose="020B0502020202020204" pitchFamily="34" charset="0"/>
            </a:endParaRPr>
          </a:p>
          <a:p>
            <a:pPr marL="0" indent="0">
              <a:lnSpc>
                <a:spcPct val="100000"/>
              </a:lnSpc>
              <a:buNone/>
            </a:pPr>
            <a:endParaRPr sz="1800" dirty="0">
              <a:solidFill>
                <a:srgbClr val="333336"/>
              </a:solidFill>
              <a:latin typeface="Century Gothic" panose="020B0502020202020204" pitchFamily="34" charset="0"/>
            </a:endParaRPr>
          </a:p>
        </p:txBody>
      </p:sp>
      <p:grpSp>
        <p:nvGrpSpPr>
          <p:cNvPr id="63" name="Group 62"/>
          <p:cNvGrpSpPr/>
          <p:nvPr/>
        </p:nvGrpSpPr>
        <p:grpSpPr>
          <a:xfrm>
            <a:off x="6969549" y="2171095"/>
            <a:ext cx="4356849" cy="1839558"/>
            <a:chOff x="6614006" y="2171094"/>
            <a:chExt cx="4356849" cy="1839558"/>
          </a:xfrm>
        </p:grpSpPr>
        <p:sp>
          <p:nvSpPr>
            <p:cNvPr id="56" name="Cube 55"/>
            <p:cNvSpPr/>
            <p:nvPr/>
          </p:nvSpPr>
          <p:spPr>
            <a:xfrm>
              <a:off x="6614006" y="2171094"/>
              <a:ext cx="4356849" cy="1839558"/>
            </a:xfrm>
            <a:prstGeom prst="cube">
              <a:avLst>
                <a:gd name="adj" fmla="val 69463"/>
              </a:avLst>
            </a:prstGeom>
            <a:solidFill>
              <a:srgbClr val="6D9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Century Gothic" panose="020B0502020202020204" pitchFamily="34" charset="0"/>
                  <a:ea typeface="Lucida Sans" charset="0"/>
                  <a:cs typeface="Lucida Sans" charset="0"/>
                </a:rPr>
                <a:t>EXPOSE 8080</a:t>
              </a:r>
            </a:p>
          </p:txBody>
        </p:sp>
        <p:sp>
          <p:nvSpPr>
            <p:cNvPr id="57" name="TextBox 56"/>
            <p:cNvSpPr txBox="1"/>
            <p:nvPr/>
          </p:nvSpPr>
          <p:spPr>
            <a:xfrm rot="18881284">
              <a:off x="9559900" y="3009097"/>
              <a:ext cx="1426994" cy="338554"/>
            </a:xfrm>
            <a:prstGeom prst="rect">
              <a:avLst/>
            </a:prstGeom>
            <a:noFill/>
            <a:ln>
              <a:noFill/>
            </a:ln>
          </p:spPr>
          <p:txBody>
            <a:bodyPr wrap="none" rtlCol="0">
              <a:spAutoFit/>
            </a:bodyPr>
            <a:lstStyle/>
            <a:p>
              <a:r>
                <a:rPr lang="en-US" sz="1600" dirty="0">
                  <a:solidFill>
                    <a:schemeClr val="bg1"/>
                  </a:solidFill>
                  <a:latin typeface="Century Gothic" panose="020B0502020202020204" pitchFamily="34" charset="0"/>
                  <a:ea typeface="Lucida Sans" charset="0"/>
                  <a:cs typeface="Lucida Sans" charset="0"/>
                </a:rPr>
                <a:t>34dstrsc .......</a:t>
              </a:r>
            </a:p>
          </p:txBody>
        </p:sp>
      </p:grpSp>
      <p:grpSp>
        <p:nvGrpSpPr>
          <p:cNvPr id="320" name="Group 319"/>
          <p:cNvGrpSpPr/>
          <p:nvPr/>
        </p:nvGrpSpPr>
        <p:grpSpPr>
          <a:xfrm>
            <a:off x="6969549" y="1612294"/>
            <a:ext cx="4357745" cy="1839558"/>
            <a:chOff x="6614006" y="1612294"/>
            <a:chExt cx="4357745" cy="1839558"/>
          </a:xfrm>
        </p:grpSpPr>
        <p:sp>
          <p:nvSpPr>
            <p:cNvPr id="58" name="Cube 57"/>
            <p:cNvSpPr/>
            <p:nvPr/>
          </p:nvSpPr>
          <p:spPr>
            <a:xfrm>
              <a:off x="6614006" y="1612294"/>
              <a:ext cx="4357745" cy="1839558"/>
            </a:xfrm>
            <a:prstGeom prst="cube">
              <a:avLst>
                <a:gd name="adj" fmla="val 69463"/>
              </a:avLst>
            </a:prstGeom>
            <a:solidFill>
              <a:srgbClr val="537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Century Gothic" panose="020B0502020202020204" pitchFamily="34" charset="0"/>
                  <a:ea typeface="Lucida Sans" charset="0"/>
                  <a:cs typeface="Lucida Sans" charset="0"/>
                </a:rPr>
                <a:t>ENTRYPOINT [“/bin/</a:t>
              </a:r>
              <a:r>
                <a:rPr lang="en-US" sz="1600" dirty="0" err="1">
                  <a:latin typeface="Century Gothic" panose="020B0502020202020204" pitchFamily="34" charset="0"/>
                  <a:ea typeface="Lucida Sans" charset="0"/>
                  <a:cs typeface="Lucida Sans" charset="0"/>
                </a:rPr>
                <a:t>tini</a:t>
              </a:r>
              <a:r>
                <a:rPr lang="en-US" sz="1600" dirty="0">
                  <a:latin typeface="Century Gothic" panose="020B0502020202020204" pitchFamily="34" charset="0"/>
                  <a:ea typeface="Lucida Sans" charset="0"/>
                  <a:cs typeface="Lucida Sans" charset="0"/>
                </a:rPr>
                <a:t>”, </a:t>
              </a:r>
              <a:r>
                <a:rPr lang="mr-IN" sz="1600" dirty="0">
                  <a:latin typeface="Century Gothic" panose="020B0502020202020204" pitchFamily="34" charset="0"/>
                  <a:ea typeface="Lucida Sans" charset="0"/>
                  <a:cs typeface="Lucida Sans" charset="0"/>
                </a:rPr>
                <a:t>…</a:t>
              </a:r>
              <a:r>
                <a:rPr lang="en-US" sz="1600" dirty="0">
                  <a:latin typeface="Century Gothic" panose="020B0502020202020204" pitchFamily="34" charset="0"/>
                  <a:ea typeface="Lucida Sans" charset="0"/>
                  <a:cs typeface="Lucida Sans" charset="0"/>
                </a:rPr>
                <a:t>..]</a:t>
              </a:r>
            </a:p>
          </p:txBody>
        </p:sp>
        <p:sp>
          <p:nvSpPr>
            <p:cNvPr id="59" name="TextBox 58"/>
            <p:cNvSpPr txBox="1"/>
            <p:nvPr/>
          </p:nvSpPr>
          <p:spPr>
            <a:xfrm rot="18881284">
              <a:off x="9532525" y="2437597"/>
              <a:ext cx="1507144" cy="338554"/>
            </a:xfrm>
            <a:prstGeom prst="rect">
              <a:avLst/>
            </a:prstGeom>
            <a:noFill/>
            <a:ln>
              <a:noFill/>
            </a:ln>
          </p:spPr>
          <p:txBody>
            <a:bodyPr wrap="none" rtlCol="0">
              <a:spAutoFit/>
            </a:bodyPr>
            <a:lstStyle/>
            <a:p>
              <a:r>
                <a:rPr lang="en-US" sz="1600" dirty="0">
                  <a:solidFill>
                    <a:schemeClr val="bg1"/>
                  </a:solidFill>
                  <a:latin typeface="Century Gothic" panose="020B0502020202020204" pitchFamily="34" charset="0"/>
                  <a:ea typeface="Lucida Sans" charset="0"/>
                  <a:cs typeface="Lucida Sans" charset="0"/>
                </a:rPr>
                <a:t>23d768bs.......</a:t>
              </a:r>
            </a:p>
          </p:txBody>
        </p:sp>
      </p:grpSp>
      <p:sp>
        <p:nvSpPr>
          <p:cNvPr id="60" name="Cube 59"/>
          <p:cNvSpPr/>
          <p:nvPr/>
        </p:nvSpPr>
        <p:spPr>
          <a:xfrm>
            <a:off x="6984039" y="1396429"/>
            <a:ext cx="4342358" cy="1495766"/>
          </a:xfrm>
          <a:prstGeom prst="cube">
            <a:avLst>
              <a:gd name="adj" fmla="val 8465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Century Gothic" panose="020B0502020202020204" pitchFamily="34" charset="0"/>
                <a:ea typeface="Lucida Sans" charset="0"/>
                <a:cs typeface="Lucida Sans" charset="0"/>
              </a:rPr>
              <a:t>THIN CONTAINER LAYER (RW)</a:t>
            </a:r>
          </a:p>
        </p:txBody>
      </p:sp>
    </p:spTree>
    <p:extLst>
      <p:ext uri="{BB962C8B-B14F-4D97-AF65-F5344CB8AC3E}">
        <p14:creationId xmlns:p14="http://schemas.microsoft.com/office/powerpoint/2010/main" val="386560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50">
                                            <p:txEl>
                                              <p:pRg st="0" end="0"/>
                                            </p:txEl>
                                          </p:spTgt>
                                        </p:tgtEl>
                                        <p:attrNameLst>
                                          <p:attrName>r</p:attrName>
                                        </p:attrNameLst>
                                      </p:cBhvr>
                                    </p:animRot>
                                    <p:animRot by="-240000">
                                      <p:cBhvr>
                                        <p:cTn id="7" dur="200" fill="hold">
                                          <p:stCondLst>
                                            <p:cond delay="200"/>
                                          </p:stCondLst>
                                        </p:cTn>
                                        <p:tgtEl>
                                          <p:spTgt spid="50">
                                            <p:txEl>
                                              <p:pRg st="0" end="0"/>
                                            </p:txEl>
                                          </p:spTgt>
                                        </p:tgtEl>
                                        <p:attrNameLst>
                                          <p:attrName>r</p:attrName>
                                        </p:attrNameLst>
                                      </p:cBhvr>
                                    </p:animRot>
                                    <p:animRot by="240000">
                                      <p:cBhvr>
                                        <p:cTn id="8" dur="200" fill="hold">
                                          <p:stCondLst>
                                            <p:cond delay="400"/>
                                          </p:stCondLst>
                                        </p:cTn>
                                        <p:tgtEl>
                                          <p:spTgt spid="50">
                                            <p:txEl>
                                              <p:pRg st="0" end="0"/>
                                            </p:txEl>
                                          </p:spTgt>
                                        </p:tgtEl>
                                        <p:attrNameLst>
                                          <p:attrName>r</p:attrName>
                                        </p:attrNameLst>
                                      </p:cBhvr>
                                    </p:animRot>
                                    <p:animRot by="-240000">
                                      <p:cBhvr>
                                        <p:cTn id="9" dur="200" fill="hold">
                                          <p:stCondLst>
                                            <p:cond delay="600"/>
                                          </p:stCondLst>
                                        </p:cTn>
                                        <p:tgtEl>
                                          <p:spTgt spid="50">
                                            <p:txEl>
                                              <p:pRg st="0" end="0"/>
                                            </p:txEl>
                                          </p:spTgt>
                                        </p:tgtEl>
                                        <p:attrNameLst>
                                          <p:attrName>r</p:attrName>
                                        </p:attrNameLst>
                                      </p:cBhvr>
                                    </p:animRot>
                                    <p:animRot by="120000">
                                      <p:cBhvr>
                                        <p:cTn id="10" dur="200" fill="hold">
                                          <p:stCondLst>
                                            <p:cond delay="800"/>
                                          </p:stCondLst>
                                        </p:cTn>
                                        <p:tgtEl>
                                          <p:spTgt spid="50">
                                            <p:txEl>
                                              <p:pRg st="0" end="0"/>
                                            </p:txEl>
                                          </p:spTgt>
                                        </p:tgtEl>
                                        <p:attrNameLst>
                                          <p:attrName>r</p:attrName>
                                        </p:attrNameLst>
                                      </p:cBhvr>
                                    </p:animRot>
                                  </p:childTnLst>
                                </p:cTn>
                              </p:par>
                            </p:childTnLst>
                          </p:cTn>
                        </p:par>
                        <p:par>
                          <p:cTn id="11" fill="hold">
                            <p:stCondLst>
                              <p:cond delay="1000"/>
                            </p:stCondLst>
                            <p:childTnLst>
                              <p:par>
                                <p:cTn id="12" presetID="17" presetClass="entr" presetSubtype="10"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1000" fill="hold"/>
                                        <p:tgtEl>
                                          <p:spTgt spid="53"/>
                                        </p:tgtEl>
                                        <p:attrNameLst>
                                          <p:attrName>ppt_w</p:attrName>
                                        </p:attrNameLst>
                                      </p:cBhvr>
                                      <p:tavLst>
                                        <p:tav tm="0">
                                          <p:val>
                                            <p:fltVal val="0"/>
                                          </p:val>
                                        </p:tav>
                                        <p:tav tm="100000">
                                          <p:val>
                                            <p:strVal val="#ppt_w"/>
                                          </p:val>
                                        </p:tav>
                                      </p:tavLst>
                                    </p:anim>
                                    <p:anim calcmode="lin" valueType="num">
                                      <p:cBhvr>
                                        <p:cTn id="15" dur="1000" fill="hold"/>
                                        <p:tgtEl>
                                          <p:spTgt spid="53"/>
                                        </p:tgtEl>
                                        <p:attrNameLst>
                                          <p:attrName>ppt_h</p:attrName>
                                        </p:attrNameLst>
                                      </p:cBhvr>
                                      <p:tavLst>
                                        <p:tav tm="0">
                                          <p:val>
                                            <p:strVal val="#ppt_h"/>
                                          </p:val>
                                        </p:tav>
                                        <p:tav tm="100000">
                                          <p:val>
                                            <p:strVal val="#ppt_h"/>
                                          </p:val>
                                        </p:tav>
                                      </p:tavLst>
                                    </p:anim>
                                  </p:childTnLst>
                                </p:cTn>
                              </p:par>
                            </p:childTnLst>
                          </p:cTn>
                        </p:par>
                        <p:par>
                          <p:cTn id="16" fill="hold">
                            <p:stCondLst>
                              <p:cond delay="2000"/>
                            </p:stCondLst>
                            <p:childTnLst>
                              <p:par>
                                <p:cTn id="17" presetID="32" presetClass="emph" presetSubtype="0" fill="hold" nodeType="afterEffect">
                                  <p:stCondLst>
                                    <p:cond delay="0"/>
                                  </p:stCondLst>
                                  <p:childTnLst>
                                    <p:animRot by="120000">
                                      <p:cBhvr>
                                        <p:cTn id="18" dur="50" fill="hold">
                                          <p:stCondLst>
                                            <p:cond delay="0"/>
                                          </p:stCondLst>
                                        </p:cTn>
                                        <p:tgtEl>
                                          <p:spTgt spid="50">
                                            <p:txEl>
                                              <p:pRg st="2" end="2"/>
                                            </p:txEl>
                                          </p:spTgt>
                                        </p:tgtEl>
                                        <p:attrNameLst>
                                          <p:attrName>r</p:attrName>
                                        </p:attrNameLst>
                                      </p:cBhvr>
                                    </p:animRot>
                                    <p:animRot by="-240000">
                                      <p:cBhvr>
                                        <p:cTn id="19" dur="100" fill="hold">
                                          <p:stCondLst>
                                            <p:cond delay="100"/>
                                          </p:stCondLst>
                                        </p:cTn>
                                        <p:tgtEl>
                                          <p:spTgt spid="50">
                                            <p:txEl>
                                              <p:pRg st="2" end="2"/>
                                            </p:txEl>
                                          </p:spTgt>
                                        </p:tgtEl>
                                        <p:attrNameLst>
                                          <p:attrName>r</p:attrName>
                                        </p:attrNameLst>
                                      </p:cBhvr>
                                    </p:animRot>
                                    <p:animRot by="240000">
                                      <p:cBhvr>
                                        <p:cTn id="20" dur="100" fill="hold">
                                          <p:stCondLst>
                                            <p:cond delay="200"/>
                                          </p:stCondLst>
                                        </p:cTn>
                                        <p:tgtEl>
                                          <p:spTgt spid="50">
                                            <p:txEl>
                                              <p:pRg st="2" end="2"/>
                                            </p:txEl>
                                          </p:spTgt>
                                        </p:tgtEl>
                                        <p:attrNameLst>
                                          <p:attrName>r</p:attrName>
                                        </p:attrNameLst>
                                      </p:cBhvr>
                                    </p:animRot>
                                    <p:animRot by="-240000">
                                      <p:cBhvr>
                                        <p:cTn id="21" dur="100" fill="hold">
                                          <p:stCondLst>
                                            <p:cond delay="300"/>
                                          </p:stCondLst>
                                        </p:cTn>
                                        <p:tgtEl>
                                          <p:spTgt spid="50">
                                            <p:txEl>
                                              <p:pRg st="2" end="2"/>
                                            </p:txEl>
                                          </p:spTgt>
                                        </p:tgtEl>
                                        <p:attrNameLst>
                                          <p:attrName>r</p:attrName>
                                        </p:attrNameLst>
                                      </p:cBhvr>
                                    </p:animRot>
                                    <p:animRot by="120000">
                                      <p:cBhvr>
                                        <p:cTn id="22" dur="100" fill="hold">
                                          <p:stCondLst>
                                            <p:cond delay="400"/>
                                          </p:stCondLst>
                                        </p:cTn>
                                        <p:tgtEl>
                                          <p:spTgt spid="50">
                                            <p:txEl>
                                              <p:pRg st="2" end="2"/>
                                            </p:txEl>
                                          </p:spTgt>
                                        </p:tgtEl>
                                        <p:attrNameLst>
                                          <p:attrName>r</p:attrName>
                                        </p:attrNameLst>
                                      </p:cBhvr>
                                    </p:animRot>
                                  </p:childTnLst>
                                </p:cTn>
                              </p:par>
                            </p:childTnLst>
                          </p:cTn>
                        </p:par>
                        <p:par>
                          <p:cTn id="23" fill="hold">
                            <p:stCondLst>
                              <p:cond delay="2500"/>
                            </p:stCondLst>
                            <p:childTnLst>
                              <p:par>
                                <p:cTn id="24" presetID="23" presetClass="entr" presetSubtype="16"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childTnLst>
                                </p:cTn>
                              </p:par>
                            </p:childTnLst>
                          </p:cTn>
                        </p:par>
                        <p:par>
                          <p:cTn id="28" fill="hold">
                            <p:stCondLst>
                              <p:cond delay="3000"/>
                            </p:stCondLst>
                            <p:childTnLst>
                              <p:par>
                                <p:cTn id="29" presetID="32" presetClass="emph" presetSubtype="0" fill="hold" nodeType="afterEffect">
                                  <p:stCondLst>
                                    <p:cond delay="0"/>
                                  </p:stCondLst>
                                  <p:childTnLst>
                                    <p:animRot by="120000">
                                      <p:cBhvr>
                                        <p:cTn id="30" dur="50" fill="hold">
                                          <p:stCondLst>
                                            <p:cond delay="0"/>
                                          </p:stCondLst>
                                        </p:cTn>
                                        <p:tgtEl>
                                          <p:spTgt spid="50">
                                            <p:txEl>
                                              <p:pRg st="4" end="4"/>
                                            </p:txEl>
                                          </p:spTgt>
                                        </p:tgtEl>
                                        <p:attrNameLst>
                                          <p:attrName>r</p:attrName>
                                        </p:attrNameLst>
                                      </p:cBhvr>
                                    </p:animRot>
                                    <p:animRot by="-240000">
                                      <p:cBhvr>
                                        <p:cTn id="31" dur="100" fill="hold">
                                          <p:stCondLst>
                                            <p:cond delay="100"/>
                                          </p:stCondLst>
                                        </p:cTn>
                                        <p:tgtEl>
                                          <p:spTgt spid="50">
                                            <p:txEl>
                                              <p:pRg st="4" end="4"/>
                                            </p:txEl>
                                          </p:spTgt>
                                        </p:tgtEl>
                                        <p:attrNameLst>
                                          <p:attrName>r</p:attrName>
                                        </p:attrNameLst>
                                      </p:cBhvr>
                                    </p:animRot>
                                    <p:animRot by="240000">
                                      <p:cBhvr>
                                        <p:cTn id="32" dur="100" fill="hold">
                                          <p:stCondLst>
                                            <p:cond delay="200"/>
                                          </p:stCondLst>
                                        </p:cTn>
                                        <p:tgtEl>
                                          <p:spTgt spid="50">
                                            <p:txEl>
                                              <p:pRg st="4" end="4"/>
                                            </p:txEl>
                                          </p:spTgt>
                                        </p:tgtEl>
                                        <p:attrNameLst>
                                          <p:attrName>r</p:attrName>
                                        </p:attrNameLst>
                                      </p:cBhvr>
                                    </p:animRot>
                                    <p:animRot by="-240000">
                                      <p:cBhvr>
                                        <p:cTn id="33" dur="100" fill="hold">
                                          <p:stCondLst>
                                            <p:cond delay="300"/>
                                          </p:stCondLst>
                                        </p:cTn>
                                        <p:tgtEl>
                                          <p:spTgt spid="50">
                                            <p:txEl>
                                              <p:pRg st="4" end="4"/>
                                            </p:txEl>
                                          </p:spTgt>
                                        </p:tgtEl>
                                        <p:attrNameLst>
                                          <p:attrName>r</p:attrName>
                                        </p:attrNameLst>
                                      </p:cBhvr>
                                    </p:animRot>
                                    <p:animRot by="120000">
                                      <p:cBhvr>
                                        <p:cTn id="34" dur="100" fill="hold">
                                          <p:stCondLst>
                                            <p:cond delay="400"/>
                                          </p:stCondLst>
                                        </p:cTn>
                                        <p:tgtEl>
                                          <p:spTgt spid="50">
                                            <p:txEl>
                                              <p:pRg st="4" end="4"/>
                                            </p:txEl>
                                          </p:spTgt>
                                        </p:tgtEl>
                                        <p:attrNameLst>
                                          <p:attrName>r</p:attrName>
                                        </p:attrNameLst>
                                      </p:cBhvr>
                                    </p:animRo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down)">
                                      <p:cBhvr>
                                        <p:cTn id="38" dur="500"/>
                                        <p:tgtEl>
                                          <p:spTgt spid="61"/>
                                        </p:tgtEl>
                                      </p:cBhvr>
                                    </p:animEffect>
                                  </p:childTnLst>
                                </p:cTn>
                              </p:par>
                            </p:childTnLst>
                          </p:cTn>
                        </p:par>
                        <p:par>
                          <p:cTn id="39" fill="hold">
                            <p:stCondLst>
                              <p:cond delay="4000"/>
                            </p:stCondLst>
                            <p:childTnLst>
                              <p:par>
                                <p:cTn id="40" presetID="32" presetClass="emph" presetSubtype="0" fill="hold" nodeType="afterEffect">
                                  <p:stCondLst>
                                    <p:cond delay="0"/>
                                  </p:stCondLst>
                                  <p:childTnLst>
                                    <p:animRot by="120000">
                                      <p:cBhvr>
                                        <p:cTn id="41" dur="100" fill="hold">
                                          <p:stCondLst>
                                            <p:cond delay="0"/>
                                          </p:stCondLst>
                                        </p:cTn>
                                        <p:tgtEl>
                                          <p:spTgt spid="50">
                                            <p:txEl>
                                              <p:pRg st="6" end="6"/>
                                            </p:txEl>
                                          </p:spTgt>
                                        </p:tgtEl>
                                        <p:attrNameLst>
                                          <p:attrName>r</p:attrName>
                                        </p:attrNameLst>
                                      </p:cBhvr>
                                    </p:animRot>
                                    <p:animRot by="-240000">
                                      <p:cBhvr>
                                        <p:cTn id="42" dur="200" fill="hold">
                                          <p:stCondLst>
                                            <p:cond delay="200"/>
                                          </p:stCondLst>
                                        </p:cTn>
                                        <p:tgtEl>
                                          <p:spTgt spid="50">
                                            <p:txEl>
                                              <p:pRg st="6" end="6"/>
                                            </p:txEl>
                                          </p:spTgt>
                                        </p:tgtEl>
                                        <p:attrNameLst>
                                          <p:attrName>r</p:attrName>
                                        </p:attrNameLst>
                                      </p:cBhvr>
                                    </p:animRot>
                                    <p:animRot by="240000">
                                      <p:cBhvr>
                                        <p:cTn id="43" dur="200" fill="hold">
                                          <p:stCondLst>
                                            <p:cond delay="400"/>
                                          </p:stCondLst>
                                        </p:cTn>
                                        <p:tgtEl>
                                          <p:spTgt spid="50">
                                            <p:txEl>
                                              <p:pRg st="6" end="6"/>
                                            </p:txEl>
                                          </p:spTgt>
                                        </p:tgtEl>
                                        <p:attrNameLst>
                                          <p:attrName>r</p:attrName>
                                        </p:attrNameLst>
                                      </p:cBhvr>
                                    </p:animRot>
                                    <p:animRot by="-240000">
                                      <p:cBhvr>
                                        <p:cTn id="44" dur="200" fill="hold">
                                          <p:stCondLst>
                                            <p:cond delay="600"/>
                                          </p:stCondLst>
                                        </p:cTn>
                                        <p:tgtEl>
                                          <p:spTgt spid="50">
                                            <p:txEl>
                                              <p:pRg st="6" end="6"/>
                                            </p:txEl>
                                          </p:spTgt>
                                        </p:tgtEl>
                                        <p:attrNameLst>
                                          <p:attrName>r</p:attrName>
                                        </p:attrNameLst>
                                      </p:cBhvr>
                                    </p:animRot>
                                    <p:animRot by="120000">
                                      <p:cBhvr>
                                        <p:cTn id="45" dur="200" fill="hold">
                                          <p:stCondLst>
                                            <p:cond delay="800"/>
                                          </p:stCondLst>
                                        </p:cTn>
                                        <p:tgtEl>
                                          <p:spTgt spid="50">
                                            <p:txEl>
                                              <p:pRg st="6" end="6"/>
                                            </p:txEl>
                                          </p:spTgt>
                                        </p:tgtEl>
                                        <p:attrNameLst>
                                          <p:attrName>r</p:attrName>
                                        </p:attrNameLst>
                                      </p:cBhvr>
                                    </p:animRot>
                                  </p:childTnLst>
                                </p:cTn>
                              </p:par>
                            </p:childTnLst>
                          </p:cTn>
                        </p:par>
                        <p:par>
                          <p:cTn id="46" fill="hold">
                            <p:stCondLst>
                              <p:cond delay="5000"/>
                            </p:stCondLst>
                            <p:childTnLst>
                              <p:par>
                                <p:cTn id="47" presetID="42" presetClass="entr" presetSubtype="0" fill="hold" nodeType="after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1000"/>
                                        <p:tgtEl>
                                          <p:spTgt spid="62"/>
                                        </p:tgtEl>
                                      </p:cBhvr>
                                    </p:animEffect>
                                    <p:anim calcmode="lin" valueType="num">
                                      <p:cBhvr>
                                        <p:cTn id="50" dur="1000" fill="hold"/>
                                        <p:tgtEl>
                                          <p:spTgt spid="62"/>
                                        </p:tgtEl>
                                        <p:attrNameLst>
                                          <p:attrName>ppt_x</p:attrName>
                                        </p:attrNameLst>
                                      </p:cBhvr>
                                      <p:tavLst>
                                        <p:tav tm="0">
                                          <p:val>
                                            <p:strVal val="#ppt_x"/>
                                          </p:val>
                                        </p:tav>
                                        <p:tav tm="100000">
                                          <p:val>
                                            <p:strVal val="#ppt_x"/>
                                          </p:val>
                                        </p:tav>
                                      </p:tavLst>
                                    </p:anim>
                                    <p:anim calcmode="lin" valueType="num">
                                      <p:cBhvr>
                                        <p:cTn id="51" dur="1000" fill="hold"/>
                                        <p:tgtEl>
                                          <p:spTgt spid="62"/>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32" presetClass="emph" presetSubtype="0" fill="hold" nodeType="afterEffect">
                                  <p:stCondLst>
                                    <p:cond delay="0"/>
                                  </p:stCondLst>
                                  <p:childTnLst>
                                    <p:animRot by="120000">
                                      <p:cBhvr>
                                        <p:cTn id="54" dur="50" fill="hold">
                                          <p:stCondLst>
                                            <p:cond delay="0"/>
                                          </p:stCondLst>
                                        </p:cTn>
                                        <p:tgtEl>
                                          <p:spTgt spid="50">
                                            <p:txEl>
                                              <p:pRg st="8" end="8"/>
                                            </p:txEl>
                                          </p:spTgt>
                                        </p:tgtEl>
                                        <p:attrNameLst>
                                          <p:attrName>r</p:attrName>
                                        </p:attrNameLst>
                                      </p:cBhvr>
                                    </p:animRot>
                                    <p:animRot by="-240000">
                                      <p:cBhvr>
                                        <p:cTn id="55" dur="100" fill="hold">
                                          <p:stCondLst>
                                            <p:cond delay="100"/>
                                          </p:stCondLst>
                                        </p:cTn>
                                        <p:tgtEl>
                                          <p:spTgt spid="50">
                                            <p:txEl>
                                              <p:pRg st="8" end="8"/>
                                            </p:txEl>
                                          </p:spTgt>
                                        </p:tgtEl>
                                        <p:attrNameLst>
                                          <p:attrName>r</p:attrName>
                                        </p:attrNameLst>
                                      </p:cBhvr>
                                    </p:animRot>
                                    <p:animRot by="240000">
                                      <p:cBhvr>
                                        <p:cTn id="56" dur="100" fill="hold">
                                          <p:stCondLst>
                                            <p:cond delay="200"/>
                                          </p:stCondLst>
                                        </p:cTn>
                                        <p:tgtEl>
                                          <p:spTgt spid="50">
                                            <p:txEl>
                                              <p:pRg st="8" end="8"/>
                                            </p:txEl>
                                          </p:spTgt>
                                        </p:tgtEl>
                                        <p:attrNameLst>
                                          <p:attrName>r</p:attrName>
                                        </p:attrNameLst>
                                      </p:cBhvr>
                                    </p:animRot>
                                    <p:animRot by="-240000">
                                      <p:cBhvr>
                                        <p:cTn id="57" dur="100" fill="hold">
                                          <p:stCondLst>
                                            <p:cond delay="300"/>
                                          </p:stCondLst>
                                        </p:cTn>
                                        <p:tgtEl>
                                          <p:spTgt spid="50">
                                            <p:txEl>
                                              <p:pRg st="8" end="8"/>
                                            </p:txEl>
                                          </p:spTgt>
                                        </p:tgtEl>
                                        <p:attrNameLst>
                                          <p:attrName>r</p:attrName>
                                        </p:attrNameLst>
                                      </p:cBhvr>
                                    </p:animRot>
                                    <p:animRot by="120000">
                                      <p:cBhvr>
                                        <p:cTn id="58" dur="100" fill="hold">
                                          <p:stCondLst>
                                            <p:cond delay="400"/>
                                          </p:stCondLst>
                                        </p:cTn>
                                        <p:tgtEl>
                                          <p:spTgt spid="50">
                                            <p:txEl>
                                              <p:pRg st="8" end="8"/>
                                            </p:txEl>
                                          </p:spTgt>
                                        </p:tgtEl>
                                        <p:attrNameLst>
                                          <p:attrName>r</p:attrName>
                                        </p:attrNameLst>
                                      </p:cBhvr>
                                    </p:animRot>
                                  </p:childTnLst>
                                </p:cTn>
                              </p:par>
                            </p:childTnLst>
                          </p:cTn>
                        </p:par>
                        <p:par>
                          <p:cTn id="59" fill="hold">
                            <p:stCondLst>
                              <p:cond delay="6500"/>
                            </p:stCondLst>
                            <p:childTnLst>
                              <p:par>
                                <p:cTn id="60" presetID="42" presetClass="entr" presetSubtype="0" fill="hold" nodeType="after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anim calcmode="lin" valueType="num">
                                      <p:cBhvr>
                                        <p:cTn id="63" dur="500" fill="hold"/>
                                        <p:tgtEl>
                                          <p:spTgt spid="63"/>
                                        </p:tgtEl>
                                        <p:attrNameLst>
                                          <p:attrName>ppt_x</p:attrName>
                                        </p:attrNameLst>
                                      </p:cBhvr>
                                      <p:tavLst>
                                        <p:tav tm="0">
                                          <p:val>
                                            <p:strVal val="#ppt_x"/>
                                          </p:val>
                                        </p:tav>
                                        <p:tav tm="100000">
                                          <p:val>
                                            <p:strVal val="#ppt_x"/>
                                          </p:val>
                                        </p:tav>
                                      </p:tavLst>
                                    </p:anim>
                                    <p:anim calcmode="lin" valueType="num">
                                      <p:cBhvr>
                                        <p:cTn id="64" dur="500" fill="hold"/>
                                        <p:tgtEl>
                                          <p:spTgt spid="63"/>
                                        </p:tgtEl>
                                        <p:attrNameLst>
                                          <p:attrName>ppt_y</p:attrName>
                                        </p:attrNameLst>
                                      </p:cBhvr>
                                      <p:tavLst>
                                        <p:tav tm="0">
                                          <p:val>
                                            <p:strVal val="#ppt_y+.1"/>
                                          </p:val>
                                        </p:tav>
                                        <p:tav tm="100000">
                                          <p:val>
                                            <p:strVal val="#ppt_y"/>
                                          </p:val>
                                        </p:tav>
                                      </p:tavLst>
                                    </p:anim>
                                  </p:childTnLst>
                                </p:cTn>
                              </p:par>
                            </p:childTnLst>
                          </p:cTn>
                        </p:par>
                        <p:par>
                          <p:cTn id="65" fill="hold">
                            <p:stCondLst>
                              <p:cond delay="7000"/>
                            </p:stCondLst>
                            <p:childTnLst>
                              <p:par>
                                <p:cTn id="66" presetID="32" presetClass="emph" presetSubtype="0" fill="hold" nodeType="afterEffect">
                                  <p:stCondLst>
                                    <p:cond delay="0"/>
                                  </p:stCondLst>
                                  <p:childTnLst>
                                    <p:animRot by="120000">
                                      <p:cBhvr>
                                        <p:cTn id="67" dur="100" fill="hold">
                                          <p:stCondLst>
                                            <p:cond delay="0"/>
                                          </p:stCondLst>
                                        </p:cTn>
                                        <p:tgtEl>
                                          <p:spTgt spid="50">
                                            <p:txEl>
                                              <p:pRg st="10" end="10"/>
                                            </p:txEl>
                                          </p:spTgt>
                                        </p:tgtEl>
                                        <p:attrNameLst>
                                          <p:attrName>r</p:attrName>
                                        </p:attrNameLst>
                                      </p:cBhvr>
                                    </p:animRot>
                                    <p:animRot by="-240000">
                                      <p:cBhvr>
                                        <p:cTn id="68" dur="200" fill="hold">
                                          <p:stCondLst>
                                            <p:cond delay="200"/>
                                          </p:stCondLst>
                                        </p:cTn>
                                        <p:tgtEl>
                                          <p:spTgt spid="50">
                                            <p:txEl>
                                              <p:pRg st="10" end="10"/>
                                            </p:txEl>
                                          </p:spTgt>
                                        </p:tgtEl>
                                        <p:attrNameLst>
                                          <p:attrName>r</p:attrName>
                                        </p:attrNameLst>
                                      </p:cBhvr>
                                    </p:animRot>
                                    <p:animRot by="240000">
                                      <p:cBhvr>
                                        <p:cTn id="69" dur="200" fill="hold">
                                          <p:stCondLst>
                                            <p:cond delay="400"/>
                                          </p:stCondLst>
                                        </p:cTn>
                                        <p:tgtEl>
                                          <p:spTgt spid="50">
                                            <p:txEl>
                                              <p:pRg st="10" end="10"/>
                                            </p:txEl>
                                          </p:spTgt>
                                        </p:tgtEl>
                                        <p:attrNameLst>
                                          <p:attrName>r</p:attrName>
                                        </p:attrNameLst>
                                      </p:cBhvr>
                                    </p:animRot>
                                    <p:animRot by="-240000">
                                      <p:cBhvr>
                                        <p:cTn id="70" dur="200" fill="hold">
                                          <p:stCondLst>
                                            <p:cond delay="600"/>
                                          </p:stCondLst>
                                        </p:cTn>
                                        <p:tgtEl>
                                          <p:spTgt spid="50">
                                            <p:txEl>
                                              <p:pRg st="10" end="10"/>
                                            </p:txEl>
                                          </p:spTgt>
                                        </p:tgtEl>
                                        <p:attrNameLst>
                                          <p:attrName>r</p:attrName>
                                        </p:attrNameLst>
                                      </p:cBhvr>
                                    </p:animRot>
                                    <p:animRot by="120000">
                                      <p:cBhvr>
                                        <p:cTn id="71" dur="200" fill="hold">
                                          <p:stCondLst>
                                            <p:cond delay="800"/>
                                          </p:stCondLst>
                                        </p:cTn>
                                        <p:tgtEl>
                                          <p:spTgt spid="50">
                                            <p:txEl>
                                              <p:pRg st="10" end="10"/>
                                            </p:txEl>
                                          </p:spTgt>
                                        </p:tgtEl>
                                        <p:attrNameLst>
                                          <p:attrName>r</p:attrName>
                                        </p:attrNameLst>
                                      </p:cBhvr>
                                    </p:animRot>
                                  </p:childTnLst>
                                </p:cTn>
                              </p:par>
                            </p:childTnLst>
                          </p:cTn>
                        </p:par>
                        <p:par>
                          <p:cTn id="72" fill="hold">
                            <p:stCondLst>
                              <p:cond delay="8000"/>
                            </p:stCondLst>
                            <p:childTnLst>
                              <p:par>
                                <p:cTn id="73" presetID="42" presetClass="entr" presetSubtype="0" fill="hold" nodeType="afterEffect">
                                  <p:stCondLst>
                                    <p:cond delay="0"/>
                                  </p:stCondLst>
                                  <p:childTnLst>
                                    <p:set>
                                      <p:cBhvr>
                                        <p:cTn id="74" dur="1" fill="hold">
                                          <p:stCondLst>
                                            <p:cond delay="0"/>
                                          </p:stCondLst>
                                        </p:cTn>
                                        <p:tgtEl>
                                          <p:spTgt spid="320"/>
                                        </p:tgtEl>
                                        <p:attrNameLst>
                                          <p:attrName>style.visibility</p:attrName>
                                        </p:attrNameLst>
                                      </p:cBhvr>
                                      <p:to>
                                        <p:strVal val="visible"/>
                                      </p:to>
                                    </p:set>
                                    <p:animEffect transition="in" filter="fade">
                                      <p:cBhvr>
                                        <p:cTn id="75" dur="1000"/>
                                        <p:tgtEl>
                                          <p:spTgt spid="320"/>
                                        </p:tgtEl>
                                      </p:cBhvr>
                                    </p:animEffect>
                                    <p:anim calcmode="lin" valueType="num">
                                      <p:cBhvr>
                                        <p:cTn id="76" dur="1000" fill="hold"/>
                                        <p:tgtEl>
                                          <p:spTgt spid="320"/>
                                        </p:tgtEl>
                                        <p:attrNameLst>
                                          <p:attrName>ppt_x</p:attrName>
                                        </p:attrNameLst>
                                      </p:cBhvr>
                                      <p:tavLst>
                                        <p:tav tm="0">
                                          <p:val>
                                            <p:strVal val="#ppt_x"/>
                                          </p:val>
                                        </p:tav>
                                        <p:tav tm="100000">
                                          <p:val>
                                            <p:strVal val="#ppt_x"/>
                                          </p:val>
                                        </p:tav>
                                      </p:tavLst>
                                    </p:anim>
                                    <p:anim calcmode="lin" valueType="num">
                                      <p:cBhvr>
                                        <p:cTn id="77" dur="1000" fill="hold"/>
                                        <p:tgtEl>
                                          <p:spTgt spid="320"/>
                                        </p:tgtEl>
                                        <p:attrNameLst>
                                          <p:attrName>ppt_y</p:attrName>
                                        </p:attrNameLst>
                                      </p:cBhvr>
                                      <p:tavLst>
                                        <p:tav tm="0">
                                          <p:val>
                                            <p:strVal val="#ppt_y+.1"/>
                                          </p:val>
                                        </p:tav>
                                        <p:tav tm="100000">
                                          <p:val>
                                            <p:strVal val="#ppt_y"/>
                                          </p:val>
                                        </p:tav>
                                      </p:tavLst>
                                    </p:anim>
                                  </p:childTnLst>
                                </p:cTn>
                              </p:par>
                            </p:childTnLst>
                          </p:cTn>
                        </p:par>
                        <p:par>
                          <p:cTn id="78" fill="hold">
                            <p:stCondLst>
                              <p:cond delay="9000"/>
                            </p:stCondLst>
                            <p:childTnLst>
                              <p:par>
                                <p:cTn id="79" presetID="31" presetClass="entr" presetSubtype="0" fill="hold" grpId="0" nodeType="afterEffect">
                                  <p:stCondLst>
                                    <p:cond delay="0"/>
                                  </p:stCondLst>
                                  <p:childTnLst>
                                    <p:set>
                                      <p:cBhvr>
                                        <p:cTn id="80" dur="1" fill="hold">
                                          <p:stCondLst>
                                            <p:cond delay="0"/>
                                          </p:stCondLst>
                                        </p:cTn>
                                        <p:tgtEl>
                                          <p:spTgt spid="60"/>
                                        </p:tgtEl>
                                        <p:attrNameLst>
                                          <p:attrName>style.visibility</p:attrName>
                                        </p:attrNameLst>
                                      </p:cBhvr>
                                      <p:to>
                                        <p:strVal val="visible"/>
                                      </p:to>
                                    </p:set>
                                    <p:anim calcmode="lin" valueType="num">
                                      <p:cBhvr>
                                        <p:cTn id="81" dur="1000" fill="hold"/>
                                        <p:tgtEl>
                                          <p:spTgt spid="60"/>
                                        </p:tgtEl>
                                        <p:attrNameLst>
                                          <p:attrName>ppt_w</p:attrName>
                                        </p:attrNameLst>
                                      </p:cBhvr>
                                      <p:tavLst>
                                        <p:tav tm="0">
                                          <p:val>
                                            <p:fltVal val="0"/>
                                          </p:val>
                                        </p:tav>
                                        <p:tav tm="100000">
                                          <p:val>
                                            <p:strVal val="#ppt_w"/>
                                          </p:val>
                                        </p:tav>
                                      </p:tavLst>
                                    </p:anim>
                                    <p:anim calcmode="lin" valueType="num">
                                      <p:cBhvr>
                                        <p:cTn id="82" dur="1000" fill="hold"/>
                                        <p:tgtEl>
                                          <p:spTgt spid="60"/>
                                        </p:tgtEl>
                                        <p:attrNameLst>
                                          <p:attrName>ppt_h</p:attrName>
                                        </p:attrNameLst>
                                      </p:cBhvr>
                                      <p:tavLst>
                                        <p:tav tm="0">
                                          <p:val>
                                            <p:fltVal val="0"/>
                                          </p:val>
                                        </p:tav>
                                        <p:tav tm="100000">
                                          <p:val>
                                            <p:strVal val="#ppt_h"/>
                                          </p:val>
                                        </p:tav>
                                      </p:tavLst>
                                    </p:anim>
                                    <p:anim calcmode="lin" valueType="num">
                                      <p:cBhvr>
                                        <p:cTn id="83" dur="1000" fill="hold"/>
                                        <p:tgtEl>
                                          <p:spTgt spid="60"/>
                                        </p:tgtEl>
                                        <p:attrNameLst>
                                          <p:attrName>style.rotation</p:attrName>
                                        </p:attrNameLst>
                                      </p:cBhvr>
                                      <p:tavLst>
                                        <p:tav tm="0">
                                          <p:val>
                                            <p:fltVal val="90"/>
                                          </p:val>
                                        </p:tav>
                                        <p:tav tm="100000">
                                          <p:val>
                                            <p:fltVal val="0"/>
                                          </p:val>
                                        </p:tav>
                                      </p:tavLst>
                                    </p:anim>
                                    <p:animEffect transition="in" filter="fade">
                                      <p:cBhvr>
                                        <p:cTn id="84" dur="1000"/>
                                        <p:tgtEl>
                                          <p:spTgt spid="60"/>
                                        </p:tgtEl>
                                      </p:cBhvr>
                                    </p:animEffect>
                                  </p:childTnLst>
                                </p:cTn>
                              </p:par>
                            </p:childTnLst>
                          </p:cTn>
                        </p:par>
                        <p:par>
                          <p:cTn id="85" fill="hold">
                            <p:stCondLst>
                              <p:cond delay="10000"/>
                            </p:stCondLst>
                            <p:childTnLst>
                              <p:par>
                                <p:cTn id="86" presetID="26" presetClass="entr" presetSubtype="0" fill="hold" nodeType="after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wipe(down)">
                                      <p:cBhvr>
                                        <p:cTn id="88" dur="580">
                                          <p:stCondLst>
                                            <p:cond delay="0"/>
                                          </p:stCondLst>
                                        </p:cTn>
                                        <p:tgtEl>
                                          <p:spTgt spid="38"/>
                                        </p:tgtEl>
                                      </p:cBhvr>
                                    </p:animEffect>
                                    <p:anim calcmode="lin" valueType="num">
                                      <p:cBhvr>
                                        <p:cTn id="89"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94" dur="26">
                                          <p:stCondLst>
                                            <p:cond delay="650"/>
                                          </p:stCondLst>
                                        </p:cTn>
                                        <p:tgtEl>
                                          <p:spTgt spid="38"/>
                                        </p:tgtEl>
                                      </p:cBhvr>
                                      <p:to x="100000" y="60000"/>
                                    </p:animScale>
                                    <p:animScale>
                                      <p:cBhvr>
                                        <p:cTn id="95" dur="166" decel="50000">
                                          <p:stCondLst>
                                            <p:cond delay="676"/>
                                          </p:stCondLst>
                                        </p:cTn>
                                        <p:tgtEl>
                                          <p:spTgt spid="38"/>
                                        </p:tgtEl>
                                      </p:cBhvr>
                                      <p:to x="100000" y="100000"/>
                                    </p:animScale>
                                    <p:animScale>
                                      <p:cBhvr>
                                        <p:cTn id="96" dur="26">
                                          <p:stCondLst>
                                            <p:cond delay="1312"/>
                                          </p:stCondLst>
                                        </p:cTn>
                                        <p:tgtEl>
                                          <p:spTgt spid="38"/>
                                        </p:tgtEl>
                                      </p:cBhvr>
                                      <p:to x="100000" y="80000"/>
                                    </p:animScale>
                                    <p:animScale>
                                      <p:cBhvr>
                                        <p:cTn id="97" dur="166" decel="50000">
                                          <p:stCondLst>
                                            <p:cond delay="1338"/>
                                          </p:stCondLst>
                                        </p:cTn>
                                        <p:tgtEl>
                                          <p:spTgt spid="38"/>
                                        </p:tgtEl>
                                      </p:cBhvr>
                                      <p:to x="100000" y="100000"/>
                                    </p:animScale>
                                    <p:animScale>
                                      <p:cBhvr>
                                        <p:cTn id="98" dur="26">
                                          <p:stCondLst>
                                            <p:cond delay="1642"/>
                                          </p:stCondLst>
                                        </p:cTn>
                                        <p:tgtEl>
                                          <p:spTgt spid="38"/>
                                        </p:tgtEl>
                                      </p:cBhvr>
                                      <p:to x="100000" y="90000"/>
                                    </p:animScale>
                                    <p:animScale>
                                      <p:cBhvr>
                                        <p:cTn id="99" dur="166" decel="50000">
                                          <p:stCondLst>
                                            <p:cond delay="1668"/>
                                          </p:stCondLst>
                                        </p:cTn>
                                        <p:tgtEl>
                                          <p:spTgt spid="38"/>
                                        </p:tgtEl>
                                      </p:cBhvr>
                                      <p:to x="100000" y="100000"/>
                                    </p:animScale>
                                    <p:animScale>
                                      <p:cBhvr>
                                        <p:cTn id="100" dur="26">
                                          <p:stCondLst>
                                            <p:cond delay="1808"/>
                                          </p:stCondLst>
                                        </p:cTn>
                                        <p:tgtEl>
                                          <p:spTgt spid="38"/>
                                        </p:tgtEl>
                                      </p:cBhvr>
                                      <p:to x="100000" y="95000"/>
                                    </p:animScale>
                                    <p:animScale>
                                      <p:cBhvr>
                                        <p:cTn id="101" dur="166" decel="50000">
                                          <p:stCondLst>
                                            <p:cond delay="1834"/>
                                          </p:stCondLst>
                                        </p:cTn>
                                        <p:tgtEl>
                                          <p:spTgt spid="38"/>
                                        </p:tgtEl>
                                      </p:cBhvr>
                                      <p:to x="100000" y="100000"/>
                                    </p:animScale>
                                  </p:childTnLst>
                                </p:cTn>
                              </p:par>
                            </p:childTnLst>
                          </p:cTn>
                        </p:par>
                        <p:par>
                          <p:cTn id="102" fill="hold">
                            <p:stCondLst>
                              <p:cond delay="12000"/>
                            </p:stCondLst>
                            <p:childTnLst>
                              <p:par>
                                <p:cTn id="103" presetID="26" presetClass="entr" presetSubtype="0" fill="hold" nodeType="after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down)">
                                      <p:cBhvr>
                                        <p:cTn id="105" dur="580">
                                          <p:stCondLst>
                                            <p:cond delay="0"/>
                                          </p:stCondLst>
                                        </p:cTn>
                                        <p:tgtEl>
                                          <p:spTgt spid="44"/>
                                        </p:tgtEl>
                                      </p:cBhvr>
                                    </p:animEffect>
                                    <p:anim calcmode="lin" valueType="num">
                                      <p:cBhvr>
                                        <p:cTn id="106"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111" dur="26">
                                          <p:stCondLst>
                                            <p:cond delay="650"/>
                                          </p:stCondLst>
                                        </p:cTn>
                                        <p:tgtEl>
                                          <p:spTgt spid="44"/>
                                        </p:tgtEl>
                                      </p:cBhvr>
                                      <p:to x="100000" y="60000"/>
                                    </p:animScale>
                                    <p:animScale>
                                      <p:cBhvr>
                                        <p:cTn id="112" dur="166" decel="50000">
                                          <p:stCondLst>
                                            <p:cond delay="676"/>
                                          </p:stCondLst>
                                        </p:cTn>
                                        <p:tgtEl>
                                          <p:spTgt spid="44"/>
                                        </p:tgtEl>
                                      </p:cBhvr>
                                      <p:to x="100000" y="100000"/>
                                    </p:animScale>
                                    <p:animScale>
                                      <p:cBhvr>
                                        <p:cTn id="113" dur="26">
                                          <p:stCondLst>
                                            <p:cond delay="1312"/>
                                          </p:stCondLst>
                                        </p:cTn>
                                        <p:tgtEl>
                                          <p:spTgt spid="44"/>
                                        </p:tgtEl>
                                      </p:cBhvr>
                                      <p:to x="100000" y="80000"/>
                                    </p:animScale>
                                    <p:animScale>
                                      <p:cBhvr>
                                        <p:cTn id="114" dur="166" decel="50000">
                                          <p:stCondLst>
                                            <p:cond delay="1338"/>
                                          </p:stCondLst>
                                        </p:cTn>
                                        <p:tgtEl>
                                          <p:spTgt spid="44"/>
                                        </p:tgtEl>
                                      </p:cBhvr>
                                      <p:to x="100000" y="100000"/>
                                    </p:animScale>
                                    <p:animScale>
                                      <p:cBhvr>
                                        <p:cTn id="115" dur="26">
                                          <p:stCondLst>
                                            <p:cond delay="1642"/>
                                          </p:stCondLst>
                                        </p:cTn>
                                        <p:tgtEl>
                                          <p:spTgt spid="44"/>
                                        </p:tgtEl>
                                      </p:cBhvr>
                                      <p:to x="100000" y="90000"/>
                                    </p:animScale>
                                    <p:animScale>
                                      <p:cBhvr>
                                        <p:cTn id="116" dur="166" decel="50000">
                                          <p:stCondLst>
                                            <p:cond delay="1668"/>
                                          </p:stCondLst>
                                        </p:cTn>
                                        <p:tgtEl>
                                          <p:spTgt spid="44"/>
                                        </p:tgtEl>
                                      </p:cBhvr>
                                      <p:to x="100000" y="100000"/>
                                    </p:animScale>
                                    <p:animScale>
                                      <p:cBhvr>
                                        <p:cTn id="117" dur="26">
                                          <p:stCondLst>
                                            <p:cond delay="1808"/>
                                          </p:stCondLst>
                                        </p:cTn>
                                        <p:tgtEl>
                                          <p:spTgt spid="44"/>
                                        </p:tgtEl>
                                      </p:cBhvr>
                                      <p:to x="100000" y="95000"/>
                                    </p:animScale>
                                    <p:animScale>
                                      <p:cBhvr>
                                        <p:cTn id="118" dur="166" decel="50000">
                                          <p:stCondLst>
                                            <p:cond delay="1834"/>
                                          </p:stCondLst>
                                        </p:cTn>
                                        <p:tgtEl>
                                          <p:spTgt spid="4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7630409" y="91751"/>
            <a:ext cx="4554781" cy="522088"/>
          </a:xfrm>
          <a:prstGeom prst="rect">
            <a:avLst/>
          </a:prstGeom>
        </p:spPr>
        <p:txBody>
          <a:bodyPr lIns="121900" tIns="121900" rIns="121900" bIns="121900" anchor="b" anchorCtr="0">
            <a:noAutofit/>
          </a:bodyPr>
          <a:lstStyle/>
          <a:p>
            <a:pPr algn="ctr"/>
            <a:r>
              <a:rPr lang="en-US" sz="3600" dirty="0">
                <a:latin typeface="Century Gothic" charset="0"/>
                <a:ea typeface="Century Gothic" charset="0"/>
                <a:cs typeface="Century Gothic" charset="0"/>
              </a:rPr>
              <a:t>Why container </a:t>
            </a:r>
            <a:r>
              <a:rPr lang="en-US" sz="3600" dirty="0">
                <a:latin typeface="+mj-lt"/>
                <a:ea typeface="Century Gothic" charset="0"/>
                <a:cs typeface="Century Gothic" charset="0"/>
              </a:rPr>
              <a:t>?</a:t>
            </a:r>
            <a:endParaRPr lang="en" sz="3600" dirty="0">
              <a:latin typeface="+mj-lt"/>
              <a:ea typeface="Century Gothic" charset="0"/>
              <a:cs typeface="Century Gothic" charset="0"/>
            </a:endParaRPr>
          </a:p>
        </p:txBody>
      </p:sp>
      <p:sp>
        <p:nvSpPr>
          <p:cNvPr id="5" name="Shape 207"/>
          <p:cNvSpPr txBox="1">
            <a:spLocks/>
          </p:cNvSpPr>
          <p:nvPr/>
        </p:nvSpPr>
        <p:spPr bwMode="auto">
          <a:xfrm>
            <a:off x="0" y="697565"/>
            <a:ext cx="12192000" cy="100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0" tIns="121900" rIns="121900" bIns="121900"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101598" indent="0">
              <a:spcAft>
                <a:spcPts val="2000"/>
              </a:spcAft>
              <a:buNone/>
            </a:pPr>
            <a:r>
              <a:rPr lang="en-US" sz="2400" b="1" kern="0" dirty="0">
                <a:solidFill>
                  <a:schemeClr val="tx1">
                    <a:lumMod val="75000"/>
                  </a:schemeClr>
                </a:solidFill>
                <a:latin typeface="Century Gothic" charset="0"/>
                <a:ea typeface="Century Gothic" charset="0"/>
                <a:cs typeface="Century Gothic" charset="0"/>
              </a:rPr>
              <a:t>Package software into standardized units for development, shipment and deployment</a:t>
            </a:r>
          </a:p>
          <a:p>
            <a:pPr marL="101598" indent="0">
              <a:spcAft>
                <a:spcPts val="2000"/>
              </a:spcAft>
              <a:buNone/>
            </a:pPr>
            <a:endParaRPr lang="en" sz="2800" kern="0" dirty="0">
              <a:latin typeface="Century Gothic" charset="0"/>
              <a:ea typeface="Century Gothic" charset="0"/>
              <a:cs typeface="Century Gothic" charset="0"/>
            </a:endParaRPr>
          </a:p>
        </p:txBody>
      </p:sp>
      <p:sp>
        <p:nvSpPr>
          <p:cNvPr id="6" name="Shape 207"/>
          <p:cNvSpPr txBox="1">
            <a:spLocks/>
          </p:cNvSpPr>
          <p:nvPr/>
        </p:nvSpPr>
        <p:spPr bwMode="auto">
          <a:xfrm>
            <a:off x="7886389" y="1504785"/>
            <a:ext cx="4298801" cy="481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0" tIns="121900" rIns="121900" bIns="121900"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101598" indent="0">
              <a:spcAft>
                <a:spcPts val="2000"/>
              </a:spcAft>
              <a:buNone/>
            </a:pPr>
            <a:r>
              <a:rPr lang="en" sz="1800" kern="0" dirty="0">
                <a:latin typeface="Century Gothic" charset="0"/>
                <a:ea typeface="Century Gothic" charset="0"/>
                <a:cs typeface="Century Gothic" charset="0"/>
              </a:rPr>
              <a:t>A container is a lightweight, stand-alone, executable package of a piece of software that includes everything needed to run it: code, runtime, system tools, system libraries, settings.</a:t>
            </a:r>
            <a:endParaRPr lang="en-US" sz="1800" kern="0" dirty="0">
              <a:latin typeface="Century Gothic" charset="0"/>
              <a:ea typeface="Century Gothic" charset="0"/>
              <a:cs typeface="Century Gothic" charset="0"/>
            </a:endParaRPr>
          </a:p>
          <a:p>
            <a:pPr marL="101598" indent="0">
              <a:spcAft>
                <a:spcPts val="2000"/>
              </a:spcAft>
              <a:buNone/>
            </a:pPr>
            <a:r>
              <a:rPr lang="en" sz="1800" kern="0" dirty="0">
                <a:latin typeface="Century Gothic" charset="0"/>
                <a:ea typeface="Century Gothic" charset="0"/>
                <a:cs typeface="Century Gothic" charset="0"/>
              </a:rPr>
              <a:t>Available for both Linux and Windows based apps, containerized software will always run the same, regardless of the environment. </a:t>
            </a:r>
            <a:endParaRPr lang="en-US" sz="1800" kern="0" dirty="0">
              <a:latin typeface="Century Gothic" charset="0"/>
              <a:ea typeface="Century Gothic" charset="0"/>
              <a:cs typeface="Century Gothic" charset="0"/>
            </a:endParaRPr>
          </a:p>
          <a:p>
            <a:pPr marL="101598" indent="0">
              <a:spcAft>
                <a:spcPts val="2000"/>
              </a:spcAft>
              <a:buNone/>
            </a:pPr>
            <a:r>
              <a:rPr lang="en" sz="1800" kern="0" dirty="0">
                <a:latin typeface="Century Gothic" charset="0"/>
                <a:ea typeface="Century Gothic" charset="0"/>
                <a:cs typeface="Century Gothic" charset="0"/>
              </a:rPr>
              <a:t>Containers isolate software from its surroundings, and help reduce conflicts between teams running different software on the same infrastructure.</a:t>
            </a:r>
          </a:p>
        </p:txBody>
      </p:sp>
      <p:sp>
        <p:nvSpPr>
          <p:cNvPr id="4" name="Rectangle 3"/>
          <p:cNvSpPr/>
          <p:nvPr/>
        </p:nvSpPr>
        <p:spPr bwMode="auto">
          <a:xfrm>
            <a:off x="118101" y="1704729"/>
            <a:ext cx="7710806" cy="3309231"/>
          </a:xfrm>
          <a:prstGeom prst="rect">
            <a:avLst/>
          </a:prstGeom>
          <a:noFill/>
          <a:ln w="25400" cap="flat" cmpd="sng" algn="ctr">
            <a:solidFill>
              <a:schemeClr val="tx1">
                <a:lumMod val="60000"/>
                <a:lumOff val="4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Arial" charset="0"/>
            </a:endParaRPr>
          </a:p>
        </p:txBody>
      </p:sp>
      <p:cxnSp>
        <p:nvCxnSpPr>
          <p:cNvPr id="8" name="Straight Connector 7"/>
          <p:cNvCxnSpPr/>
          <p:nvPr/>
        </p:nvCxnSpPr>
        <p:spPr bwMode="auto">
          <a:xfrm>
            <a:off x="2662519" y="1704730"/>
            <a:ext cx="28500" cy="3316358"/>
          </a:xfrm>
          <a:prstGeom prst="line">
            <a:avLst/>
          </a:prstGeom>
          <a:solidFill>
            <a:schemeClr val="accent1"/>
          </a:solidFill>
          <a:ln w="25400" cap="flat" cmpd="sng" algn="ctr">
            <a:solidFill>
              <a:schemeClr val="tx1">
                <a:lumMod val="40000"/>
                <a:lumOff val="6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5259945" y="1717982"/>
            <a:ext cx="17120" cy="3303106"/>
          </a:xfrm>
          <a:prstGeom prst="line">
            <a:avLst/>
          </a:prstGeom>
          <a:solidFill>
            <a:schemeClr val="accent1"/>
          </a:solidFill>
          <a:ln w="25400" cap="flat" cmpd="sng" algn="ctr">
            <a:solidFill>
              <a:schemeClr val="tx1">
                <a:lumMod val="40000"/>
                <a:lumOff val="6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flipV="1">
            <a:off x="124730" y="2446856"/>
            <a:ext cx="7716077" cy="9604"/>
          </a:xfrm>
          <a:prstGeom prst="line">
            <a:avLst/>
          </a:prstGeom>
          <a:solidFill>
            <a:schemeClr val="accent1"/>
          </a:solidFill>
          <a:ln w="25400" cap="flat" cmpd="sng" algn="ctr">
            <a:solidFill>
              <a:schemeClr val="tx1">
                <a:lumMod val="40000"/>
                <a:lumOff val="6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05" y="1908603"/>
            <a:ext cx="584987" cy="32650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1771" y="1802586"/>
            <a:ext cx="453619" cy="43252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425" y="1836680"/>
            <a:ext cx="440635" cy="503583"/>
          </a:xfrm>
          <a:prstGeom prst="rect">
            <a:avLst/>
          </a:prstGeom>
        </p:spPr>
      </p:pic>
      <p:sp>
        <p:nvSpPr>
          <p:cNvPr id="16" name="TextBox 15"/>
          <p:cNvSpPr txBox="1"/>
          <p:nvPr/>
        </p:nvSpPr>
        <p:spPr bwMode="auto">
          <a:xfrm>
            <a:off x="763496" y="1811325"/>
            <a:ext cx="1635114" cy="525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fontScale="92500" lnSpcReduction="20000"/>
          </a:bodyPr>
          <a:lstStyle/>
          <a:p>
            <a:pPr marL="0" indent="0">
              <a:buNone/>
            </a:pPr>
            <a:r>
              <a:rPr lang="en-US" kern="0" dirty="0">
                <a:latin typeface="Century Gothic" charset="0"/>
                <a:ea typeface="Century Gothic" charset="0"/>
                <a:cs typeface="Century Gothic" charset="0"/>
              </a:rPr>
              <a:t>L</a:t>
            </a:r>
            <a:r>
              <a:rPr lang="en-US" sz="1800" kern="0" dirty="0">
                <a:latin typeface="Century Gothic" charset="0"/>
                <a:ea typeface="Century Gothic" charset="0"/>
                <a:cs typeface="Century Gothic" charset="0"/>
              </a:rPr>
              <a:t>ightweight &amp;</a:t>
            </a:r>
          </a:p>
          <a:p>
            <a:pPr marL="0" indent="0">
              <a:buNone/>
            </a:pPr>
            <a:r>
              <a:rPr lang="en-US" kern="0" dirty="0">
                <a:latin typeface="Century Gothic" charset="0"/>
                <a:ea typeface="Century Gothic" charset="0"/>
                <a:cs typeface="Century Gothic" charset="0"/>
              </a:rPr>
              <a:t>Agile</a:t>
            </a:r>
            <a:endParaRPr lang="en-US" sz="1800" kern="0" dirty="0">
              <a:latin typeface="Century Gothic" charset="0"/>
              <a:ea typeface="Century Gothic" charset="0"/>
              <a:cs typeface="Century Gothic" charset="0"/>
            </a:endParaRPr>
          </a:p>
        </p:txBody>
      </p:sp>
      <p:sp>
        <p:nvSpPr>
          <p:cNvPr id="20" name="TextBox 19"/>
          <p:cNvSpPr txBox="1"/>
          <p:nvPr/>
        </p:nvSpPr>
        <p:spPr bwMode="auto">
          <a:xfrm>
            <a:off x="3182913" y="1817952"/>
            <a:ext cx="1635114" cy="525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fontScale="92500" lnSpcReduction="20000"/>
          </a:bodyPr>
          <a:lstStyle/>
          <a:p>
            <a:pPr marL="0" indent="0">
              <a:buNone/>
            </a:pPr>
            <a:r>
              <a:rPr lang="en-US" kern="0" dirty="0">
                <a:latin typeface="Century Gothic" charset="0"/>
                <a:ea typeface="Century Gothic" charset="0"/>
                <a:cs typeface="Century Gothic" charset="0"/>
              </a:rPr>
              <a:t>Standardized &amp;</a:t>
            </a:r>
            <a:endParaRPr lang="en-US" sz="1800" kern="0" dirty="0">
              <a:latin typeface="Century Gothic" charset="0"/>
              <a:ea typeface="Century Gothic" charset="0"/>
              <a:cs typeface="Century Gothic" charset="0"/>
            </a:endParaRPr>
          </a:p>
          <a:p>
            <a:pPr marL="0" indent="0">
              <a:buNone/>
            </a:pPr>
            <a:r>
              <a:rPr lang="en-US" kern="0" dirty="0">
                <a:latin typeface="Century Gothic" charset="0"/>
                <a:ea typeface="Century Gothic" charset="0"/>
                <a:cs typeface="Century Gothic" charset="0"/>
              </a:rPr>
              <a:t>Portable</a:t>
            </a:r>
            <a:endParaRPr lang="en-US" sz="1800" kern="0" dirty="0">
              <a:latin typeface="Century Gothic" charset="0"/>
              <a:ea typeface="Century Gothic" charset="0"/>
              <a:cs typeface="Century Gothic" charset="0"/>
            </a:endParaRPr>
          </a:p>
        </p:txBody>
      </p:sp>
      <p:sp>
        <p:nvSpPr>
          <p:cNvPr id="21" name="TextBox 20"/>
          <p:cNvSpPr txBox="1"/>
          <p:nvPr/>
        </p:nvSpPr>
        <p:spPr bwMode="auto">
          <a:xfrm>
            <a:off x="5760060" y="1795674"/>
            <a:ext cx="1635114" cy="525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normAutofit fontScale="92500" lnSpcReduction="20000"/>
          </a:bodyPr>
          <a:lstStyle/>
          <a:p>
            <a:pPr marL="0" indent="0">
              <a:buNone/>
            </a:pPr>
            <a:r>
              <a:rPr lang="en-US" kern="0" dirty="0">
                <a:latin typeface="Century Gothic" charset="0"/>
                <a:ea typeface="Century Gothic" charset="0"/>
                <a:cs typeface="Century Gothic" charset="0"/>
              </a:rPr>
              <a:t>Security &amp;</a:t>
            </a:r>
          </a:p>
          <a:p>
            <a:pPr marL="0" indent="0">
              <a:buNone/>
            </a:pPr>
            <a:r>
              <a:rPr lang="en-US" kern="0" dirty="0">
                <a:latin typeface="Century Gothic" charset="0"/>
                <a:ea typeface="Century Gothic" charset="0"/>
                <a:cs typeface="Century Gothic" charset="0"/>
              </a:rPr>
              <a:t>Isolation </a:t>
            </a:r>
            <a:endParaRPr lang="en-US" sz="1800" kern="0" dirty="0">
              <a:latin typeface="Century Gothic" charset="0"/>
              <a:ea typeface="Century Gothic" charset="0"/>
              <a:cs typeface="Century Gothic" charset="0"/>
            </a:endParaRPr>
          </a:p>
        </p:txBody>
      </p:sp>
      <p:sp>
        <p:nvSpPr>
          <p:cNvPr id="23" name="Shape 207"/>
          <p:cNvSpPr txBox="1">
            <a:spLocks/>
          </p:cNvSpPr>
          <p:nvPr/>
        </p:nvSpPr>
        <p:spPr bwMode="auto">
          <a:xfrm>
            <a:off x="98777" y="2446108"/>
            <a:ext cx="2563742" cy="2574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0" tIns="121900" rIns="121900" bIns="121900"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101598" indent="0">
              <a:spcAft>
                <a:spcPts val="2000"/>
              </a:spcAft>
              <a:buNone/>
            </a:pPr>
            <a:r>
              <a:rPr lang="en" sz="1300" kern="0" dirty="0">
                <a:latin typeface="Century Gothic" charset="0"/>
                <a:ea typeface="Century Gothic" charset="0"/>
                <a:cs typeface="Century Gothic" charset="0"/>
              </a:rPr>
              <a:t>Containers share </a:t>
            </a:r>
            <a:r>
              <a:rPr lang="en-US" sz="1300" kern="0" dirty="0">
                <a:latin typeface="Century Gothic" charset="0"/>
                <a:ea typeface="Century Gothic" charset="0"/>
                <a:cs typeface="Century Gothic" charset="0"/>
              </a:rPr>
              <a:t>host </a:t>
            </a:r>
            <a:r>
              <a:rPr lang="en" sz="1300" kern="0" dirty="0">
                <a:latin typeface="Century Gothic" charset="0"/>
                <a:ea typeface="Century Gothic" charset="0"/>
                <a:cs typeface="Century Gothic" charset="0"/>
              </a:rPr>
              <a:t>machine's operating system kernel; they start instantly and use less compute and RAM. </a:t>
            </a:r>
          </a:p>
          <a:p>
            <a:pPr marL="101598" indent="0">
              <a:spcAft>
                <a:spcPts val="2000"/>
              </a:spcAft>
              <a:buNone/>
            </a:pPr>
            <a:r>
              <a:rPr lang="en-US" sz="1300" kern="0" dirty="0">
                <a:latin typeface="Century Gothic" charset="0"/>
                <a:ea typeface="Century Gothic" charset="0"/>
                <a:cs typeface="Century Gothic" charset="0"/>
              </a:rPr>
              <a:t>Containers </a:t>
            </a:r>
            <a:r>
              <a:rPr lang="en" sz="1300" kern="0" dirty="0">
                <a:latin typeface="Century Gothic" charset="0"/>
                <a:ea typeface="Century Gothic" charset="0"/>
                <a:cs typeface="Century Gothic" charset="0"/>
              </a:rPr>
              <a:t>are constructed from file system layers and share common files. This minimizes disk usage and image downloads are much faster.</a:t>
            </a:r>
            <a:endParaRPr lang="en-US" sz="1300" kern="0" dirty="0">
              <a:latin typeface="Century Gothic" charset="0"/>
              <a:ea typeface="Century Gothic" charset="0"/>
              <a:cs typeface="Century Gothic" charset="0"/>
            </a:endParaRPr>
          </a:p>
        </p:txBody>
      </p:sp>
      <p:sp>
        <p:nvSpPr>
          <p:cNvPr id="28" name="Shape 207"/>
          <p:cNvSpPr txBox="1">
            <a:spLocks/>
          </p:cNvSpPr>
          <p:nvPr/>
        </p:nvSpPr>
        <p:spPr bwMode="auto">
          <a:xfrm>
            <a:off x="2691019" y="2442636"/>
            <a:ext cx="2563742" cy="2571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0" tIns="121900" rIns="121900" bIns="121900"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101598" indent="0">
              <a:spcAft>
                <a:spcPts val="2000"/>
              </a:spcAft>
              <a:buNone/>
            </a:pPr>
            <a:r>
              <a:rPr lang="en" sz="1300" kern="0" dirty="0">
                <a:latin typeface="Century Gothic" charset="0"/>
                <a:ea typeface="Century Gothic" charset="0"/>
                <a:cs typeface="Century Gothic" charset="0"/>
              </a:rPr>
              <a:t>Containers are based on open standards and run on all major Linux distributions, Microsoft Windows, and on any infrastructure including VMs, bare-metal and in the cloud</a:t>
            </a:r>
            <a:r>
              <a:rPr lang="en-US" sz="1300" kern="0" dirty="0">
                <a:latin typeface="Century Gothic" charset="0"/>
                <a:ea typeface="Century Gothic" charset="0"/>
                <a:cs typeface="Century Gothic" charset="0"/>
              </a:rPr>
              <a:t>. </a:t>
            </a:r>
            <a:endParaRPr lang="en-US" sz="1300" kern="0" dirty="0">
              <a:solidFill>
                <a:srgbClr val="941551"/>
              </a:solidFill>
              <a:latin typeface="Century Gothic" charset="0"/>
              <a:ea typeface="Century Gothic" charset="0"/>
              <a:cs typeface="Century Gothic" charset="0"/>
            </a:endParaRPr>
          </a:p>
        </p:txBody>
      </p:sp>
      <p:sp>
        <p:nvSpPr>
          <p:cNvPr id="29" name="Shape 207"/>
          <p:cNvSpPr txBox="1">
            <a:spLocks/>
          </p:cNvSpPr>
          <p:nvPr/>
        </p:nvSpPr>
        <p:spPr bwMode="auto">
          <a:xfrm>
            <a:off x="5277065" y="2456461"/>
            <a:ext cx="2563742" cy="255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0" tIns="121900" rIns="121900" bIns="121900"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101598" indent="0">
              <a:spcAft>
                <a:spcPts val="2000"/>
              </a:spcAft>
              <a:buNone/>
            </a:pPr>
            <a:r>
              <a:rPr lang="en" sz="1300" kern="0" dirty="0">
                <a:latin typeface="Century Gothic" charset="0"/>
                <a:ea typeface="Century Gothic" charset="0"/>
                <a:cs typeface="Century Gothic" charset="0"/>
              </a:rPr>
              <a:t>Containers isolate applications from one another and from the underlying infrastructure. </a:t>
            </a:r>
          </a:p>
          <a:p>
            <a:pPr marL="101598" indent="0">
              <a:spcAft>
                <a:spcPts val="2000"/>
              </a:spcAft>
              <a:buNone/>
            </a:pPr>
            <a:r>
              <a:rPr lang="en" sz="1300" kern="0" dirty="0">
                <a:latin typeface="Century Gothic" charset="0"/>
                <a:ea typeface="Century Gothic" charset="0"/>
                <a:cs typeface="Century Gothic" charset="0"/>
              </a:rPr>
              <a:t>Containers provides the strongest default isolation to limit app issues to a single container instead of the entire machine.</a:t>
            </a:r>
            <a:r>
              <a:rPr lang="en-US" sz="1300" kern="0" dirty="0">
                <a:solidFill>
                  <a:srgbClr val="941551"/>
                </a:solidFill>
                <a:latin typeface="Century Gothic" charset="0"/>
                <a:ea typeface="Century Gothic" charset="0"/>
                <a:cs typeface="Century Gothic" charset="0"/>
              </a:rPr>
              <a:t> </a:t>
            </a:r>
            <a:endParaRPr lang="en-US" sz="1300" kern="0" dirty="0">
              <a:latin typeface="Century Gothic" charset="0"/>
              <a:ea typeface="Century Gothic" charset="0"/>
              <a:cs typeface="Century Gothic" charset="0"/>
            </a:endParaRPr>
          </a:p>
          <a:p>
            <a:pPr marL="101598" indent="0">
              <a:spcAft>
                <a:spcPts val="2000"/>
              </a:spcAft>
              <a:buNone/>
            </a:pPr>
            <a:endParaRPr lang="en-US" sz="1300" kern="0" dirty="0">
              <a:solidFill>
                <a:srgbClr val="941551"/>
              </a:solidFill>
              <a:latin typeface="Century Gothic" charset="0"/>
              <a:ea typeface="Century Gothic" charset="0"/>
              <a:cs typeface="Century Gothic" charset="0"/>
            </a:endParaRPr>
          </a:p>
        </p:txBody>
      </p:sp>
      <p:grpSp>
        <p:nvGrpSpPr>
          <p:cNvPr id="10" name="Group 9"/>
          <p:cNvGrpSpPr/>
          <p:nvPr/>
        </p:nvGrpSpPr>
        <p:grpSpPr>
          <a:xfrm>
            <a:off x="84269" y="4993882"/>
            <a:ext cx="7756537" cy="1570430"/>
            <a:chOff x="84269" y="4993882"/>
            <a:chExt cx="7756537" cy="1570430"/>
          </a:xfrm>
        </p:grpSpPr>
        <p:sp>
          <p:nvSpPr>
            <p:cNvPr id="18" name="Rounded Rectangle 17"/>
            <p:cNvSpPr/>
            <p:nvPr/>
          </p:nvSpPr>
          <p:spPr bwMode="auto">
            <a:xfrm>
              <a:off x="88643" y="5104904"/>
              <a:ext cx="7752163" cy="1453351"/>
            </a:xfrm>
            <a:prstGeom prst="roundRect">
              <a:avLst>
                <a:gd name="adj" fmla="val 5909"/>
              </a:avLst>
            </a:prstGeom>
            <a:solidFill>
              <a:schemeClr val="tx1"/>
            </a:solid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Arial" charset="0"/>
              </a:endParaRPr>
            </a:p>
          </p:txBody>
        </p:sp>
        <p:sp>
          <p:nvSpPr>
            <p:cNvPr id="22" name="Shape 207"/>
            <p:cNvSpPr txBox="1">
              <a:spLocks/>
            </p:cNvSpPr>
            <p:nvPr/>
          </p:nvSpPr>
          <p:spPr bwMode="auto">
            <a:xfrm>
              <a:off x="2681751" y="5026229"/>
              <a:ext cx="2590376" cy="145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0" tIns="121900" rIns="121900" bIns="121900"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101598" indent="0">
                <a:spcAft>
                  <a:spcPts val="2000"/>
                </a:spcAft>
                <a:buNone/>
              </a:pPr>
              <a:r>
                <a:rPr lang="en-US" sz="1300" kern="0" dirty="0">
                  <a:solidFill>
                    <a:schemeClr val="bg1"/>
                  </a:solidFill>
                  <a:latin typeface="Century Gothic" charset="0"/>
                  <a:ea typeface="Century Gothic" charset="0"/>
                  <a:cs typeface="Century Gothic" charset="0"/>
                </a:rPr>
                <a:t>Containers turn apps into integral units that can migrate easily between machines and between providers</a:t>
              </a:r>
            </a:p>
          </p:txBody>
        </p:sp>
        <p:sp>
          <p:nvSpPr>
            <p:cNvPr id="24" name="Shape 207"/>
            <p:cNvSpPr txBox="1">
              <a:spLocks/>
            </p:cNvSpPr>
            <p:nvPr/>
          </p:nvSpPr>
          <p:spPr bwMode="auto">
            <a:xfrm>
              <a:off x="84269" y="4993882"/>
              <a:ext cx="2632825" cy="1537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0" tIns="121900" rIns="121900" bIns="121900"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101598" indent="0">
                <a:spcAft>
                  <a:spcPts val="2000"/>
                </a:spcAft>
                <a:buNone/>
              </a:pPr>
              <a:r>
                <a:rPr lang="en-US" sz="1300" kern="0" dirty="0">
                  <a:solidFill>
                    <a:schemeClr val="bg1"/>
                  </a:solidFill>
                  <a:latin typeface="Century Gothic" charset="0"/>
                  <a:ea typeface="Century Gothic" charset="0"/>
                  <a:cs typeface="Century Gothic" charset="0"/>
                </a:rPr>
                <a:t>The ability to easily and atomically update and scale individual component of application stack is the only way to improve security, scalability, and hardware utilization.</a:t>
              </a:r>
              <a:endParaRPr lang="en" sz="1300" kern="0" dirty="0">
                <a:solidFill>
                  <a:schemeClr val="bg1"/>
                </a:solidFill>
                <a:latin typeface="Century Gothic" charset="0"/>
                <a:ea typeface="Century Gothic" charset="0"/>
                <a:cs typeface="Century Gothic" charset="0"/>
              </a:endParaRPr>
            </a:p>
            <a:p>
              <a:pPr marL="101598" indent="0">
                <a:spcAft>
                  <a:spcPts val="2000"/>
                </a:spcAft>
                <a:buNone/>
              </a:pPr>
              <a:endParaRPr lang="en-US" sz="1300" kern="0" dirty="0">
                <a:latin typeface="Century Gothic" charset="0"/>
                <a:ea typeface="Century Gothic" charset="0"/>
                <a:cs typeface="Century Gothic" charset="0"/>
              </a:endParaRPr>
            </a:p>
          </p:txBody>
        </p:sp>
        <p:sp>
          <p:nvSpPr>
            <p:cNvPr id="25" name="Shape 207"/>
            <p:cNvSpPr txBox="1">
              <a:spLocks/>
            </p:cNvSpPr>
            <p:nvPr/>
          </p:nvSpPr>
          <p:spPr bwMode="auto">
            <a:xfrm>
              <a:off x="5291143" y="5015210"/>
              <a:ext cx="2537763" cy="1503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0" tIns="121900" rIns="121900" bIns="121900"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101598" indent="0">
                <a:spcAft>
                  <a:spcPts val="2000"/>
                </a:spcAft>
                <a:buNone/>
              </a:pPr>
              <a:r>
                <a:rPr lang="en" sz="1300" kern="0" dirty="0">
                  <a:solidFill>
                    <a:schemeClr val="bg1"/>
                  </a:solidFill>
                  <a:latin typeface="Century Gothic" charset="0"/>
                  <a:ea typeface="Century Gothic" charset="0"/>
                  <a:cs typeface="Century Gothic" charset="0"/>
                </a:rPr>
                <a:t>VM-focused workflow ties the OS directly to the apps on the box. Moving dependencies out of the OS and into a container dramatically reduces complexity.</a:t>
              </a:r>
            </a:p>
          </p:txBody>
        </p:sp>
        <p:cxnSp>
          <p:nvCxnSpPr>
            <p:cNvPr id="26" name="Straight Connector 25"/>
            <p:cNvCxnSpPr/>
            <p:nvPr/>
          </p:nvCxnSpPr>
          <p:spPr bwMode="auto">
            <a:xfrm flipH="1">
              <a:off x="2691019" y="5104904"/>
              <a:ext cx="1" cy="1453351"/>
            </a:xfrm>
            <a:prstGeom prst="line">
              <a:avLst/>
            </a:prstGeom>
            <a:solidFill>
              <a:schemeClr val="accent1"/>
            </a:solidFill>
            <a:ln w="254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p:nvPr/>
          </p:nvCxnSpPr>
          <p:spPr bwMode="auto">
            <a:xfrm flipH="1">
              <a:off x="5297954" y="5110961"/>
              <a:ext cx="1" cy="1453351"/>
            </a:xfrm>
            <a:prstGeom prst="line">
              <a:avLst/>
            </a:prstGeom>
            <a:solidFill>
              <a:schemeClr val="accent1"/>
            </a:solidFill>
            <a:ln w="254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3493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Shape 403" descr="logo.png"/>
          <p:cNvPicPr preferRelativeResize="0"/>
          <p:nvPr/>
        </p:nvPicPr>
        <p:blipFill>
          <a:blip r:embed="rId3">
            <a:alphaModFix/>
          </a:blip>
          <a:stretch>
            <a:fillRect/>
          </a:stretch>
        </p:blipFill>
        <p:spPr>
          <a:xfrm>
            <a:off x="7098579" y="1049482"/>
            <a:ext cx="4931956" cy="4874058"/>
          </a:xfrm>
          <a:prstGeom prst="rect">
            <a:avLst/>
          </a:prstGeom>
          <a:noFill/>
          <a:ln>
            <a:noFill/>
          </a:ln>
        </p:spPr>
      </p:pic>
      <p:sp>
        <p:nvSpPr>
          <p:cNvPr id="404" name="Shape 404"/>
          <p:cNvSpPr/>
          <p:nvPr/>
        </p:nvSpPr>
        <p:spPr>
          <a:xfrm>
            <a:off x="4293370" y="0"/>
            <a:ext cx="8381999" cy="443660"/>
          </a:xfrm>
          <a:prstGeom prst="rect">
            <a:avLst/>
          </a:prstGeom>
          <a:noFill/>
          <a:ln>
            <a:noFill/>
          </a:ln>
        </p:spPr>
        <p:txBody>
          <a:bodyPr lIns="121875" tIns="60925" rIns="121875" bIns="60925" anchor="ctr" anchorCtr="0">
            <a:noAutofit/>
          </a:bodyPr>
          <a:lstStyle/>
          <a:p>
            <a:r>
              <a:rPr lang="en-US" sz="3600" dirty="0">
                <a:solidFill>
                  <a:srgbClr val="FFFFFF"/>
                </a:solidFill>
                <a:latin typeface="Trebuchet MS" charset="0"/>
                <a:ea typeface="Trebuchet MS" charset="0"/>
                <a:cs typeface="Trebuchet MS" charset="0"/>
                <a:sym typeface="Open Sans"/>
              </a:rPr>
              <a:t>Open Source Containers:  Kubernetes  </a:t>
            </a:r>
          </a:p>
        </p:txBody>
      </p:sp>
      <p:sp>
        <p:nvSpPr>
          <p:cNvPr id="405" name="Shape 405"/>
          <p:cNvSpPr txBox="1">
            <a:spLocks noGrp="1"/>
          </p:cNvSpPr>
          <p:nvPr>
            <p:ph type="body" idx="1"/>
          </p:nvPr>
        </p:nvSpPr>
        <p:spPr>
          <a:xfrm>
            <a:off x="184463" y="1271450"/>
            <a:ext cx="7232100" cy="5187600"/>
          </a:xfrm>
          <a:prstGeom prst="rect">
            <a:avLst/>
          </a:prstGeom>
        </p:spPr>
        <p:txBody>
          <a:bodyPr vert="horz" wrap="square" lIns="91425" tIns="91425" rIns="91425" bIns="91425" numCol="1" anchor="t" anchorCtr="0" compatLnSpc="1">
            <a:prstTxWarp prst="textNoShape">
              <a:avLst/>
            </a:prstTxWarp>
            <a:noAutofit/>
          </a:bodyPr>
          <a:lstStyle/>
          <a:p>
            <a:pPr marL="0" indent="0">
              <a:buNone/>
            </a:pPr>
            <a:r>
              <a:rPr lang="en-US" sz="2400" dirty="0">
                <a:latin typeface="Century Gothic" panose="020B0502020202020204" pitchFamily="34" charset="0"/>
              </a:rPr>
              <a:t>Greek for </a:t>
            </a:r>
            <a:r>
              <a:rPr lang="en-US" sz="2400" i="1" dirty="0">
                <a:latin typeface="Century Gothic" panose="020B0502020202020204" pitchFamily="34" charset="0"/>
              </a:rPr>
              <a:t>“Helmsman”</a:t>
            </a:r>
            <a:r>
              <a:rPr lang="en-US" sz="2400" dirty="0">
                <a:latin typeface="Century Gothic" panose="020B0502020202020204" pitchFamily="34" charset="0"/>
              </a:rPr>
              <a:t>; also the root of the word </a:t>
            </a:r>
            <a:r>
              <a:rPr lang="en-US" sz="2400" i="1" dirty="0">
                <a:latin typeface="Century Gothic" panose="020B0502020202020204" pitchFamily="34" charset="0"/>
              </a:rPr>
              <a:t>“Governor” </a:t>
            </a:r>
            <a:r>
              <a:rPr lang="en-US" sz="2400" dirty="0">
                <a:latin typeface="Century Gothic" panose="020B0502020202020204" pitchFamily="34" charset="0"/>
              </a:rPr>
              <a:t>and</a:t>
            </a:r>
            <a:r>
              <a:rPr lang="en-US" sz="2400" i="1" dirty="0">
                <a:latin typeface="Century Gothic" panose="020B0502020202020204" pitchFamily="34" charset="0"/>
              </a:rPr>
              <a:t> “cybernetic”</a:t>
            </a:r>
          </a:p>
          <a:p>
            <a:pPr marL="457200" indent="-368300"/>
            <a:r>
              <a:rPr lang="en-US" dirty="0">
                <a:latin typeface="Century Gothic" panose="020B0502020202020204" pitchFamily="34" charset="0"/>
              </a:rPr>
              <a:t>Container orchestrator</a:t>
            </a:r>
          </a:p>
          <a:p>
            <a:pPr marL="457200" indent="-368300"/>
            <a:r>
              <a:rPr lang="en-US" dirty="0">
                <a:latin typeface="Century Gothic" panose="020B0502020202020204" pitchFamily="34" charset="0"/>
              </a:rPr>
              <a:t>Builds on Docker containers</a:t>
            </a:r>
          </a:p>
          <a:p>
            <a:pPr marL="914400" lvl="1" indent="-368300">
              <a:spcBef>
                <a:spcPts val="0"/>
              </a:spcBef>
            </a:pPr>
            <a:r>
              <a:rPr lang="en-US" dirty="0">
                <a:latin typeface="Century Gothic" panose="020B0502020202020204" pitchFamily="34" charset="0"/>
                <a:ea typeface="Trebuchet MS" charset="0"/>
                <a:cs typeface="Trebuchet MS" charset="0"/>
              </a:rPr>
              <a:t>also supporting other container technologies</a:t>
            </a:r>
          </a:p>
          <a:p>
            <a:pPr marL="457200" indent="-368300"/>
            <a:r>
              <a:rPr lang="en-US" dirty="0">
                <a:latin typeface="Century Gothic" panose="020B0502020202020204" pitchFamily="34" charset="0"/>
              </a:rPr>
              <a:t>Multiple cloud and bare-metal environments</a:t>
            </a:r>
          </a:p>
          <a:p>
            <a:pPr marL="457200" indent="-368300"/>
            <a:r>
              <a:rPr lang="en-US" dirty="0">
                <a:latin typeface="Century Gothic" panose="020B0502020202020204" pitchFamily="34" charset="0"/>
              </a:rPr>
              <a:t>Supports existing OSS apps</a:t>
            </a:r>
          </a:p>
          <a:p>
            <a:pPr marL="914400" lvl="1" indent="-368300">
              <a:spcBef>
                <a:spcPts val="0"/>
              </a:spcBef>
            </a:pPr>
            <a:r>
              <a:rPr lang="en-US" dirty="0">
                <a:latin typeface="Century Gothic" panose="020B0502020202020204" pitchFamily="34" charset="0"/>
                <a:ea typeface="Trebuchet MS" charset="0"/>
                <a:cs typeface="Trebuchet MS" charset="0"/>
              </a:rPr>
              <a:t>Does not require apps becoming cloud-native</a:t>
            </a:r>
          </a:p>
          <a:p>
            <a:pPr marL="457200" indent="-368300"/>
            <a:r>
              <a:rPr lang="en-US" dirty="0">
                <a:latin typeface="Century Gothic" panose="020B0502020202020204" pitchFamily="34" charset="0"/>
              </a:rPr>
              <a:t>Inspired and informed by Google’s experiences and internal systems</a:t>
            </a:r>
          </a:p>
          <a:p>
            <a:pPr marL="457200" indent="-368300"/>
            <a:r>
              <a:rPr lang="en-US" b="1" dirty="0">
                <a:latin typeface="Century Gothic" panose="020B0502020202020204" pitchFamily="34" charset="0"/>
              </a:rPr>
              <a:t>100% Open source</a:t>
            </a:r>
            <a:r>
              <a:rPr lang="en-US" dirty="0">
                <a:latin typeface="Century Gothic" panose="020B0502020202020204" pitchFamily="34" charset="0"/>
              </a:rPr>
              <a:t>, written in </a:t>
            </a:r>
            <a:r>
              <a:rPr lang="en-US" b="1" dirty="0">
                <a:latin typeface="Century Gothic" panose="020B0502020202020204" pitchFamily="34" charset="0"/>
              </a:rPr>
              <a:t>Go</a:t>
            </a:r>
            <a:br>
              <a:rPr lang="en-US" b="1" dirty="0">
                <a:latin typeface="Century Gothic" panose="020B0502020202020204" pitchFamily="34" charset="0"/>
              </a:rPr>
            </a:br>
            <a:endParaRPr lang="en-US" b="1" dirty="0">
              <a:latin typeface="Century Gothic" panose="020B0502020202020204" pitchFamily="34" charset="0"/>
            </a:endParaRPr>
          </a:p>
          <a:p>
            <a:pPr marL="0" indent="0">
              <a:buNone/>
            </a:pPr>
            <a:r>
              <a:rPr lang="en-US" dirty="0">
                <a:latin typeface="Century Gothic" panose="020B0502020202020204" pitchFamily="34" charset="0"/>
              </a:rPr>
              <a:t>Let users manage </a:t>
            </a:r>
            <a:r>
              <a:rPr lang="en-US" b="1" dirty="0">
                <a:latin typeface="Century Gothic" panose="020B0502020202020204" pitchFamily="34" charset="0"/>
              </a:rPr>
              <a:t>applications</a:t>
            </a:r>
            <a:r>
              <a:rPr lang="en-US" dirty="0">
                <a:latin typeface="Century Gothic" panose="020B0502020202020204" pitchFamily="34" charset="0"/>
              </a:rPr>
              <a:t>, not machines</a:t>
            </a:r>
          </a:p>
          <a:p>
            <a:pPr marL="0" indent="0">
              <a:buNone/>
            </a:pPr>
            <a:endParaRPr dirty="0">
              <a:latin typeface="Century Gothic" panose="020B0502020202020204" pitchFamily="34" charset="0"/>
            </a:endParaRPr>
          </a:p>
        </p:txBody>
      </p:sp>
      <p:sp>
        <p:nvSpPr>
          <p:cNvPr id="2" name="Rectangle 1"/>
          <p:cNvSpPr/>
          <p:nvPr/>
        </p:nvSpPr>
        <p:spPr>
          <a:xfrm>
            <a:off x="8213360" y="6151273"/>
            <a:ext cx="4203395" cy="369332"/>
          </a:xfrm>
          <a:prstGeom prst="rect">
            <a:avLst/>
          </a:prstGeom>
        </p:spPr>
        <p:txBody>
          <a:bodyPr wrap="none">
            <a:spAutoFit/>
          </a:bodyPr>
          <a:lstStyle/>
          <a:p>
            <a:r>
              <a:rPr lang="en-US" dirty="0">
                <a:latin typeface="Trebuchet MS" charset="0"/>
                <a:ea typeface="Trebuchet MS" charset="0"/>
                <a:cs typeface="Trebuchet MS" charset="0"/>
                <a:hlinkClick r:id="rId4"/>
              </a:rPr>
              <a:t>http://kubernetes.io/docs/whatisk8s/</a:t>
            </a:r>
            <a:endParaRPr lang="en-US" dirty="0">
              <a:latin typeface="Trebuchet MS" charset="0"/>
              <a:ea typeface="Trebuchet MS" charset="0"/>
              <a:cs typeface="Trebuchet MS" charset="0"/>
            </a:endParaRPr>
          </a:p>
        </p:txBody>
      </p:sp>
    </p:spTree>
    <p:extLst>
      <p:ext uri="{BB962C8B-B14F-4D97-AF65-F5344CB8AC3E}">
        <p14:creationId xmlns:p14="http://schemas.microsoft.com/office/powerpoint/2010/main" val="2277856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5257800" y="-14747"/>
            <a:ext cx="6934200" cy="671230"/>
          </a:xfrm>
          <a:prstGeom prst="rect">
            <a:avLst/>
          </a:prstGeom>
        </p:spPr>
        <p:txBody>
          <a:bodyPr lIns="121900" tIns="121900" rIns="121900" bIns="121900" anchor="b" anchorCtr="0">
            <a:noAutofit/>
          </a:bodyPr>
          <a:lstStyle/>
          <a:p>
            <a:pPr algn="ctr"/>
            <a:r>
              <a:rPr lang="en-US" sz="3600" dirty="0">
                <a:latin typeface="Century Gothic" charset="0"/>
                <a:ea typeface="Century Gothic" charset="0"/>
                <a:cs typeface="Century Gothic" charset="0"/>
              </a:rPr>
              <a:t>What is </a:t>
            </a:r>
            <a:r>
              <a:rPr lang="en-US" sz="3600" dirty="0" err="1">
                <a:latin typeface="Century Gothic" charset="0"/>
                <a:ea typeface="Century Gothic" charset="0"/>
                <a:cs typeface="Century Gothic" charset="0"/>
              </a:rPr>
              <a:t>Kubernetes</a:t>
            </a:r>
            <a:r>
              <a:rPr lang="en-US" sz="3600" dirty="0">
                <a:latin typeface="Century Gothic" charset="0"/>
                <a:ea typeface="Century Gothic" charset="0"/>
                <a:cs typeface="Century Gothic" charset="0"/>
              </a:rPr>
              <a:t> &amp; why </a:t>
            </a:r>
            <a:r>
              <a:rPr lang="en-US" sz="3600" dirty="0">
                <a:ea typeface="Century Gothic" charset="0"/>
                <a:cs typeface="Century Gothic" charset="0"/>
              </a:rPr>
              <a:t>?</a:t>
            </a:r>
            <a:endParaRPr lang="en" sz="3600" dirty="0">
              <a:latin typeface="+mj-lt"/>
              <a:ea typeface="Century Gothic" charset="0"/>
              <a:cs typeface="Century Gothic" charset="0"/>
            </a:endParaRPr>
          </a:p>
        </p:txBody>
      </p:sp>
      <p:sp>
        <p:nvSpPr>
          <p:cNvPr id="6" name="Shape 389"/>
          <p:cNvSpPr txBox="1">
            <a:spLocks noGrp="1"/>
          </p:cNvSpPr>
          <p:nvPr>
            <p:ph type="body" idx="1"/>
          </p:nvPr>
        </p:nvSpPr>
        <p:spPr>
          <a:xfrm>
            <a:off x="215899" y="1117600"/>
            <a:ext cx="6967875" cy="5465768"/>
          </a:xfrm>
          <a:prstGeom prst="rect">
            <a:avLst/>
          </a:prstGeom>
        </p:spPr>
        <p:txBody>
          <a:bodyPr lIns="91425" tIns="91425" rIns="91425" bIns="91425" anchor="t" anchorCtr="0">
            <a:noAutofit/>
          </a:bodyPr>
          <a:lstStyle/>
          <a:p>
            <a:pPr marL="0" lvl="0" indent="0" rtl="0">
              <a:lnSpc>
                <a:spcPct val="150000"/>
              </a:lnSpc>
              <a:spcBef>
                <a:spcPts val="0"/>
              </a:spcBef>
              <a:buNone/>
            </a:pPr>
            <a:r>
              <a:rPr lang="en-US" sz="1400" b="1" dirty="0">
                <a:latin typeface="Century Gothic" charset="0"/>
                <a:ea typeface="Century Gothic" charset="0"/>
                <a:cs typeface="Century Gothic" charset="0"/>
              </a:rPr>
              <a:t>Scheduling</a:t>
            </a:r>
            <a:r>
              <a:rPr lang="en-US" sz="1400" dirty="0">
                <a:latin typeface="Century Gothic" charset="0"/>
                <a:ea typeface="Century Gothic" charset="0"/>
                <a:cs typeface="Century Gothic" charset="0"/>
              </a:rPr>
              <a:t>: Where should my containers run?</a:t>
            </a:r>
          </a:p>
          <a:p>
            <a:pPr marL="0" lvl="0" indent="0" rtl="0">
              <a:lnSpc>
                <a:spcPct val="150000"/>
              </a:lnSpc>
              <a:spcBef>
                <a:spcPts val="0"/>
              </a:spcBef>
              <a:buNone/>
            </a:pPr>
            <a:r>
              <a:rPr lang="en-US" sz="1400" b="1" dirty="0">
                <a:latin typeface="Century Gothic" charset="0"/>
                <a:ea typeface="Century Gothic" charset="0"/>
                <a:cs typeface="Century Gothic" charset="0"/>
              </a:rPr>
              <a:t>Lifecycle and health</a:t>
            </a:r>
            <a:r>
              <a:rPr lang="en-US" sz="1400" dirty="0">
                <a:latin typeface="Century Gothic" charset="0"/>
                <a:ea typeface="Century Gothic" charset="0"/>
                <a:cs typeface="Century Gothic" charset="0"/>
              </a:rPr>
              <a:t>: Keep my containers running despite failures, upgrade/rollback </a:t>
            </a:r>
          </a:p>
          <a:p>
            <a:pPr marL="0" lvl="0" indent="0" rtl="0">
              <a:lnSpc>
                <a:spcPct val="150000"/>
              </a:lnSpc>
              <a:spcBef>
                <a:spcPts val="0"/>
              </a:spcBef>
              <a:buNone/>
            </a:pPr>
            <a:r>
              <a:rPr lang="en-US" sz="1400" b="1" dirty="0">
                <a:latin typeface="Century Gothic" charset="0"/>
                <a:ea typeface="Century Gothic" charset="0"/>
                <a:cs typeface="Century Gothic" charset="0"/>
              </a:rPr>
              <a:t>Discovery</a:t>
            </a:r>
            <a:r>
              <a:rPr lang="en-US" sz="1400" dirty="0">
                <a:latin typeface="Century Gothic" charset="0"/>
                <a:ea typeface="Century Gothic" charset="0"/>
                <a:cs typeface="Century Gothic" charset="0"/>
              </a:rPr>
              <a:t>: Where are my containers now?</a:t>
            </a:r>
          </a:p>
          <a:p>
            <a:pPr marL="0" lvl="0" indent="0" rtl="0">
              <a:lnSpc>
                <a:spcPct val="150000"/>
              </a:lnSpc>
              <a:spcBef>
                <a:spcPts val="0"/>
              </a:spcBef>
              <a:buNone/>
            </a:pPr>
            <a:r>
              <a:rPr lang="en-US" sz="1400" b="1" dirty="0">
                <a:latin typeface="Century Gothic" charset="0"/>
                <a:ea typeface="Century Gothic" charset="0"/>
                <a:cs typeface="Century Gothic" charset="0"/>
              </a:rPr>
              <a:t>Isolation</a:t>
            </a:r>
            <a:r>
              <a:rPr lang="en-US" sz="1400" dirty="0">
                <a:latin typeface="Century Gothic" charset="0"/>
                <a:ea typeface="Century Gothic" charset="0"/>
                <a:cs typeface="Century Gothic" charset="0"/>
              </a:rPr>
              <a:t>: keep my jobs from interfering with each other</a:t>
            </a:r>
          </a:p>
          <a:p>
            <a:pPr marL="0" lvl="0" indent="0" rtl="0">
              <a:lnSpc>
                <a:spcPct val="150000"/>
              </a:lnSpc>
              <a:spcBef>
                <a:spcPts val="0"/>
              </a:spcBef>
              <a:buNone/>
            </a:pPr>
            <a:r>
              <a:rPr lang="en-US" sz="1400" b="1" dirty="0" err="1">
                <a:latin typeface="Century Gothic" charset="0"/>
                <a:ea typeface="Century Gothic" charset="0"/>
                <a:cs typeface="Century Gothic" charset="0"/>
              </a:rPr>
              <a:t>Auth</a:t>
            </a:r>
            <a:r>
              <a:rPr lang="en-US" sz="1400" b="1" dirty="0">
                <a:latin typeface="Century Gothic" charset="0"/>
                <a:ea typeface="Century Gothic" charset="0"/>
                <a:cs typeface="Century Gothic" charset="0"/>
              </a:rPr>
              <a:t>{</a:t>
            </a:r>
            <a:r>
              <a:rPr lang="en-US" sz="1400" b="1" dirty="0" err="1">
                <a:latin typeface="Century Gothic" charset="0"/>
                <a:ea typeface="Century Gothic" charset="0"/>
                <a:cs typeface="Century Gothic" charset="0"/>
              </a:rPr>
              <a:t>n,z</a:t>
            </a:r>
            <a:r>
              <a:rPr lang="en-US" sz="1400" b="1" dirty="0">
                <a:latin typeface="Century Gothic" charset="0"/>
                <a:ea typeface="Century Gothic" charset="0"/>
                <a:cs typeface="Century Gothic" charset="0"/>
              </a:rPr>
              <a:t>}</a:t>
            </a:r>
            <a:r>
              <a:rPr lang="en-US" sz="1400" dirty="0">
                <a:latin typeface="Century Gothic" charset="0"/>
                <a:ea typeface="Century Gothic" charset="0"/>
                <a:cs typeface="Century Gothic" charset="0"/>
              </a:rPr>
              <a:t>: Control who can do things to my containers</a:t>
            </a:r>
          </a:p>
          <a:p>
            <a:pPr marL="0" lvl="0" indent="0" rtl="0">
              <a:lnSpc>
                <a:spcPct val="150000"/>
              </a:lnSpc>
              <a:spcBef>
                <a:spcPts val="0"/>
              </a:spcBef>
              <a:buNone/>
            </a:pPr>
            <a:r>
              <a:rPr lang="en-US" sz="1400" b="1" dirty="0">
                <a:latin typeface="Century Gothic" charset="0"/>
                <a:ea typeface="Century Gothic" charset="0"/>
                <a:cs typeface="Century Gothic" charset="0"/>
              </a:rPr>
              <a:t>Aggregates</a:t>
            </a:r>
            <a:r>
              <a:rPr lang="en-US" sz="1400" dirty="0">
                <a:latin typeface="Century Gothic" charset="0"/>
                <a:ea typeface="Century Gothic" charset="0"/>
                <a:cs typeface="Century Gothic" charset="0"/>
              </a:rPr>
              <a:t>: Compose sets of containers into jobs</a:t>
            </a:r>
          </a:p>
          <a:p>
            <a:pPr marL="0" lvl="0" indent="0" rtl="0">
              <a:lnSpc>
                <a:spcPct val="150000"/>
              </a:lnSpc>
              <a:spcBef>
                <a:spcPts val="0"/>
              </a:spcBef>
              <a:buNone/>
            </a:pPr>
            <a:r>
              <a:rPr lang="en-US" sz="1400" b="1" dirty="0">
                <a:latin typeface="Century Gothic" charset="0"/>
                <a:ea typeface="Century Gothic" charset="0"/>
                <a:cs typeface="Century Gothic" charset="0"/>
              </a:rPr>
              <a:t>Scaling</a:t>
            </a:r>
            <a:r>
              <a:rPr lang="en-US" sz="1400" dirty="0">
                <a:latin typeface="Century Gothic" charset="0"/>
                <a:ea typeface="Century Gothic" charset="0"/>
                <a:cs typeface="Century Gothic" charset="0"/>
              </a:rPr>
              <a:t>: Making jobs and cluster bigger or smaller</a:t>
            </a:r>
          </a:p>
          <a:p>
            <a:pPr marL="0" lvl="0" indent="0">
              <a:lnSpc>
                <a:spcPct val="150000"/>
              </a:lnSpc>
              <a:buNone/>
            </a:pPr>
            <a:r>
              <a:rPr lang="en-US" sz="1400" b="1" dirty="0">
                <a:latin typeface="Century Gothic" charset="0"/>
                <a:ea typeface="Century Gothic" charset="0"/>
                <a:cs typeface="Century Gothic" charset="0"/>
              </a:rPr>
              <a:t>Security</a:t>
            </a:r>
            <a:r>
              <a:rPr lang="en-US" sz="1400" dirty="0">
                <a:latin typeface="Century Gothic" charset="0"/>
                <a:ea typeface="Century Gothic" charset="0"/>
                <a:cs typeface="Century Gothic" charset="0"/>
              </a:rPr>
              <a:t>: Continuously scan container images for security vulnerabilities. </a:t>
            </a:r>
          </a:p>
          <a:p>
            <a:pPr marL="0" lvl="0" indent="0">
              <a:lnSpc>
                <a:spcPct val="150000"/>
              </a:lnSpc>
              <a:buNone/>
            </a:pPr>
            <a:r>
              <a:rPr lang="en-US" sz="1400" b="1" dirty="0">
                <a:latin typeface="Century Gothic" charset="0"/>
                <a:ea typeface="Century Gothic" charset="0"/>
                <a:cs typeface="Century Gothic" charset="0"/>
              </a:rPr>
              <a:t>Provenance</a:t>
            </a:r>
            <a:r>
              <a:rPr lang="en-US" sz="1400" dirty="0">
                <a:latin typeface="Century Gothic" charset="0"/>
                <a:ea typeface="Century Gothic" charset="0"/>
                <a:cs typeface="Century Gothic" charset="0"/>
              </a:rPr>
              <a:t>: How do I know that the software I’ve downloaded or been given really comes from a trusted party.</a:t>
            </a:r>
          </a:p>
          <a:p>
            <a:pPr marL="0" lvl="0" indent="0">
              <a:lnSpc>
                <a:spcPct val="150000"/>
              </a:lnSpc>
              <a:buNone/>
            </a:pPr>
            <a:r>
              <a:rPr lang="en-US" sz="1400" b="1" dirty="0">
                <a:latin typeface="Century Gothic" charset="0"/>
                <a:ea typeface="Century Gothic" charset="0"/>
                <a:cs typeface="Century Gothic" charset="0"/>
              </a:rPr>
              <a:t>Load balancing:</a:t>
            </a:r>
            <a:r>
              <a:rPr lang="en-US" sz="1400" dirty="0">
                <a:latin typeface="Century Gothic" charset="0"/>
                <a:ea typeface="Century Gothic" charset="0"/>
                <a:cs typeface="Century Gothic" charset="0"/>
              </a:rPr>
              <a:t> Distribute traffic across a set of containers</a:t>
            </a:r>
          </a:p>
          <a:p>
            <a:pPr marL="0" lvl="0" indent="0">
              <a:lnSpc>
                <a:spcPct val="150000"/>
              </a:lnSpc>
              <a:buNone/>
            </a:pPr>
            <a:r>
              <a:rPr lang="en-US" sz="1400" b="1" dirty="0">
                <a:latin typeface="Century Gothic" charset="0"/>
                <a:ea typeface="Century Gothic" charset="0"/>
                <a:cs typeface="Century Gothic" charset="0"/>
              </a:rPr>
              <a:t>Provisioning Storage:</a:t>
            </a:r>
            <a:r>
              <a:rPr lang="en-US" sz="1400" dirty="0">
                <a:latin typeface="Century Gothic" charset="0"/>
                <a:ea typeface="Century Gothic" charset="0"/>
                <a:cs typeface="Century Gothic" charset="0"/>
              </a:rPr>
              <a:t> Provide data to containers</a:t>
            </a:r>
          </a:p>
          <a:p>
            <a:pPr marL="0" lvl="0" indent="0">
              <a:lnSpc>
                <a:spcPct val="150000"/>
              </a:lnSpc>
              <a:buNone/>
            </a:pPr>
            <a:r>
              <a:rPr lang="en-US" sz="1400" b="1" dirty="0">
                <a:latin typeface="Century Gothic" charset="0"/>
                <a:ea typeface="Century Gothic" charset="0"/>
                <a:cs typeface="Century Gothic" charset="0"/>
              </a:rPr>
              <a:t>Logging and monitoring:</a:t>
            </a:r>
            <a:r>
              <a:rPr lang="en-US" sz="1400" dirty="0">
                <a:latin typeface="Century Gothic" charset="0"/>
                <a:ea typeface="Century Gothic" charset="0"/>
                <a:cs typeface="Century Gothic" charset="0"/>
              </a:rPr>
              <a:t> Track what’s happening with my containers</a:t>
            </a:r>
          </a:p>
          <a:p>
            <a:pPr marL="0" lvl="0" indent="0">
              <a:lnSpc>
                <a:spcPct val="150000"/>
              </a:lnSpc>
              <a:buNone/>
            </a:pPr>
            <a:r>
              <a:rPr lang="en-US" sz="1400" b="1" dirty="0">
                <a:latin typeface="Century Gothic" charset="0"/>
                <a:ea typeface="Century Gothic" charset="0"/>
                <a:cs typeface="Century Gothic" charset="0"/>
              </a:rPr>
              <a:t>Debugging, introspection, late-binding configuration:</a:t>
            </a:r>
            <a:r>
              <a:rPr lang="en-US" sz="1400" dirty="0">
                <a:latin typeface="Century Gothic" charset="0"/>
                <a:ea typeface="Century Gothic" charset="0"/>
                <a:cs typeface="Century Gothic" charset="0"/>
              </a:rPr>
              <a:t> Enter or attach to containers</a:t>
            </a:r>
          </a:p>
          <a:p>
            <a:pPr marL="0" lvl="0" indent="0">
              <a:lnSpc>
                <a:spcPct val="150000"/>
              </a:lnSpc>
              <a:buNone/>
            </a:pPr>
            <a:endParaRPr lang="en-US" sz="2000" dirty="0">
              <a:latin typeface="Century Gothic" charset="0"/>
              <a:ea typeface="Century Gothic" charset="0"/>
              <a:cs typeface="Century Gothic" charset="0"/>
            </a:endParaRPr>
          </a:p>
          <a:p>
            <a:pPr marL="0" lvl="0" indent="0">
              <a:lnSpc>
                <a:spcPct val="150000"/>
              </a:lnSpc>
              <a:buNone/>
            </a:pPr>
            <a:endParaRPr lang="en-US" sz="2400" dirty="0">
              <a:latin typeface="Trebuchet MS" charset="0"/>
              <a:ea typeface="Trebuchet MS" charset="0"/>
              <a:cs typeface="Trebuchet MS" charset="0"/>
            </a:endParaRPr>
          </a:p>
        </p:txBody>
      </p:sp>
      <p:sp>
        <p:nvSpPr>
          <p:cNvPr id="5" name="Shape 206"/>
          <p:cNvSpPr txBox="1">
            <a:spLocks/>
          </p:cNvSpPr>
          <p:nvPr/>
        </p:nvSpPr>
        <p:spPr bwMode="auto">
          <a:xfrm>
            <a:off x="114300" y="768350"/>
            <a:ext cx="5918200" cy="44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0" tIns="121900" rIns="121900" bIns="121900" numCol="1" anchor="b" anchorCtr="0" compatLnSpc="1">
            <a:prstTxWarp prst="textNoShape">
              <a:avLst/>
            </a:prstTxWarp>
            <a:noAutofit/>
          </a:bodyPr>
          <a:lstStyle>
            <a:lvl1pPr lvl="0" algn="r" rtl="0" eaLnBrk="1" fontAlgn="base" hangingPunct="1">
              <a:spcBef>
                <a:spcPts val="0"/>
              </a:spcBef>
              <a:spcAft>
                <a:spcPct val="0"/>
              </a:spcAft>
              <a:buFont typeface="Arial"/>
              <a:defRPr sz="2800" i="0">
                <a:solidFill>
                  <a:schemeClr val="bg1"/>
                </a:solidFill>
                <a:latin typeface="Arial"/>
                <a:ea typeface="Arial"/>
                <a:cs typeface="Arial"/>
                <a:sym typeface="Arial"/>
              </a:defRPr>
            </a:lvl1pPr>
            <a:lvl2pPr lvl="1" algn="r" rtl="0" eaLnBrk="1" fontAlgn="base" hangingPunct="1">
              <a:spcBef>
                <a:spcPts val="0"/>
              </a:spcBef>
              <a:spcAft>
                <a:spcPct val="0"/>
              </a:spcAft>
              <a:defRPr sz="2800" i="1">
                <a:solidFill>
                  <a:schemeClr val="bg1"/>
                </a:solidFill>
                <a:latin typeface="Arial" charset="0"/>
              </a:defRPr>
            </a:lvl2pPr>
            <a:lvl3pPr lvl="2" algn="r" rtl="0" eaLnBrk="1" fontAlgn="base" hangingPunct="1">
              <a:spcBef>
                <a:spcPts val="0"/>
              </a:spcBef>
              <a:spcAft>
                <a:spcPct val="0"/>
              </a:spcAft>
              <a:defRPr sz="2800" i="1">
                <a:solidFill>
                  <a:schemeClr val="bg1"/>
                </a:solidFill>
                <a:latin typeface="Arial" charset="0"/>
              </a:defRPr>
            </a:lvl3pPr>
            <a:lvl4pPr lvl="3" algn="r" rtl="0" eaLnBrk="1" fontAlgn="base" hangingPunct="1">
              <a:spcBef>
                <a:spcPts val="0"/>
              </a:spcBef>
              <a:spcAft>
                <a:spcPct val="0"/>
              </a:spcAft>
              <a:defRPr sz="2800" i="1">
                <a:solidFill>
                  <a:schemeClr val="bg1"/>
                </a:solidFill>
                <a:latin typeface="Arial" charset="0"/>
              </a:defRPr>
            </a:lvl4pPr>
            <a:lvl5pPr lvl="4" algn="r" rtl="0" eaLnBrk="1" fontAlgn="base" hangingPunct="1">
              <a:spcBef>
                <a:spcPts val="0"/>
              </a:spcBef>
              <a:spcAft>
                <a:spcPct val="0"/>
              </a:spcAft>
              <a:defRPr sz="2800" i="1">
                <a:solidFill>
                  <a:schemeClr val="bg1"/>
                </a:solidFill>
                <a:latin typeface="Arial" charset="0"/>
              </a:defRPr>
            </a:lvl5pPr>
            <a:lvl6pPr marL="457200" lvl="5" algn="r" rtl="0" eaLnBrk="1" fontAlgn="base" hangingPunct="1">
              <a:spcBef>
                <a:spcPts val="0"/>
              </a:spcBef>
              <a:spcAft>
                <a:spcPct val="0"/>
              </a:spcAft>
              <a:defRPr sz="2800" i="1">
                <a:solidFill>
                  <a:schemeClr val="bg1"/>
                </a:solidFill>
                <a:latin typeface="Arial" charset="0"/>
              </a:defRPr>
            </a:lvl6pPr>
            <a:lvl7pPr marL="914400" lvl="6" algn="r" rtl="0" eaLnBrk="1" fontAlgn="base" hangingPunct="1">
              <a:spcBef>
                <a:spcPts val="0"/>
              </a:spcBef>
              <a:spcAft>
                <a:spcPct val="0"/>
              </a:spcAft>
              <a:defRPr sz="2800" i="1">
                <a:solidFill>
                  <a:schemeClr val="bg1"/>
                </a:solidFill>
                <a:latin typeface="Arial" charset="0"/>
              </a:defRPr>
            </a:lvl7pPr>
            <a:lvl8pPr marL="1371600" lvl="7" algn="r" rtl="0" eaLnBrk="1" fontAlgn="base" hangingPunct="1">
              <a:spcBef>
                <a:spcPts val="0"/>
              </a:spcBef>
              <a:spcAft>
                <a:spcPct val="0"/>
              </a:spcAft>
              <a:defRPr sz="2800" i="1">
                <a:solidFill>
                  <a:schemeClr val="bg1"/>
                </a:solidFill>
                <a:latin typeface="Arial" charset="0"/>
              </a:defRPr>
            </a:lvl8pPr>
            <a:lvl9pPr marL="1828800" lvl="8" algn="r" rtl="0" eaLnBrk="1" fontAlgn="base" hangingPunct="1">
              <a:spcBef>
                <a:spcPts val="0"/>
              </a:spcBef>
              <a:spcAft>
                <a:spcPct val="0"/>
              </a:spcAft>
              <a:defRPr sz="2800" i="1">
                <a:solidFill>
                  <a:schemeClr val="bg1"/>
                </a:solidFill>
                <a:latin typeface="Arial" charset="0"/>
              </a:defRPr>
            </a:lvl9pPr>
          </a:lstStyle>
          <a:p>
            <a:pPr algn="ctr"/>
            <a:r>
              <a:rPr lang="en-US" sz="2000" b="1" kern="0" dirty="0">
                <a:solidFill>
                  <a:schemeClr val="tx1"/>
                </a:solidFill>
                <a:latin typeface="Century Gothic" charset="0"/>
                <a:ea typeface="Century Gothic" charset="0"/>
                <a:cs typeface="Century Gothic" charset="0"/>
              </a:rPr>
              <a:t>We need more than just packing and isolation</a:t>
            </a:r>
            <a:endParaRPr lang="en" sz="2000" b="1" kern="0" dirty="0">
              <a:solidFill>
                <a:schemeClr val="tx1"/>
              </a:solidFill>
              <a:latin typeface="+mj-lt"/>
              <a:ea typeface="Century Gothic" charset="0"/>
              <a:cs typeface="Century Gothic" charset="0"/>
            </a:endParaRPr>
          </a:p>
        </p:txBody>
      </p:sp>
      <p:grpSp>
        <p:nvGrpSpPr>
          <p:cNvPr id="2" name="Group 1"/>
          <p:cNvGrpSpPr/>
          <p:nvPr/>
        </p:nvGrpSpPr>
        <p:grpSpPr>
          <a:xfrm>
            <a:off x="7016462" y="768350"/>
            <a:ext cx="5175540" cy="5717898"/>
            <a:chOff x="6364819" y="768350"/>
            <a:chExt cx="5827181" cy="5717898"/>
          </a:xfrm>
        </p:grpSpPr>
        <p:sp>
          <p:nvSpPr>
            <p:cNvPr id="4" name="Shape 207"/>
            <p:cNvSpPr txBox="1">
              <a:spLocks/>
            </p:cNvSpPr>
            <p:nvPr/>
          </p:nvSpPr>
          <p:spPr bwMode="auto">
            <a:xfrm>
              <a:off x="6553200" y="1117600"/>
              <a:ext cx="5638800" cy="5368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0" tIns="121900" rIns="121900" bIns="121900"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a:spcAft>
                  <a:spcPts val="2000"/>
                </a:spcAft>
              </a:pPr>
              <a:r>
                <a:rPr lang="en" sz="2000" kern="0" dirty="0">
                  <a:latin typeface="Century Gothic" charset="0"/>
                  <a:ea typeface="Century Gothic" charset="0"/>
                  <a:cs typeface="Century Gothic" charset="0"/>
                </a:rPr>
                <a:t>Datacenter-scale operating system</a:t>
              </a:r>
            </a:p>
            <a:p>
              <a:pPr>
                <a:spcAft>
                  <a:spcPts val="2000"/>
                </a:spcAft>
              </a:pPr>
              <a:r>
                <a:rPr lang="en" sz="2000" kern="0" dirty="0">
                  <a:latin typeface="Century Gothic" charset="0"/>
                  <a:ea typeface="Century Gothic" charset="0"/>
                  <a:cs typeface="Century Gothic" charset="0"/>
                </a:rPr>
                <a:t>Reduces: overhead, attack surface, complexity, infrastructure spend</a:t>
              </a:r>
            </a:p>
            <a:p>
              <a:pPr>
                <a:spcAft>
                  <a:spcPts val="2000"/>
                </a:spcAft>
              </a:pPr>
              <a:r>
                <a:rPr lang="en" sz="2000" kern="0" dirty="0">
                  <a:latin typeface="Century Gothic" charset="0"/>
                  <a:ea typeface="Century Gothic" charset="0"/>
                  <a:cs typeface="Century Gothic" charset="0"/>
                </a:rPr>
                <a:t>Improves: code deployment time, flexibility, Ops efficiency, portability, fault tolerance</a:t>
              </a:r>
            </a:p>
            <a:p>
              <a:pPr>
                <a:spcAft>
                  <a:spcPts val="2000"/>
                </a:spcAft>
              </a:pPr>
              <a:r>
                <a:rPr lang="en" sz="2000" kern="0" dirty="0">
                  <a:latin typeface="Century Gothic" charset="0"/>
                  <a:ea typeface="Century Gothic" charset="0"/>
                  <a:cs typeface="Century Gothic" charset="0"/>
                </a:rPr>
                <a:t>Declarative deployment model lets you “set and forget” infrastructure and app state</a:t>
              </a:r>
            </a:p>
          </p:txBody>
        </p:sp>
        <p:sp>
          <p:nvSpPr>
            <p:cNvPr id="7" name="Shape 206"/>
            <p:cNvSpPr txBox="1">
              <a:spLocks/>
            </p:cNvSpPr>
            <p:nvPr/>
          </p:nvSpPr>
          <p:spPr bwMode="auto">
            <a:xfrm>
              <a:off x="6364819" y="768350"/>
              <a:ext cx="3224755" cy="44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0" tIns="121900" rIns="121900" bIns="121900" numCol="1" anchor="b" anchorCtr="0" compatLnSpc="1">
              <a:prstTxWarp prst="textNoShape">
                <a:avLst/>
              </a:prstTxWarp>
              <a:noAutofit/>
            </a:bodyPr>
            <a:lstStyle>
              <a:lvl1pPr lvl="0" algn="r" rtl="0" eaLnBrk="1" fontAlgn="base" hangingPunct="1">
                <a:spcBef>
                  <a:spcPts val="0"/>
                </a:spcBef>
                <a:spcAft>
                  <a:spcPct val="0"/>
                </a:spcAft>
                <a:buFont typeface="Arial"/>
                <a:defRPr sz="2800" i="0">
                  <a:solidFill>
                    <a:schemeClr val="bg1"/>
                  </a:solidFill>
                  <a:latin typeface="Arial"/>
                  <a:ea typeface="Arial"/>
                  <a:cs typeface="Arial"/>
                  <a:sym typeface="Arial"/>
                </a:defRPr>
              </a:lvl1pPr>
              <a:lvl2pPr lvl="1" algn="r" rtl="0" eaLnBrk="1" fontAlgn="base" hangingPunct="1">
                <a:spcBef>
                  <a:spcPts val="0"/>
                </a:spcBef>
                <a:spcAft>
                  <a:spcPct val="0"/>
                </a:spcAft>
                <a:defRPr sz="2800" i="1">
                  <a:solidFill>
                    <a:schemeClr val="bg1"/>
                  </a:solidFill>
                  <a:latin typeface="Arial" charset="0"/>
                </a:defRPr>
              </a:lvl2pPr>
              <a:lvl3pPr lvl="2" algn="r" rtl="0" eaLnBrk="1" fontAlgn="base" hangingPunct="1">
                <a:spcBef>
                  <a:spcPts val="0"/>
                </a:spcBef>
                <a:spcAft>
                  <a:spcPct val="0"/>
                </a:spcAft>
                <a:defRPr sz="2800" i="1">
                  <a:solidFill>
                    <a:schemeClr val="bg1"/>
                  </a:solidFill>
                  <a:latin typeface="Arial" charset="0"/>
                </a:defRPr>
              </a:lvl3pPr>
              <a:lvl4pPr lvl="3" algn="r" rtl="0" eaLnBrk="1" fontAlgn="base" hangingPunct="1">
                <a:spcBef>
                  <a:spcPts val="0"/>
                </a:spcBef>
                <a:spcAft>
                  <a:spcPct val="0"/>
                </a:spcAft>
                <a:defRPr sz="2800" i="1">
                  <a:solidFill>
                    <a:schemeClr val="bg1"/>
                  </a:solidFill>
                  <a:latin typeface="Arial" charset="0"/>
                </a:defRPr>
              </a:lvl4pPr>
              <a:lvl5pPr lvl="4" algn="r" rtl="0" eaLnBrk="1" fontAlgn="base" hangingPunct="1">
                <a:spcBef>
                  <a:spcPts val="0"/>
                </a:spcBef>
                <a:spcAft>
                  <a:spcPct val="0"/>
                </a:spcAft>
                <a:defRPr sz="2800" i="1">
                  <a:solidFill>
                    <a:schemeClr val="bg1"/>
                  </a:solidFill>
                  <a:latin typeface="Arial" charset="0"/>
                </a:defRPr>
              </a:lvl5pPr>
              <a:lvl6pPr marL="457200" lvl="5" algn="r" rtl="0" eaLnBrk="1" fontAlgn="base" hangingPunct="1">
                <a:spcBef>
                  <a:spcPts val="0"/>
                </a:spcBef>
                <a:spcAft>
                  <a:spcPct val="0"/>
                </a:spcAft>
                <a:defRPr sz="2800" i="1">
                  <a:solidFill>
                    <a:schemeClr val="bg1"/>
                  </a:solidFill>
                  <a:latin typeface="Arial" charset="0"/>
                </a:defRPr>
              </a:lvl6pPr>
              <a:lvl7pPr marL="914400" lvl="6" algn="r" rtl="0" eaLnBrk="1" fontAlgn="base" hangingPunct="1">
                <a:spcBef>
                  <a:spcPts val="0"/>
                </a:spcBef>
                <a:spcAft>
                  <a:spcPct val="0"/>
                </a:spcAft>
                <a:defRPr sz="2800" i="1">
                  <a:solidFill>
                    <a:schemeClr val="bg1"/>
                  </a:solidFill>
                  <a:latin typeface="Arial" charset="0"/>
                </a:defRPr>
              </a:lvl7pPr>
              <a:lvl8pPr marL="1371600" lvl="7" algn="r" rtl="0" eaLnBrk="1" fontAlgn="base" hangingPunct="1">
                <a:spcBef>
                  <a:spcPts val="0"/>
                </a:spcBef>
                <a:spcAft>
                  <a:spcPct val="0"/>
                </a:spcAft>
                <a:defRPr sz="2800" i="1">
                  <a:solidFill>
                    <a:schemeClr val="bg1"/>
                  </a:solidFill>
                  <a:latin typeface="Arial" charset="0"/>
                </a:defRPr>
              </a:lvl8pPr>
              <a:lvl9pPr marL="1828800" lvl="8" algn="r" rtl="0" eaLnBrk="1" fontAlgn="base" hangingPunct="1">
                <a:spcBef>
                  <a:spcPts val="0"/>
                </a:spcBef>
                <a:spcAft>
                  <a:spcPct val="0"/>
                </a:spcAft>
                <a:defRPr sz="2800" i="1">
                  <a:solidFill>
                    <a:schemeClr val="bg1"/>
                  </a:solidFill>
                  <a:latin typeface="Arial" charset="0"/>
                </a:defRPr>
              </a:lvl9pPr>
            </a:lstStyle>
            <a:p>
              <a:pPr algn="ctr"/>
              <a:r>
                <a:rPr lang="en-US" sz="2000" b="1" kern="0" dirty="0">
                  <a:solidFill>
                    <a:schemeClr val="tx1"/>
                  </a:solidFill>
                  <a:latin typeface="Century Gothic" charset="0"/>
                  <a:ea typeface="Century Gothic" charset="0"/>
                  <a:cs typeface="Century Gothic" charset="0"/>
                </a:rPr>
                <a:t>What is </a:t>
              </a:r>
              <a:r>
                <a:rPr lang="en-US" sz="2000" b="1" kern="0" dirty="0" err="1">
                  <a:solidFill>
                    <a:schemeClr val="tx1"/>
                  </a:solidFill>
                  <a:latin typeface="Century Gothic" charset="0"/>
                  <a:ea typeface="Century Gothic" charset="0"/>
                  <a:cs typeface="Century Gothic" charset="0"/>
                </a:rPr>
                <a:t>Kubernetes</a:t>
              </a:r>
              <a:endParaRPr lang="en" sz="2000" b="1" kern="0" dirty="0">
                <a:solidFill>
                  <a:schemeClr val="tx1"/>
                </a:solidFill>
                <a:latin typeface="+mj-lt"/>
                <a:ea typeface="Century Gothic" charset="0"/>
                <a:cs typeface="Century Gothic" charset="0"/>
              </a:endParaRPr>
            </a:p>
          </p:txBody>
        </p:sp>
      </p:grpSp>
    </p:spTree>
    <p:extLst>
      <p:ext uri="{BB962C8B-B14F-4D97-AF65-F5344CB8AC3E}">
        <p14:creationId xmlns:p14="http://schemas.microsoft.com/office/powerpoint/2010/main" val="124546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1870364" y="1"/>
            <a:ext cx="10321636" cy="593792"/>
          </a:xfrm>
          <a:prstGeom prst="rect">
            <a:avLst/>
          </a:prstGeom>
        </p:spPr>
        <p:txBody>
          <a:bodyPr lIns="121900" tIns="121900" rIns="121900" bIns="121900" anchor="b" anchorCtr="0">
            <a:noAutofit/>
          </a:bodyPr>
          <a:lstStyle/>
          <a:p>
            <a:pPr algn="ctr"/>
            <a:r>
              <a:rPr lang="en" sz="3600" dirty="0" err="1">
                <a:latin typeface="Century Gothic" charset="0"/>
                <a:ea typeface="Century Gothic" charset="0"/>
                <a:cs typeface="Century Gothic" charset="0"/>
              </a:rPr>
              <a:t>NextGen</a:t>
            </a:r>
            <a:r>
              <a:rPr lang="en" sz="3600" dirty="0">
                <a:latin typeface="Century Gothic" charset="0"/>
                <a:ea typeface="Century Gothic" charset="0"/>
                <a:cs typeface="Century Gothic" charset="0"/>
              </a:rPr>
              <a:t> Principles : IT as a Service Provider</a:t>
            </a:r>
          </a:p>
        </p:txBody>
      </p:sp>
      <p:sp>
        <p:nvSpPr>
          <p:cNvPr id="89" name="Rectangle 37"/>
          <p:cNvSpPr/>
          <p:nvPr/>
        </p:nvSpPr>
        <p:spPr>
          <a:xfrm>
            <a:off x="4182750" y="3174713"/>
            <a:ext cx="238020" cy="1810213"/>
          </a:xfrm>
          <a:prstGeom prst="rect">
            <a:avLst/>
          </a:prstGeom>
          <a:pattFill prst="wdUpDiag">
            <a:fgClr>
              <a:srgbClr val="C00000"/>
            </a:fgClr>
            <a:bgClr>
              <a:srgbClr val="00B050"/>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endParaRPr>
          </a:p>
        </p:txBody>
      </p:sp>
      <p:sp>
        <p:nvSpPr>
          <p:cNvPr id="90" name="Text Placeholder 2"/>
          <p:cNvSpPr txBox="1">
            <a:spLocks/>
          </p:cNvSpPr>
          <p:nvPr/>
        </p:nvSpPr>
        <p:spPr>
          <a:xfrm>
            <a:off x="1713322" y="1456455"/>
            <a:ext cx="2668588" cy="428625"/>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32746" marR="0" lvl="0" indent="-140671" algn="l" rtl="0">
              <a:lnSpc>
                <a:spcPct val="115000"/>
              </a:lnSpc>
              <a:spcBef>
                <a:spcPts val="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1pPr>
            <a:lvl2pPr marL="689772" marR="0" lvl="1" indent="-169072" algn="l" rtl="0">
              <a:lnSpc>
                <a:spcPct val="115000"/>
              </a:lnSpc>
              <a:spcBef>
                <a:spcPts val="40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2pPr>
            <a:lvl3pPr marL="1218732" marR="0" lvl="2" indent="-151932" algn="l" rtl="0">
              <a:lnSpc>
                <a:spcPct val="115000"/>
              </a:lnSpc>
              <a:spcBef>
                <a:spcPts val="40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3pPr>
            <a:lvl4pPr marL="1828100" marR="0" lvl="3" indent="-158050" algn="l" rtl="0">
              <a:lnSpc>
                <a:spcPct val="115000"/>
              </a:lnSpc>
              <a:spcBef>
                <a:spcPts val="36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4pPr>
            <a:lvl5pPr marL="2365526" marR="0" lvl="4" indent="-174776" algn="l" rtl="0">
              <a:lnSpc>
                <a:spcPct val="115000"/>
              </a:lnSpc>
              <a:spcBef>
                <a:spcPts val="36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5pPr>
            <a:lvl6pPr marL="3351512" marR="0" lvl="5" indent="-214612" algn="l" rtl="0">
              <a:lnSpc>
                <a:spcPct val="115000"/>
              </a:lnSpc>
              <a:spcBef>
                <a:spcPts val="54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6pPr>
            <a:lvl7pPr marL="3960880" marR="0" lvl="6" indent="-214379" algn="l" rtl="0">
              <a:lnSpc>
                <a:spcPct val="115000"/>
              </a:lnSpc>
              <a:spcBef>
                <a:spcPts val="54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7pPr>
            <a:lvl8pPr marL="4570247" marR="0" lvl="7" indent="-214147" algn="l" rtl="0">
              <a:lnSpc>
                <a:spcPct val="115000"/>
              </a:lnSpc>
              <a:spcBef>
                <a:spcPts val="54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8pPr>
            <a:lvl9pPr marL="5179612" marR="0" lvl="8" indent="-213912" algn="l" rtl="0">
              <a:lnSpc>
                <a:spcPct val="115000"/>
              </a:lnSpc>
              <a:spcBef>
                <a:spcPts val="54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9pPr>
          </a:lstStyle>
          <a:p>
            <a:pPr marL="0" indent="0" algn="ctr">
              <a:buFont typeface="Open Sans"/>
              <a:buNone/>
            </a:pPr>
            <a:r>
              <a:rPr lang="en-CA" sz="1400" kern="0" dirty="0">
                <a:latin typeface="Century Gothic" charset="0"/>
                <a:ea typeface="Century Gothic" charset="0"/>
                <a:cs typeface="Century Gothic" charset="0"/>
              </a:rPr>
              <a:t>Typical Infrastructure Using Server Virtualization</a:t>
            </a:r>
          </a:p>
        </p:txBody>
      </p:sp>
      <p:sp>
        <p:nvSpPr>
          <p:cNvPr id="91" name="Rounded Rectangle 90"/>
          <p:cNvSpPr/>
          <p:nvPr/>
        </p:nvSpPr>
        <p:spPr>
          <a:xfrm>
            <a:off x="1741652" y="5957825"/>
            <a:ext cx="2377599" cy="356391"/>
          </a:xfrm>
          <a:prstGeom prst="roundRect">
            <a:avLst/>
          </a:prstGeom>
          <a:solidFill>
            <a:srgbClr val="3369E8"/>
          </a:solidFill>
          <a:ln w="25400" cap="flat" cmpd="sng" algn="ctr">
            <a:solidFill>
              <a:srgbClr val="3369E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Hardware Layer</a:t>
            </a:r>
          </a:p>
        </p:txBody>
      </p:sp>
      <p:sp>
        <p:nvSpPr>
          <p:cNvPr id="92" name="Rounded Rectangle 91"/>
          <p:cNvSpPr/>
          <p:nvPr/>
        </p:nvSpPr>
        <p:spPr>
          <a:xfrm rot="16200000">
            <a:off x="1387427" y="2437083"/>
            <a:ext cx="981451" cy="272992"/>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a:t>
            </a:r>
          </a:p>
        </p:txBody>
      </p:sp>
      <p:sp>
        <p:nvSpPr>
          <p:cNvPr id="93" name="Rounded Rectangle 92"/>
          <p:cNvSpPr/>
          <p:nvPr/>
        </p:nvSpPr>
        <p:spPr>
          <a:xfrm rot="16200000">
            <a:off x="975432" y="3924130"/>
            <a:ext cx="1829637" cy="297191"/>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Virtual Machine OS + dependencies</a:t>
            </a:r>
          </a:p>
        </p:txBody>
      </p:sp>
      <p:sp>
        <p:nvSpPr>
          <p:cNvPr id="94" name="Rounded Rectangle 93"/>
          <p:cNvSpPr/>
          <p:nvPr/>
        </p:nvSpPr>
        <p:spPr>
          <a:xfrm rot="16200000">
            <a:off x="1736499" y="2437084"/>
            <a:ext cx="981451" cy="272992"/>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a:t>
            </a:r>
          </a:p>
        </p:txBody>
      </p:sp>
      <p:sp>
        <p:nvSpPr>
          <p:cNvPr id="95" name="Rounded Rectangle 94"/>
          <p:cNvSpPr/>
          <p:nvPr/>
        </p:nvSpPr>
        <p:spPr>
          <a:xfrm rot="16200000">
            <a:off x="1324504" y="3924131"/>
            <a:ext cx="1829637" cy="297191"/>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Virtual Machine OS + dependencies</a:t>
            </a:r>
          </a:p>
        </p:txBody>
      </p:sp>
      <p:sp>
        <p:nvSpPr>
          <p:cNvPr id="96" name="Rounded Rectangle 95"/>
          <p:cNvSpPr/>
          <p:nvPr/>
        </p:nvSpPr>
        <p:spPr>
          <a:xfrm rot="16200000">
            <a:off x="2085571" y="2437084"/>
            <a:ext cx="981451" cy="272992"/>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a:t>
            </a:r>
          </a:p>
        </p:txBody>
      </p:sp>
      <p:sp>
        <p:nvSpPr>
          <p:cNvPr id="97" name="Rounded Rectangle 96"/>
          <p:cNvSpPr/>
          <p:nvPr/>
        </p:nvSpPr>
        <p:spPr>
          <a:xfrm rot="16200000">
            <a:off x="1673577" y="3924132"/>
            <a:ext cx="1829635" cy="297191"/>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Virtual Machine OS + dependencies</a:t>
            </a:r>
          </a:p>
        </p:txBody>
      </p:sp>
      <p:sp>
        <p:nvSpPr>
          <p:cNvPr id="98" name="Rounded Rectangle 97"/>
          <p:cNvSpPr/>
          <p:nvPr/>
        </p:nvSpPr>
        <p:spPr>
          <a:xfrm rot="16200000">
            <a:off x="2434640" y="2437084"/>
            <a:ext cx="981451" cy="272989"/>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a:t>
            </a:r>
          </a:p>
        </p:txBody>
      </p:sp>
      <p:sp>
        <p:nvSpPr>
          <p:cNvPr id="99" name="Rounded Rectangle 98"/>
          <p:cNvSpPr/>
          <p:nvPr/>
        </p:nvSpPr>
        <p:spPr>
          <a:xfrm rot="16200000">
            <a:off x="2022648" y="3924132"/>
            <a:ext cx="1829635" cy="297191"/>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Virtual Machine OS + dependencies</a:t>
            </a:r>
          </a:p>
        </p:txBody>
      </p:sp>
      <p:sp>
        <p:nvSpPr>
          <p:cNvPr id="100" name="Rounded Rectangle 99"/>
          <p:cNvSpPr/>
          <p:nvPr/>
        </p:nvSpPr>
        <p:spPr>
          <a:xfrm rot="16200000">
            <a:off x="2783712" y="2437084"/>
            <a:ext cx="981451" cy="272992"/>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a:t>
            </a:r>
          </a:p>
        </p:txBody>
      </p:sp>
      <p:sp>
        <p:nvSpPr>
          <p:cNvPr id="101" name="Rounded Rectangle 100"/>
          <p:cNvSpPr/>
          <p:nvPr/>
        </p:nvSpPr>
        <p:spPr>
          <a:xfrm rot="16200000">
            <a:off x="2371718" y="3924132"/>
            <a:ext cx="1829635" cy="297191"/>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Virtual Machine OS + dependencies</a:t>
            </a:r>
          </a:p>
        </p:txBody>
      </p:sp>
      <p:sp>
        <p:nvSpPr>
          <p:cNvPr id="102" name="Rounded Rectangle 101"/>
          <p:cNvSpPr/>
          <p:nvPr/>
        </p:nvSpPr>
        <p:spPr>
          <a:xfrm rot="16200000">
            <a:off x="3132782" y="2437084"/>
            <a:ext cx="981451" cy="272992"/>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a:t>
            </a:r>
          </a:p>
        </p:txBody>
      </p:sp>
      <p:sp>
        <p:nvSpPr>
          <p:cNvPr id="103" name="Rounded Rectangle 102"/>
          <p:cNvSpPr/>
          <p:nvPr/>
        </p:nvSpPr>
        <p:spPr>
          <a:xfrm rot="16200000">
            <a:off x="2720788" y="3924132"/>
            <a:ext cx="1829635" cy="297191"/>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Virtual Machine OS + dependencies</a:t>
            </a:r>
          </a:p>
        </p:txBody>
      </p:sp>
      <p:sp>
        <p:nvSpPr>
          <p:cNvPr id="104" name="Rounded Rectangle 103"/>
          <p:cNvSpPr/>
          <p:nvPr/>
        </p:nvSpPr>
        <p:spPr>
          <a:xfrm rot="16200000">
            <a:off x="3481853" y="2437085"/>
            <a:ext cx="981451" cy="272992"/>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a:t>
            </a:r>
          </a:p>
        </p:txBody>
      </p:sp>
      <p:sp>
        <p:nvSpPr>
          <p:cNvPr id="105" name="Rounded Rectangle 104"/>
          <p:cNvSpPr/>
          <p:nvPr/>
        </p:nvSpPr>
        <p:spPr>
          <a:xfrm rot="16200000">
            <a:off x="3069859" y="3924133"/>
            <a:ext cx="1829635" cy="297191"/>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Virtual Machine OS + dependencies</a:t>
            </a:r>
          </a:p>
        </p:txBody>
      </p:sp>
      <p:sp>
        <p:nvSpPr>
          <p:cNvPr id="106" name="Rounded Rectangle 105"/>
          <p:cNvSpPr/>
          <p:nvPr/>
        </p:nvSpPr>
        <p:spPr>
          <a:xfrm rot="16200000">
            <a:off x="7014972" y="2435149"/>
            <a:ext cx="1001930" cy="283168"/>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 + dependencies</a:t>
            </a:r>
          </a:p>
        </p:txBody>
      </p:sp>
      <p:sp>
        <p:nvSpPr>
          <p:cNvPr id="107" name="Rounded Rectangle 106"/>
          <p:cNvSpPr/>
          <p:nvPr/>
        </p:nvSpPr>
        <p:spPr>
          <a:xfrm>
            <a:off x="7374352" y="4125469"/>
            <a:ext cx="2377599" cy="362464"/>
          </a:xfrm>
          <a:prstGeom prst="roundRect">
            <a:avLst/>
          </a:prstGeom>
          <a:solidFill>
            <a:srgbClr val="3369E8"/>
          </a:solidFill>
          <a:ln w="25400" cap="flat" cmpd="sng" algn="ctr">
            <a:solidFill>
              <a:srgbClr val="3369E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Hardware Layer</a:t>
            </a:r>
          </a:p>
        </p:txBody>
      </p:sp>
      <p:sp>
        <p:nvSpPr>
          <p:cNvPr id="108" name="Rounded Rectangle 107"/>
          <p:cNvSpPr/>
          <p:nvPr/>
        </p:nvSpPr>
        <p:spPr>
          <a:xfrm>
            <a:off x="7374352" y="3701221"/>
            <a:ext cx="2377599" cy="362464"/>
          </a:xfrm>
          <a:prstGeom prst="roundRect">
            <a:avLst/>
          </a:prstGeom>
          <a:solidFill>
            <a:srgbClr val="BA4A3B"/>
          </a:solidFill>
          <a:ln w="25400" cap="flat" cmpd="sng" algn="ctr">
            <a:solidFill>
              <a:srgbClr val="89372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Host Operating System</a:t>
            </a:r>
          </a:p>
        </p:txBody>
      </p:sp>
      <p:sp>
        <p:nvSpPr>
          <p:cNvPr id="109" name="Rounded Rectangle 108"/>
          <p:cNvSpPr/>
          <p:nvPr/>
        </p:nvSpPr>
        <p:spPr>
          <a:xfrm>
            <a:off x="7374352" y="3268733"/>
            <a:ext cx="2377599" cy="362464"/>
          </a:xfrm>
          <a:prstGeom prst="roundRect">
            <a:avLst/>
          </a:prstGeom>
          <a:solidFill>
            <a:srgbClr val="92D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Container Engine</a:t>
            </a:r>
          </a:p>
        </p:txBody>
      </p:sp>
      <p:sp>
        <p:nvSpPr>
          <p:cNvPr id="110" name="Rounded Rectangle 109"/>
          <p:cNvSpPr/>
          <p:nvPr/>
        </p:nvSpPr>
        <p:spPr>
          <a:xfrm rot="16200000">
            <a:off x="7364042" y="2435149"/>
            <a:ext cx="1001930" cy="283168"/>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 + dependencies</a:t>
            </a:r>
          </a:p>
        </p:txBody>
      </p:sp>
      <p:sp>
        <p:nvSpPr>
          <p:cNvPr id="111" name="Rounded Rectangle 110"/>
          <p:cNvSpPr/>
          <p:nvPr/>
        </p:nvSpPr>
        <p:spPr>
          <a:xfrm rot="16200000">
            <a:off x="7713112" y="2435149"/>
            <a:ext cx="1001930" cy="283168"/>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 + dependencies</a:t>
            </a:r>
          </a:p>
        </p:txBody>
      </p:sp>
      <p:sp>
        <p:nvSpPr>
          <p:cNvPr id="112" name="Rounded Rectangle 111"/>
          <p:cNvSpPr/>
          <p:nvPr/>
        </p:nvSpPr>
        <p:spPr>
          <a:xfrm rot="16200000">
            <a:off x="8062182" y="2435149"/>
            <a:ext cx="1001930" cy="283168"/>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 + dependencies</a:t>
            </a:r>
          </a:p>
        </p:txBody>
      </p:sp>
      <p:sp>
        <p:nvSpPr>
          <p:cNvPr id="113" name="Rounded Rectangle 112"/>
          <p:cNvSpPr/>
          <p:nvPr/>
        </p:nvSpPr>
        <p:spPr>
          <a:xfrm rot="16200000">
            <a:off x="8411252" y="2435149"/>
            <a:ext cx="1001930" cy="283168"/>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 + dependencies</a:t>
            </a:r>
          </a:p>
        </p:txBody>
      </p:sp>
      <p:sp>
        <p:nvSpPr>
          <p:cNvPr id="114" name="Rounded Rectangle 113"/>
          <p:cNvSpPr/>
          <p:nvPr/>
        </p:nvSpPr>
        <p:spPr>
          <a:xfrm rot="16200000">
            <a:off x="8760322" y="2435149"/>
            <a:ext cx="1001930" cy="283168"/>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 + dependencies</a:t>
            </a:r>
          </a:p>
        </p:txBody>
      </p:sp>
      <p:sp>
        <p:nvSpPr>
          <p:cNvPr id="115" name="Rounded Rectangle 114"/>
          <p:cNvSpPr/>
          <p:nvPr/>
        </p:nvSpPr>
        <p:spPr>
          <a:xfrm rot="16200000">
            <a:off x="9109403" y="2435150"/>
            <a:ext cx="1001930" cy="283168"/>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srgbClr val="FFFFFF"/>
                </a:solidFill>
                <a:effectLst/>
                <a:uLnTx/>
                <a:uFillTx/>
                <a:latin typeface="Century Gothic" charset="0"/>
                <a:ea typeface="Century Gothic" charset="0"/>
                <a:cs typeface="Century Gothic" charset="0"/>
                <a:sym typeface="Arial"/>
              </a:rPr>
              <a:t>Application + dependencies</a:t>
            </a:r>
          </a:p>
        </p:txBody>
      </p:sp>
      <p:sp>
        <p:nvSpPr>
          <p:cNvPr id="116" name="Text Placeholder 2"/>
          <p:cNvSpPr txBox="1">
            <a:spLocks/>
          </p:cNvSpPr>
          <p:nvPr/>
        </p:nvSpPr>
        <p:spPr bwMode="auto">
          <a:xfrm>
            <a:off x="7174200" y="1495515"/>
            <a:ext cx="2669745" cy="428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4625" indent="-174625" algn="l" rtl="0" eaLnBrk="1" fontAlgn="base" hangingPunct="1">
              <a:lnSpc>
                <a:spcPct val="100000"/>
              </a:lnSpc>
              <a:spcBef>
                <a:spcPts val="500"/>
              </a:spcBef>
              <a:spcAft>
                <a:spcPct val="0"/>
              </a:spcAft>
              <a:buClr>
                <a:schemeClr val="tx1"/>
              </a:buClr>
              <a:buSzPct val="120000"/>
              <a:buFont typeface="Arial" pitchFamily="34" charset="0"/>
              <a:buChar char="•"/>
              <a:defRPr sz="1200" kern="1200" baseline="0">
                <a:solidFill>
                  <a:schemeClr val="tx1"/>
                </a:solidFill>
                <a:latin typeface="+mn-lt"/>
                <a:ea typeface="+mn-ea"/>
                <a:cs typeface="+mn-cs"/>
              </a:defRPr>
            </a:lvl1pPr>
            <a:lvl2pPr marL="361950" indent="-180975" algn="l" rtl="0" eaLnBrk="1" fontAlgn="base" hangingPunct="1">
              <a:lnSpc>
                <a:spcPct val="100000"/>
              </a:lnSpc>
              <a:spcBef>
                <a:spcPts val="500"/>
              </a:spcBef>
              <a:spcAft>
                <a:spcPct val="0"/>
              </a:spcAft>
              <a:buClr>
                <a:schemeClr val="tx1"/>
              </a:buClr>
              <a:buSzPct val="150000"/>
              <a:buFont typeface="Arial" pitchFamily="34" charset="0"/>
              <a:buChar char="◦"/>
              <a:defRPr sz="1200" kern="1200">
                <a:solidFill>
                  <a:schemeClr val="tx1"/>
                </a:solidFill>
                <a:latin typeface="+mn-lt"/>
                <a:ea typeface="+mn-ea"/>
                <a:cs typeface="+mn-cs"/>
              </a:defRPr>
            </a:lvl2pPr>
            <a:lvl3pPr marL="542925" indent="-180975" algn="l" rtl="0" eaLnBrk="1" fontAlgn="base" hangingPunct="1">
              <a:lnSpc>
                <a:spcPct val="100000"/>
              </a:lnSpc>
              <a:spcBef>
                <a:spcPts val="500"/>
              </a:spcBef>
              <a:spcAft>
                <a:spcPct val="0"/>
              </a:spcAft>
              <a:buClr>
                <a:schemeClr val="tx1"/>
              </a:buClr>
              <a:buSzPct val="100000"/>
              <a:buFont typeface="Arial" pitchFamily="34" charset="0"/>
              <a:buChar char="–"/>
              <a:defRPr sz="1200" kern="1200" baseline="0">
                <a:solidFill>
                  <a:schemeClr val="tx1"/>
                </a:solidFill>
                <a:latin typeface="+mn-lt"/>
                <a:ea typeface="+mn-ea"/>
                <a:cs typeface="+mn-cs"/>
              </a:defRPr>
            </a:lvl3pPr>
            <a:lvl4pPr marL="714375" indent="-171450" algn="l" rtl="0" eaLnBrk="1" fontAlgn="base" hangingPunct="1">
              <a:lnSpc>
                <a:spcPct val="100000"/>
              </a:lnSpc>
              <a:spcBef>
                <a:spcPts val="500"/>
              </a:spcBef>
              <a:spcAft>
                <a:spcPct val="0"/>
              </a:spcAft>
              <a:buClr>
                <a:schemeClr val="tx1"/>
              </a:buClr>
              <a:buSzPct val="100000"/>
              <a:buFont typeface="Wingdings" pitchFamily="2" charset="2"/>
              <a:buChar char="§"/>
              <a:defRPr sz="1200" kern="1200">
                <a:solidFill>
                  <a:schemeClr val="tx1"/>
                </a:solidFill>
                <a:latin typeface="+mn-lt"/>
                <a:ea typeface="+mn-ea"/>
                <a:cs typeface="+mn-cs"/>
              </a:defRPr>
            </a:lvl4pPr>
            <a:lvl5pPr marL="1614488" indent="-174625" algn="l" rtl="0" eaLnBrk="1" fontAlgn="base" hangingPunct="1">
              <a:lnSpc>
                <a:spcPts val="1350"/>
              </a:lnSpc>
              <a:spcBef>
                <a:spcPts val="500"/>
              </a:spcBef>
              <a:spcAft>
                <a:spcPct val="0"/>
              </a:spcAft>
              <a:buSzPct val="150000"/>
              <a:buFont typeface="Arial" pitchFamily="34" charset="0"/>
              <a:buChar char="◦"/>
              <a:tabLst/>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333333"/>
              </a:buClr>
              <a:buFont typeface="Arial" pitchFamily="34" charset="0"/>
              <a:buNone/>
            </a:pPr>
            <a:r>
              <a:rPr lang="en-CA" sz="1400" dirty="0">
                <a:solidFill>
                  <a:srgbClr val="333333"/>
                </a:solidFill>
                <a:latin typeface="Century Gothic" charset="0"/>
                <a:ea typeface="Century Gothic" charset="0"/>
                <a:cs typeface="Century Gothic" charset="0"/>
                <a:sym typeface="Arial"/>
              </a:rPr>
              <a:t>Ideal Infrastructure Using Application Containers</a:t>
            </a:r>
          </a:p>
        </p:txBody>
      </p:sp>
      <p:sp>
        <p:nvSpPr>
          <p:cNvPr id="117" name="TextBox 40"/>
          <p:cNvSpPr txBox="1"/>
          <p:nvPr/>
        </p:nvSpPr>
        <p:spPr>
          <a:xfrm>
            <a:off x="1535739" y="800318"/>
            <a:ext cx="8539547" cy="646331"/>
          </a:xfrm>
          <a:prstGeom prst="rect">
            <a:avLst/>
          </a:prstGeom>
        </p:spPr>
        <p:txBody>
          <a:bodyPr wrap="square" rtlCol="0">
            <a:spAutoFit/>
          </a:bodyPr>
          <a:lstStyle/>
          <a:p>
            <a:r>
              <a:rPr lang="en-CA" b="1" dirty="0">
                <a:latin typeface="Century Gothic" charset="0"/>
                <a:ea typeface="Century Gothic" charset="0"/>
                <a:cs typeface="Century Gothic" charset="0"/>
                <a:sym typeface="Arial"/>
              </a:rPr>
              <a:t>Containers isolates and package application workloads more efficiently than virtual machines.</a:t>
            </a:r>
          </a:p>
        </p:txBody>
      </p:sp>
      <p:sp>
        <p:nvSpPr>
          <p:cNvPr id="118" name="Right Brace 42"/>
          <p:cNvSpPr/>
          <p:nvPr/>
        </p:nvSpPr>
        <p:spPr>
          <a:xfrm>
            <a:off x="4195450" y="3147008"/>
            <a:ext cx="607919" cy="3167208"/>
          </a:xfrm>
          <a:prstGeom prst="rightBrace">
            <a:avLst>
              <a:gd name="adj1" fmla="val 8333"/>
              <a:gd name="adj2" fmla="val 46792"/>
            </a:avLst>
          </a:prstGeom>
          <a:noFill/>
          <a:ln w="381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333333"/>
              </a:solidFill>
              <a:effectLst/>
              <a:uLnTx/>
              <a:uFillTx/>
              <a:latin typeface="Lucida Sans" charset="0"/>
              <a:ea typeface="Lucida Sans" charset="0"/>
              <a:cs typeface="Lucida Sans" charset="0"/>
              <a:sym typeface="Arial"/>
            </a:endParaRPr>
          </a:p>
        </p:txBody>
      </p:sp>
      <p:sp>
        <p:nvSpPr>
          <p:cNvPr id="119" name="Right Brace 44"/>
          <p:cNvSpPr/>
          <p:nvPr/>
        </p:nvSpPr>
        <p:spPr>
          <a:xfrm>
            <a:off x="4119250" y="2075768"/>
            <a:ext cx="939300" cy="2909158"/>
          </a:xfrm>
          <a:prstGeom prst="rightBrace">
            <a:avLst>
              <a:gd name="adj1" fmla="val 8333"/>
              <a:gd name="adj2" fmla="val 44496"/>
            </a:avLst>
          </a:prstGeom>
          <a:noFill/>
          <a:ln w="381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333333"/>
              </a:solidFill>
              <a:effectLst/>
              <a:uLnTx/>
              <a:uFillTx/>
              <a:latin typeface="Lucida Sans" charset="0"/>
              <a:ea typeface="Lucida Sans" charset="0"/>
              <a:cs typeface="Lucida Sans" charset="0"/>
              <a:sym typeface="Arial"/>
            </a:endParaRPr>
          </a:p>
        </p:txBody>
      </p:sp>
      <p:sp>
        <p:nvSpPr>
          <p:cNvPr id="120" name="Right Brace 45"/>
          <p:cNvSpPr/>
          <p:nvPr/>
        </p:nvSpPr>
        <p:spPr>
          <a:xfrm flipH="1">
            <a:off x="6932164" y="2082852"/>
            <a:ext cx="432008" cy="994846"/>
          </a:xfrm>
          <a:prstGeom prst="rightBrace">
            <a:avLst>
              <a:gd name="adj1" fmla="val 8333"/>
              <a:gd name="adj2" fmla="val 51957"/>
            </a:avLst>
          </a:prstGeom>
          <a:noFill/>
          <a:ln w="38100" cap="flat" cmpd="sng" algn="ctr">
            <a:solidFill>
              <a:schemeClr val="accent6">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333333"/>
              </a:solidFill>
              <a:effectLst/>
              <a:uLnTx/>
              <a:uFillTx/>
              <a:latin typeface="Lucida Sans" charset="0"/>
              <a:ea typeface="Lucida Sans" charset="0"/>
              <a:cs typeface="Lucida Sans" charset="0"/>
              <a:sym typeface="Arial"/>
            </a:endParaRPr>
          </a:p>
        </p:txBody>
      </p:sp>
      <p:sp>
        <p:nvSpPr>
          <p:cNvPr id="121" name="Right Brace 48"/>
          <p:cNvSpPr/>
          <p:nvPr/>
        </p:nvSpPr>
        <p:spPr>
          <a:xfrm flipH="1">
            <a:off x="6845611" y="3284224"/>
            <a:ext cx="541690" cy="1170184"/>
          </a:xfrm>
          <a:prstGeom prst="rightBrace">
            <a:avLst>
              <a:gd name="adj1" fmla="val 8333"/>
              <a:gd name="adj2" fmla="val 70621"/>
            </a:avLst>
          </a:prstGeom>
          <a:noFill/>
          <a:ln w="381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333333"/>
              </a:solidFill>
              <a:effectLst/>
              <a:uLnTx/>
              <a:uFillTx/>
              <a:latin typeface="Lucida Sans" charset="0"/>
              <a:ea typeface="Lucida Sans" charset="0"/>
              <a:cs typeface="Lucida Sans" charset="0"/>
              <a:sym typeface="Arial"/>
            </a:endParaRPr>
          </a:p>
        </p:txBody>
      </p:sp>
      <p:sp>
        <p:nvSpPr>
          <p:cNvPr id="122" name="TextBox 50"/>
          <p:cNvSpPr txBox="1"/>
          <p:nvPr/>
        </p:nvSpPr>
        <p:spPr>
          <a:xfrm>
            <a:off x="5080975" y="2436546"/>
            <a:ext cx="1841007" cy="1169551"/>
          </a:xfrm>
          <a:prstGeom prst="rect">
            <a:avLst/>
          </a:prstGeom>
          <a:ln w="25400">
            <a:solidFill>
              <a:schemeClr val="accent6">
                <a:lumMod val="75000"/>
              </a:schemeClr>
            </a:solidFill>
          </a:ln>
        </p:spPr>
        <p:txBody>
          <a:bodyPr wrap="square" rtlCol="0">
            <a:spAutoFit/>
          </a:bodyPr>
          <a:lstStyle/>
          <a:p>
            <a:r>
              <a:rPr lang="en-CA" sz="1400" dirty="0">
                <a:solidFill>
                  <a:srgbClr val="333333"/>
                </a:solidFill>
                <a:latin typeface="Century Gothic" charset="0"/>
                <a:ea typeface="Century Gothic" charset="0"/>
                <a:cs typeface="Century Gothic" charset="0"/>
                <a:sym typeface="Arial"/>
              </a:rPr>
              <a:t>Development maintenance and configuration responsibility </a:t>
            </a:r>
          </a:p>
          <a:p>
            <a:endParaRPr lang="en-CA" sz="1400" dirty="0">
              <a:solidFill>
                <a:srgbClr val="333333"/>
              </a:solidFill>
              <a:latin typeface="Century Gothic" charset="0"/>
              <a:ea typeface="Century Gothic" charset="0"/>
              <a:cs typeface="Century Gothic" charset="0"/>
              <a:sym typeface="Arial"/>
            </a:endParaRPr>
          </a:p>
        </p:txBody>
      </p:sp>
      <p:sp>
        <p:nvSpPr>
          <p:cNvPr id="125" name="TextBox 57"/>
          <p:cNvSpPr txBox="1"/>
          <p:nvPr/>
        </p:nvSpPr>
        <p:spPr>
          <a:xfrm>
            <a:off x="4803369" y="4034233"/>
            <a:ext cx="2042993" cy="954107"/>
          </a:xfrm>
          <a:prstGeom prst="rect">
            <a:avLst/>
          </a:prstGeom>
          <a:ln w="25400">
            <a:solidFill>
              <a:srgbClr val="00B050"/>
            </a:solidFill>
          </a:ln>
        </p:spPr>
        <p:txBody>
          <a:bodyPr wrap="square" rtlCol="0">
            <a:spAutoFit/>
          </a:bodyPr>
          <a:lstStyle/>
          <a:p>
            <a:r>
              <a:rPr lang="en-CA" sz="1400" dirty="0">
                <a:solidFill>
                  <a:srgbClr val="333333"/>
                </a:solidFill>
                <a:latin typeface="Century Gothic" charset="0"/>
                <a:ea typeface="Century Gothic" charset="0"/>
                <a:cs typeface="Century Gothic" charset="0"/>
                <a:sym typeface="Arial"/>
              </a:rPr>
              <a:t>Infrastructure/Ops maintenance and configuration responsibility.</a:t>
            </a:r>
          </a:p>
        </p:txBody>
      </p:sp>
      <p:sp>
        <p:nvSpPr>
          <p:cNvPr id="128" name="Rectangle 60"/>
          <p:cNvSpPr/>
          <p:nvPr/>
        </p:nvSpPr>
        <p:spPr>
          <a:xfrm>
            <a:off x="4716034" y="5505019"/>
            <a:ext cx="364941" cy="345737"/>
          </a:xfrm>
          <a:prstGeom prst="rect">
            <a:avLst/>
          </a:prstGeom>
          <a:pattFill prst="wdUpDiag">
            <a:fgClr>
              <a:srgbClr val="C00000"/>
            </a:fgClr>
            <a:bgClr>
              <a:srgbClr val="00B050"/>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endParaRPr>
          </a:p>
        </p:txBody>
      </p:sp>
      <p:sp>
        <p:nvSpPr>
          <p:cNvPr id="129" name="TextBox 61"/>
          <p:cNvSpPr txBox="1"/>
          <p:nvPr/>
        </p:nvSpPr>
        <p:spPr>
          <a:xfrm>
            <a:off x="5152439" y="5391707"/>
            <a:ext cx="2085892" cy="954107"/>
          </a:xfrm>
          <a:prstGeom prst="rect">
            <a:avLst/>
          </a:prstGeom>
        </p:spPr>
        <p:txBody>
          <a:bodyPr wrap="square" rtlCol="0">
            <a:spAutoFit/>
          </a:bodyPr>
          <a:lstStyle/>
          <a:p>
            <a:r>
              <a:rPr lang="en-CA" sz="1400" dirty="0">
                <a:solidFill>
                  <a:srgbClr val="333333"/>
                </a:solidFill>
                <a:latin typeface="Century Gothic" charset="0"/>
                <a:ea typeface="Century Gothic" charset="0"/>
                <a:cs typeface="Century Gothic" charset="0"/>
                <a:sym typeface="Arial"/>
              </a:rPr>
              <a:t>Overlap where both development and operation have accountabilities</a:t>
            </a:r>
          </a:p>
        </p:txBody>
      </p:sp>
      <p:sp>
        <p:nvSpPr>
          <p:cNvPr id="130" name="Rectangle 129"/>
          <p:cNvSpPr/>
          <p:nvPr/>
        </p:nvSpPr>
        <p:spPr>
          <a:xfrm>
            <a:off x="7336658" y="5158258"/>
            <a:ext cx="2958830" cy="1384995"/>
          </a:xfrm>
          <a:prstGeom prst="rect">
            <a:avLst/>
          </a:prstGeom>
          <a:solidFill>
            <a:srgbClr val="FFFFFF"/>
          </a:solidFill>
          <a:ln w="25400" cap="flat" cmpd="sng" algn="ctr">
            <a:solidFill>
              <a:srgbClr val="A44134"/>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333333"/>
                </a:solidFill>
                <a:effectLst/>
                <a:uLnTx/>
                <a:uFillTx/>
                <a:latin typeface="Century Gothic" charset="0"/>
                <a:ea typeface="Century Gothic" charset="0"/>
                <a:cs typeface="Century Gothic" charset="0"/>
                <a:sym typeface="Arial"/>
              </a:rPr>
              <a:t>Infrastructure/Ops can focus on reliability/availability/performance of the underlying server. Development can focus on the run-time and dependencies of the application. </a:t>
            </a:r>
          </a:p>
        </p:txBody>
      </p:sp>
      <p:sp>
        <p:nvSpPr>
          <p:cNvPr id="131" name="Rounded Rectangle 130"/>
          <p:cNvSpPr/>
          <p:nvPr/>
        </p:nvSpPr>
        <p:spPr>
          <a:xfrm>
            <a:off x="1741652" y="5101089"/>
            <a:ext cx="2377599" cy="784357"/>
          </a:xfrm>
          <a:prstGeom prst="roundRect">
            <a:avLst/>
          </a:prstGeom>
          <a:solidFill>
            <a:srgbClr val="BA4A3B"/>
          </a:solidFill>
          <a:ln w="25400" cap="flat" cmpd="sng" algn="ctr">
            <a:solidFill>
              <a:srgbClr val="89372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FFFFFF"/>
                </a:solidFill>
                <a:effectLst/>
                <a:uLnTx/>
                <a:uFillTx/>
                <a:latin typeface="Lucida Sans" charset="0"/>
                <a:ea typeface="Lucida Sans" charset="0"/>
                <a:cs typeface="Lucida Sans" charset="0"/>
                <a:sym typeface="Arial"/>
              </a:rPr>
              <a:t>Hypervisor</a:t>
            </a:r>
          </a:p>
        </p:txBody>
      </p:sp>
    </p:spTree>
    <p:extLst>
      <p:ext uri="{BB962C8B-B14F-4D97-AF65-F5344CB8AC3E}">
        <p14:creationId xmlns:p14="http://schemas.microsoft.com/office/powerpoint/2010/main" val="536967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1284790" y="0"/>
            <a:ext cx="10907210" cy="573323"/>
          </a:xfrm>
          <a:prstGeom prst="rect">
            <a:avLst/>
          </a:prstGeom>
        </p:spPr>
        <p:txBody>
          <a:bodyPr lIns="121900" tIns="121900" rIns="121900" bIns="121900" anchor="b" anchorCtr="0">
            <a:noAutofit/>
          </a:bodyPr>
          <a:lstStyle/>
          <a:p>
            <a:pPr algn="ctr"/>
            <a:r>
              <a:rPr lang="en" sz="3400" dirty="0" err="1">
                <a:latin typeface="Century Gothic" charset="0"/>
                <a:ea typeface="Century Gothic" charset="0"/>
                <a:cs typeface="Century Gothic" charset="0"/>
              </a:rPr>
              <a:t>NextGen</a:t>
            </a:r>
            <a:r>
              <a:rPr lang="en" sz="3400" dirty="0">
                <a:latin typeface="Century Gothic" charset="0"/>
                <a:ea typeface="Century Gothic" charset="0"/>
                <a:cs typeface="Century Gothic" charset="0"/>
              </a:rPr>
              <a:t> Principles : Clean Separation Concerns</a:t>
            </a:r>
          </a:p>
        </p:txBody>
      </p:sp>
      <p:sp>
        <p:nvSpPr>
          <p:cNvPr id="3" name="Text Placeholder 2"/>
          <p:cNvSpPr txBox="1">
            <a:spLocks/>
          </p:cNvSpPr>
          <p:nvPr/>
        </p:nvSpPr>
        <p:spPr bwMode="auto">
          <a:xfrm>
            <a:off x="1091236" y="900516"/>
            <a:ext cx="10134599" cy="10812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4625" indent="-174625" algn="l" rtl="0" eaLnBrk="1" fontAlgn="base" hangingPunct="1">
              <a:lnSpc>
                <a:spcPct val="100000"/>
              </a:lnSpc>
              <a:spcBef>
                <a:spcPts val="500"/>
              </a:spcBef>
              <a:spcAft>
                <a:spcPct val="0"/>
              </a:spcAft>
              <a:buClr>
                <a:schemeClr val="tx1"/>
              </a:buClr>
              <a:buSzPct val="120000"/>
              <a:buFont typeface="Arial" pitchFamily="34" charset="0"/>
              <a:buChar char="•"/>
              <a:defRPr sz="1200" kern="1200" baseline="0">
                <a:solidFill>
                  <a:schemeClr val="tx1"/>
                </a:solidFill>
                <a:latin typeface="+mn-lt"/>
                <a:ea typeface="+mn-ea"/>
                <a:cs typeface="+mn-cs"/>
              </a:defRPr>
            </a:lvl1pPr>
            <a:lvl2pPr marL="361950" indent="-180975" algn="l" rtl="0" eaLnBrk="1" fontAlgn="base" hangingPunct="1">
              <a:lnSpc>
                <a:spcPct val="100000"/>
              </a:lnSpc>
              <a:spcBef>
                <a:spcPts val="500"/>
              </a:spcBef>
              <a:spcAft>
                <a:spcPct val="0"/>
              </a:spcAft>
              <a:buClr>
                <a:schemeClr val="tx1"/>
              </a:buClr>
              <a:buSzPct val="150000"/>
              <a:buFont typeface="Arial" pitchFamily="34" charset="0"/>
              <a:buChar char="◦"/>
              <a:defRPr sz="1200" kern="1200">
                <a:solidFill>
                  <a:schemeClr val="tx1"/>
                </a:solidFill>
                <a:latin typeface="+mn-lt"/>
                <a:ea typeface="+mn-ea"/>
                <a:cs typeface="+mn-cs"/>
              </a:defRPr>
            </a:lvl2pPr>
            <a:lvl3pPr marL="542925" indent="-180975" algn="l" rtl="0" eaLnBrk="1" fontAlgn="base" hangingPunct="1">
              <a:lnSpc>
                <a:spcPct val="100000"/>
              </a:lnSpc>
              <a:spcBef>
                <a:spcPts val="500"/>
              </a:spcBef>
              <a:spcAft>
                <a:spcPct val="0"/>
              </a:spcAft>
              <a:buClr>
                <a:schemeClr val="tx1"/>
              </a:buClr>
              <a:buSzPct val="100000"/>
              <a:buFont typeface="Arial" pitchFamily="34" charset="0"/>
              <a:buChar char="–"/>
              <a:defRPr sz="1200" kern="1200" baseline="0">
                <a:solidFill>
                  <a:schemeClr val="tx1"/>
                </a:solidFill>
                <a:latin typeface="+mn-lt"/>
                <a:ea typeface="+mn-ea"/>
                <a:cs typeface="+mn-cs"/>
              </a:defRPr>
            </a:lvl3pPr>
            <a:lvl4pPr marL="714375" indent="-171450" algn="l" rtl="0" eaLnBrk="1" fontAlgn="base" hangingPunct="1">
              <a:lnSpc>
                <a:spcPct val="100000"/>
              </a:lnSpc>
              <a:spcBef>
                <a:spcPts val="500"/>
              </a:spcBef>
              <a:spcAft>
                <a:spcPct val="0"/>
              </a:spcAft>
              <a:buClr>
                <a:schemeClr val="tx1"/>
              </a:buClr>
              <a:buSzPct val="100000"/>
              <a:buFont typeface="Wingdings" pitchFamily="2" charset="2"/>
              <a:buChar char="§"/>
              <a:defRPr sz="1200" kern="1200">
                <a:solidFill>
                  <a:schemeClr val="tx1"/>
                </a:solidFill>
                <a:latin typeface="+mn-lt"/>
                <a:ea typeface="+mn-ea"/>
                <a:cs typeface="+mn-cs"/>
              </a:defRPr>
            </a:lvl4pPr>
            <a:lvl5pPr marL="1614488" indent="-174625" algn="l" rtl="0" eaLnBrk="1" fontAlgn="base" hangingPunct="1">
              <a:lnSpc>
                <a:spcPts val="1350"/>
              </a:lnSpc>
              <a:spcBef>
                <a:spcPts val="500"/>
              </a:spcBef>
              <a:spcAft>
                <a:spcPct val="0"/>
              </a:spcAft>
              <a:buSzPct val="150000"/>
              <a:buFont typeface="Arial" pitchFamily="34" charset="0"/>
              <a:buChar char="◦"/>
              <a:tabLst/>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333333"/>
              </a:buClr>
              <a:buNone/>
            </a:pPr>
            <a:r>
              <a:rPr lang="en-CA" sz="1400" b="1" dirty="0">
                <a:solidFill>
                  <a:srgbClr val="333333"/>
                </a:solidFill>
                <a:latin typeface="Century Gothic" charset="0"/>
                <a:ea typeface="Century Gothic" charset="0"/>
                <a:cs typeface="Century Gothic" charset="0"/>
              </a:rPr>
              <a:t>Containers establish a clearer line of responsibility for application and infrastructure maintenance.</a:t>
            </a:r>
          </a:p>
          <a:p>
            <a:pPr marL="0" indent="0">
              <a:buClr>
                <a:srgbClr val="333333"/>
              </a:buClr>
              <a:buNone/>
            </a:pPr>
            <a:r>
              <a:rPr lang="en-CA" sz="1400" dirty="0">
                <a:solidFill>
                  <a:srgbClr val="333333"/>
                </a:solidFill>
                <a:latin typeface="Century Gothic" charset="0"/>
                <a:ea typeface="Century Gothic" charset="0"/>
                <a:cs typeface="Century Gothic" charset="0"/>
              </a:rPr>
              <a:t>This change in process creates a transparent structure of responsibility from application development through application use. Development and operations are no longer conflicting on who is responsible for maintaining, updating, and monitoring applications and application dependencies.</a:t>
            </a:r>
          </a:p>
        </p:txBody>
      </p:sp>
      <p:sp>
        <p:nvSpPr>
          <p:cNvPr id="4" name="Text Placeholder 2"/>
          <p:cNvSpPr txBox="1">
            <a:spLocks/>
          </p:cNvSpPr>
          <p:nvPr/>
        </p:nvSpPr>
        <p:spPr bwMode="auto">
          <a:xfrm>
            <a:off x="1091236" y="2107396"/>
            <a:ext cx="5105873" cy="2014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4625" indent="-174625" algn="l" rtl="0" eaLnBrk="1" fontAlgn="base" hangingPunct="1">
              <a:lnSpc>
                <a:spcPct val="100000"/>
              </a:lnSpc>
              <a:spcBef>
                <a:spcPts val="500"/>
              </a:spcBef>
              <a:spcAft>
                <a:spcPct val="0"/>
              </a:spcAft>
              <a:buClr>
                <a:schemeClr val="tx1"/>
              </a:buClr>
              <a:buSzPct val="120000"/>
              <a:buFont typeface="Arial" pitchFamily="34" charset="0"/>
              <a:buChar char="•"/>
              <a:defRPr sz="1200" kern="1200" baseline="0">
                <a:solidFill>
                  <a:schemeClr val="tx1"/>
                </a:solidFill>
                <a:latin typeface="+mn-lt"/>
                <a:ea typeface="+mn-ea"/>
                <a:cs typeface="+mn-cs"/>
              </a:defRPr>
            </a:lvl1pPr>
            <a:lvl2pPr marL="361950" indent="-180975" algn="l" rtl="0" eaLnBrk="1" fontAlgn="base" hangingPunct="1">
              <a:lnSpc>
                <a:spcPct val="100000"/>
              </a:lnSpc>
              <a:spcBef>
                <a:spcPts val="500"/>
              </a:spcBef>
              <a:spcAft>
                <a:spcPct val="0"/>
              </a:spcAft>
              <a:buClr>
                <a:schemeClr val="tx1"/>
              </a:buClr>
              <a:buSzPct val="150000"/>
              <a:buFont typeface="Arial" pitchFamily="34" charset="0"/>
              <a:buChar char="◦"/>
              <a:defRPr sz="1200" kern="1200">
                <a:solidFill>
                  <a:schemeClr val="tx1"/>
                </a:solidFill>
                <a:latin typeface="+mn-lt"/>
                <a:ea typeface="+mn-ea"/>
                <a:cs typeface="+mn-cs"/>
              </a:defRPr>
            </a:lvl2pPr>
            <a:lvl3pPr marL="542925" indent="-180975" algn="l" rtl="0" eaLnBrk="1" fontAlgn="base" hangingPunct="1">
              <a:lnSpc>
                <a:spcPct val="100000"/>
              </a:lnSpc>
              <a:spcBef>
                <a:spcPts val="500"/>
              </a:spcBef>
              <a:spcAft>
                <a:spcPct val="0"/>
              </a:spcAft>
              <a:buClr>
                <a:schemeClr val="tx1"/>
              </a:buClr>
              <a:buSzPct val="100000"/>
              <a:buFont typeface="Arial" pitchFamily="34" charset="0"/>
              <a:buChar char="–"/>
              <a:defRPr sz="1200" kern="1200" baseline="0">
                <a:solidFill>
                  <a:schemeClr val="tx1"/>
                </a:solidFill>
                <a:latin typeface="+mn-lt"/>
                <a:ea typeface="+mn-ea"/>
                <a:cs typeface="+mn-cs"/>
              </a:defRPr>
            </a:lvl3pPr>
            <a:lvl4pPr marL="714375" indent="-171450" algn="l" rtl="0" eaLnBrk="1" fontAlgn="base" hangingPunct="1">
              <a:lnSpc>
                <a:spcPct val="100000"/>
              </a:lnSpc>
              <a:spcBef>
                <a:spcPts val="500"/>
              </a:spcBef>
              <a:spcAft>
                <a:spcPct val="0"/>
              </a:spcAft>
              <a:buClr>
                <a:schemeClr val="tx1"/>
              </a:buClr>
              <a:buSzPct val="100000"/>
              <a:buFont typeface="Wingdings" pitchFamily="2" charset="2"/>
              <a:buChar char="§"/>
              <a:defRPr sz="1200" kern="1200">
                <a:solidFill>
                  <a:schemeClr val="tx1"/>
                </a:solidFill>
                <a:latin typeface="+mn-lt"/>
                <a:ea typeface="+mn-ea"/>
                <a:cs typeface="+mn-cs"/>
              </a:defRPr>
            </a:lvl4pPr>
            <a:lvl5pPr marL="1614488" indent="-174625" algn="l" rtl="0" eaLnBrk="1" fontAlgn="base" hangingPunct="1">
              <a:lnSpc>
                <a:spcPts val="1350"/>
              </a:lnSpc>
              <a:spcBef>
                <a:spcPts val="500"/>
              </a:spcBef>
              <a:spcAft>
                <a:spcPct val="0"/>
              </a:spcAft>
              <a:buSzPct val="150000"/>
              <a:buFont typeface="Arial" pitchFamily="34" charset="0"/>
              <a:buChar char="◦"/>
              <a:tabLst/>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333333"/>
              </a:buClr>
              <a:buNone/>
            </a:pPr>
            <a:r>
              <a:rPr lang="en-CA" sz="1400" b="1" dirty="0">
                <a:solidFill>
                  <a:srgbClr val="333333"/>
                </a:solidFill>
                <a:latin typeface="Century Gothic" charset="0"/>
                <a:ea typeface="Century Gothic" charset="0"/>
                <a:cs typeface="Century Gothic" charset="0"/>
              </a:rPr>
              <a:t>Development is responsible for:</a:t>
            </a:r>
          </a:p>
          <a:p>
            <a:pPr marL="0" indent="0">
              <a:buClr>
                <a:srgbClr val="333333"/>
              </a:buClr>
              <a:buNone/>
            </a:pPr>
            <a:r>
              <a:rPr lang="en-CA" sz="1400" dirty="0">
                <a:solidFill>
                  <a:srgbClr val="333333"/>
                </a:solidFill>
                <a:latin typeface="Century Gothic" charset="0"/>
                <a:ea typeface="Century Gothic" charset="0"/>
                <a:cs typeface="Century Gothic" charset="0"/>
              </a:rPr>
              <a:t>Maintaining applications and their dependencies, even after they’ve transitioned outside development and testing. Development will be responsible for everything inside the container. They will need to update and configure application libraries and dependencies, and insure that containers will function appropriately.</a:t>
            </a:r>
          </a:p>
        </p:txBody>
      </p:sp>
      <p:sp>
        <p:nvSpPr>
          <p:cNvPr id="5" name="Freeform 4"/>
          <p:cNvSpPr/>
          <p:nvPr/>
        </p:nvSpPr>
        <p:spPr>
          <a:xfrm>
            <a:off x="2452348" y="5158167"/>
            <a:ext cx="3501573" cy="216050"/>
          </a:xfrm>
          <a:custGeom>
            <a:avLst/>
            <a:gdLst>
              <a:gd name="connsiteX0" fmla="*/ 0 w 3501573"/>
              <a:gd name="connsiteY0" fmla="*/ 0 h 216050"/>
              <a:gd name="connsiteX1" fmla="*/ 3501573 w 3501573"/>
              <a:gd name="connsiteY1" fmla="*/ 0 h 216050"/>
              <a:gd name="connsiteX2" fmla="*/ 3501573 w 3501573"/>
              <a:gd name="connsiteY2" fmla="*/ 216050 h 216050"/>
              <a:gd name="connsiteX3" fmla="*/ 0 w 3501573"/>
              <a:gd name="connsiteY3" fmla="*/ 216050 h 216050"/>
              <a:gd name="connsiteX4" fmla="*/ 0 w 3501573"/>
              <a:gd name="connsiteY4" fmla="*/ 0 h 21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1573" h="216050">
                <a:moveTo>
                  <a:pt x="0" y="0"/>
                </a:moveTo>
                <a:lnTo>
                  <a:pt x="3501573" y="0"/>
                </a:lnTo>
                <a:lnTo>
                  <a:pt x="3501573" y="216050"/>
                </a:lnTo>
                <a:lnTo>
                  <a:pt x="0" y="216050"/>
                </a:lnTo>
                <a:lnTo>
                  <a:pt x="0" y="0"/>
                </a:lnTo>
                <a:close/>
              </a:path>
            </a:pathLst>
          </a:custGeom>
          <a:solidFill>
            <a:srgbClr val="A243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atin typeface="Century Gothic" charset="0"/>
              <a:ea typeface="Century Gothic" charset="0"/>
              <a:cs typeface="Century Gothic" charset="0"/>
            </a:endParaRPr>
          </a:p>
        </p:txBody>
      </p:sp>
      <p:sp>
        <p:nvSpPr>
          <p:cNvPr id="6" name="Freeform 5"/>
          <p:cNvSpPr/>
          <p:nvPr/>
        </p:nvSpPr>
        <p:spPr>
          <a:xfrm>
            <a:off x="6744752" y="5158167"/>
            <a:ext cx="3256750" cy="216050"/>
          </a:xfrm>
          <a:custGeom>
            <a:avLst/>
            <a:gdLst>
              <a:gd name="connsiteX0" fmla="*/ 0 w 3256750"/>
              <a:gd name="connsiteY0" fmla="*/ 0 h 216050"/>
              <a:gd name="connsiteX1" fmla="*/ 3256750 w 3256750"/>
              <a:gd name="connsiteY1" fmla="*/ 0 h 216050"/>
              <a:gd name="connsiteX2" fmla="*/ 3256750 w 3256750"/>
              <a:gd name="connsiteY2" fmla="*/ 108025 h 216050"/>
              <a:gd name="connsiteX3" fmla="*/ 3256750 w 3256750"/>
              <a:gd name="connsiteY3" fmla="*/ 216050 h 216050"/>
              <a:gd name="connsiteX4" fmla="*/ 0 w 3256750"/>
              <a:gd name="connsiteY4" fmla="*/ 216050 h 216050"/>
              <a:gd name="connsiteX5" fmla="*/ 0 w 3256750"/>
              <a:gd name="connsiteY5" fmla="*/ 0 h 21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6750" h="216050">
                <a:moveTo>
                  <a:pt x="0" y="0"/>
                </a:moveTo>
                <a:lnTo>
                  <a:pt x="3256750" y="0"/>
                </a:lnTo>
                <a:lnTo>
                  <a:pt x="3256750" y="108025"/>
                </a:lnTo>
                <a:lnTo>
                  <a:pt x="3256750" y="216050"/>
                </a:lnTo>
                <a:lnTo>
                  <a:pt x="0" y="216050"/>
                </a:lnTo>
                <a:lnTo>
                  <a:pt x="0" y="0"/>
                </a:lnTo>
                <a:close/>
              </a:path>
            </a:pathLst>
          </a:custGeom>
          <a:solidFill>
            <a:srgbClr val="297E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atin typeface="Century Gothic" charset="0"/>
              <a:ea typeface="Century Gothic" charset="0"/>
              <a:cs typeface="Century Gothic" charset="0"/>
            </a:endParaRPr>
          </a:p>
        </p:txBody>
      </p:sp>
      <p:sp>
        <p:nvSpPr>
          <p:cNvPr id="7" name="TextBox 55"/>
          <p:cNvSpPr txBox="1"/>
          <p:nvPr/>
        </p:nvSpPr>
        <p:spPr>
          <a:xfrm>
            <a:off x="3511962" y="5127693"/>
            <a:ext cx="1338474" cy="276999"/>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i="1" dirty="0">
                <a:solidFill>
                  <a:srgbClr val="FFFFFF"/>
                </a:solidFill>
                <a:latin typeface="Century Gothic" charset="0"/>
                <a:ea typeface="Century Gothic" charset="0"/>
                <a:cs typeface="Century Gothic" charset="0"/>
              </a:rPr>
              <a:t>Development</a:t>
            </a:r>
            <a:endParaRPr lang="en-US" sz="1200" b="1" i="1" dirty="0">
              <a:solidFill>
                <a:srgbClr val="FFFFFF">
                  <a:lumMod val="50000"/>
                </a:srgbClr>
              </a:solidFill>
              <a:latin typeface="Century Gothic" charset="0"/>
              <a:ea typeface="Century Gothic" charset="0"/>
              <a:cs typeface="Century Gothic" charset="0"/>
            </a:endParaRPr>
          </a:p>
        </p:txBody>
      </p:sp>
      <p:sp>
        <p:nvSpPr>
          <p:cNvPr id="8" name="TextBox 55"/>
          <p:cNvSpPr txBox="1"/>
          <p:nvPr/>
        </p:nvSpPr>
        <p:spPr>
          <a:xfrm>
            <a:off x="8079752" y="5127693"/>
            <a:ext cx="1187312" cy="276999"/>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i="1" dirty="0">
                <a:solidFill>
                  <a:srgbClr val="FFFFFF"/>
                </a:solidFill>
                <a:latin typeface="Century Gothic" charset="0"/>
                <a:ea typeface="Century Gothic" charset="0"/>
                <a:cs typeface="Century Gothic" charset="0"/>
              </a:rPr>
              <a:t>Operations</a:t>
            </a:r>
            <a:endParaRPr lang="en-US" sz="1200" b="1" i="1" dirty="0">
              <a:solidFill>
                <a:srgbClr val="FFFFFF">
                  <a:lumMod val="50000"/>
                </a:srgbClr>
              </a:solidFill>
              <a:latin typeface="Century Gothic" charset="0"/>
              <a:ea typeface="Century Gothic" charset="0"/>
              <a:cs typeface="Century Gothic" charset="0"/>
            </a:endParaRPr>
          </a:p>
        </p:txBody>
      </p:sp>
      <p:sp>
        <p:nvSpPr>
          <p:cNvPr id="9" name="TextBox 8"/>
          <p:cNvSpPr txBox="1"/>
          <p:nvPr/>
        </p:nvSpPr>
        <p:spPr>
          <a:xfrm>
            <a:off x="6664012" y="4833100"/>
            <a:ext cx="3876024" cy="276999"/>
          </a:xfrm>
          <a:prstGeom prst="rect">
            <a:avLst/>
          </a:prstGeom>
        </p:spPr>
        <p:txBody>
          <a:bodyPr wrap="square" rtlCol="0">
            <a:spAutoFit/>
          </a:bodyPr>
          <a:lstStyle/>
          <a:p>
            <a:r>
              <a:rPr lang="en-CA" sz="1200" b="1" kern="1200" dirty="0">
                <a:solidFill>
                  <a:srgbClr val="333333"/>
                </a:solidFill>
                <a:latin typeface="Century Gothic" charset="0"/>
                <a:ea typeface="Century Gothic" charset="0"/>
                <a:cs typeface="Century Gothic" charset="0"/>
              </a:rPr>
              <a:t>Physical and virtual environment maintenance</a:t>
            </a:r>
          </a:p>
        </p:txBody>
      </p:sp>
      <p:sp>
        <p:nvSpPr>
          <p:cNvPr id="10" name="TextBox 9"/>
          <p:cNvSpPr txBox="1"/>
          <p:nvPr/>
        </p:nvSpPr>
        <p:spPr>
          <a:xfrm>
            <a:off x="2482613" y="4878318"/>
            <a:ext cx="3471308" cy="276999"/>
          </a:xfrm>
          <a:prstGeom prst="rect">
            <a:avLst/>
          </a:prstGeom>
        </p:spPr>
        <p:txBody>
          <a:bodyPr wrap="square" rtlCol="0">
            <a:spAutoFit/>
          </a:bodyPr>
          <a:lstStyle/>
          <a:p>
            <a:r>
              <a:rPr lang="en-CA" sz="1200" b="1" kern="1200" dirty="0">
                <a:solidFill>
                  <a:srgbClr val="333333"/>
                </a:solidFill>
                <a:latin typeface="Century Gothic" charset="0"/>
                <a:ea typeface="Century Gothic" charset="0"/>
                <a:cs typeface="Century Gothic" charset="0"/>
              </a:rPr>
              <a:t>Applications, libraries, and dependencies</a:t>
            </a:r>
          </a:p>
        </p:txBody>
      </p:sp>
      <p:sp>
        <p:nvSpPr>
          <p:cNvPr id="11" name="TextBox 10"/>
          <p:cNvSpPr txBox="1"/>
          <p:nvPr/>
        </p:nvSpPr>
        <p:spPr>
          <a:xfrm>
            <a:off x="7510807" y="5439880"/>
            <a:ext cx="1794081" cy="276999"/>
          </a:xfrm>
          <a:prstGeom prst="rect">
            <a:avLst/>
          </a:prstGeom>
        </p:spPr>
        <p:txBody>
          <a:bodyPr wrap="none" rtlCol="0">
            <a:spAutoFit/>
          </a:bodyPr>
          <a:lstStyle/>
          <a:p>
            <a:r>
              <a:rPr lang="en-CA" sz="1200" b="1" kern="1200" dirty="0">
                <a:solidFill>
                  <a:srgbClr val="333333"/>
                </a:solidFill>
                <a:latin typeface="Century Gothic" charset="0"/>
                <a:ea typeface="Century Gothic" charset="0"/>
                <a:cs typeface="Century Gothic" charset="0"/>
              </a:rPr>
              <a:t>Outside the container</a:t>
            </a:r>
          </a:p>
        </p:txBody>
      </p:sp>
      <p:sp>
        <p:nvSpPr>
          <p:cNvPr id="12" name="TextBox 11"/>
          <p:cNvSpPr txBox="1"/>
          <p:nvPr/>
        </p:nvSpPr>
        <p:spPr>
          <a:xfrm>
            <a:off x="3370213" y="5439880"/>
            <a:ext cx="1661032" cy="276999"/>
          </a:xfrm>
          <a:prstGeom prst="rect">
            <a:avLst/>
          </a:prstGeom>
        </p:spPr>
        <p:txBody>
          <a:bodyPr wrap="none" rtlCol="0">
            <a:spAutoFit/>
          </a:bodyPr>
          <a:lstStyle/>
          <a:p>
            <a:r>
              <a:rPr lang="en-CA" sz="1200" b="1" kern="1200" dirty="0">
                <a:solidFill>
                  <a:srgbClr val="333333"/>
                </a:solidFill>
                <a:latin typeface="Century Gothic" charset="0"/>
                <a:ea typeface="Century Gothic" charset="0"/>
                <a:cs typeface="Century Gothic" charset="0"/>
              </a:rPr>
              <a:t>Inside the container</a:t>
            </a:r>
          </a:p>
        </p:txBody>
      </p:sp>
      <p:sp>
        <p:nvSpPr>
          <p:cNvPr id="13" name="TextBox 12"/>
          <p:cNvSpPr txBox="1"/>
          <p:nvPr/>
        </p:nvSpPr>
        <p:spPr>
          <a:xfrm>
            <a:off x="1091236" y="4260383"/>
            <a:ext cx="1267106" cy="369332"/>
          </a:xfrm>
          <a:prstGeom prst="rect">
            <a:avLst/>
          </a:prstGeom>
        </p:spPr>
        <p:txBody>
          <a:bodyPr wrap="square" rtlCol="0">
            <a:spAutoFit/>
          </a:bodyPr>
          <a:lstStyle/>
          <a:p>
            <a:r>
              <a:rPr lang="en-CA" sz="900" kern="1200" dirty="0">
                <a:solidFill>
                  <a:srgbClr val="333333"/>
                </a:solidFill>
                <a:latin typeface="Century Gothic" charset="0"/>
                <a:ea typeface="Century Gothic" charset="0"/>
                <a:cs typeface="Century Gothic" charset="0"/>
              </a:rPr>
              <a:t>Previous roles and responsibilities </a:t>
            </a:r>
          </a:p>
        </p:txBody>
      </p:sp>
      <p:sp>
        <p:nvSpPr>
          <p:cNvPr id="14" name="Right Arrow 13"/>
          <p:cNvSpPr/>
          <p:nvPr/>
        </p:nvSpPr>
        <p:spPr>
          <a:xfrm>
            <a:off x="2452346" y="4311868"/>
            <a:ext cx="7549156" cy="404860"/>
          </a:xfrm>
          <a:prstGeom prst="rightArrow">
            <a:avLst>
              <a:gd name="adj1" fmla="val 53364"/>
              <a:gd name="adj2" fmla="val 0"/>
            </a:avLst>
          </a:prstGeom>
          <a:gradFill flip="none" rotWithShape="1">
            <a:gsLst>
              <a:gs pos="100000">
                <a:srgbClr val="A44A2A"/>
              </a:gs>
              <a:gs pos="0">
                <a:srgbClr val="227E2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atin typeface="Century Gothic" charset="0"/>
              <a:ea typeface="Century Gothic" charset="0"/>
              <a:cs typeface="Century Gothic" charset="0"/>
            </a:endParaRPr>
          </a:p>
        </p:txBody>
      </p:sp>
      <p:sp>
        <p:nvSpPr>
          <p:cNvPr id="15" name="TextBox 55"/>
          <p:cNvSpPr txBox="1"/>
          <p:nvPr/>
        </p:nvSpPr>
        <p:spPr>
          <a:xfrm>
            <a:off x="3511962" y="4360994"/>
            <a:ext cx="1338474" cy="276999"/>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i="1" dirty="0">
                <a:solidFill>
                  <a:srgbClr val="FFFFFF"/>
                </a:solidFill>
                <a:latin typeface="Century Gothic" charset="0"/>
                <a:ea typeface="Century Gothic" charset="0"/>
                <a:cs typeface="Century Gothic" charset="0"/>
              </a:rPr>
              <a:t>Development</a:t>
            </a:r>
            <a:endParaRPr lang="en-US" sz="1200" b="1" i="1" dirty="0">
              <a:solidFill>
                <a:srgbClr val="FFFFFF">
                  <a:lumMod val="50000"/>
                </a:srgbClr>
              </a:solidFill>
              <a:latin typeface="Century Gothic" charset="0"/>
              <a:ea typeface="Century Gothic" charset="0"/>
              <a:cs typeface="Century Gothic" charset="0"/>
            </a:endParaRPr>
          </a:p>
        </p:txBody>
      </p:sp>
      <p:sp>
        <p:nvSpPr>
          <p:cNvPr id="16" name="TextBox 55"/>
          <p:cNvSpPr txBox="1"/>
          <p:nvPr/>
        </p:nvSpPr>
        <p:spPr>
          <a:xfrm>
            <a:off x="8023848" y="4360994"/>
            <a:ext cx="1187312" cy="276999"/>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i="1" dirty="0">
                <a:solidFill>
                  <a:srgbClr val="FFFFFF"/>
                </a:solidFill>
                <a:latin typeface="Century Gothic" charset="0"/>
                <a:ea typeface="Century Gothic" charset="0"/>
                <a:cs typeface="Century Gothic" charset="0"/>
              </a:rPr>
              <a:t>Operations</a:t>
            </a:r>
            <a:endParaRPr lang="en-US" sz="1200" b="1" i="1" dirty="0">
              <a:solidFill>
                <a:srgbClr val="FFFFFF">
                  <a:lumMod val="50000"/>
                </a:srgbClr>
              </a:solidFill>
              <a:latin typeface="Century Gothic" charset="0"/>
              <a:ea typeface="Century Gothic" charset="0"/>
              <a:cs typeface="Century Gothic" charset="0"/>
            </a:endParaRPr>
          </a:p>
        </p:txBody>
      </p:sp>
      <p:sp>
        <p:nvSpPr>
          <p:cNvPr id="17" name="TextBox 16"/>
          <p:cNvSpPr txBox="1"/>
          <p:nvPr/>
        </p:nvSpPr>
        <p:spPr>
          <a:xfrm>
            <a:off x="1091236" y="5005955"/>
            <a:ext cx="1248631" cy="507831"/>
          </a:xfrm>
          <a:prstGeom prst="rect">
            <a:avLst/>
          </a:prstGeom>
        </p:spPr>
        <p:txBody>
          <a:bodyPr wrap="square" rtlCol="0">
            <a:spAutoFit/>
          </a:bodyPr>
          <a:lstStyle/>
          <a:p>
            <a:r>
              <a:rPr lang="en-CA" sz="900" kern="1200" dirty="0">
                <a:solidFill>
                  <a:srgbClr val="333333"/>
                </a:solidFill>
                <a:latin typeface="Century Gothic" charset="0"/>
                <a:ea typeface="Century Gothic" charset="0"/>
                <a:cs typeface="Century Gothic" charset="0"/>
              </a:rPr>
              <a:t>Roles and responsibilities with containers</a:t>
            </a:r>
          </a:p>
        </p:txBody>
      </p:sp>
      <p:sp>
        <p:nvSpPr>
          <p:cNvPr id="18" name="Right Brace 45"/>
          <p:cNvSpPr/>
          <p:nvPr/>
        </p:nvSpPr>
        <p:spPr>
          <a:xfrm flipH="1">
            <a:off x="2283851" y="5043921"/>
            <a:ext cx="195346" cy="596196"/>
          </a:xfrm>
          <a:prstGeom prst="rightBrace">
            <a:avLst>
              <a:gd name="adj1" fmla="val 8333"/>
              <a:gd name="adj2" fmla="val 51957"/>
            </a:avLst>
          </a:prstGeom>
          <a:ln w="63500">
            <a:solidFill>
              <a:srgbClr val="A2413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800" kern="1200" dirty="0">
              <a:solidFill>
                <a:srgbClr val="333333"/>
              </a:solidFill>
              <a:latin typeface="Century Gothic" charset="0"/>
              <a:ea typeface="Century Gothic" charset="0"/>
              <a:cs typeface="Century Gothic" charset="0"/>
            </a:endParaRPr>
          </a:p>
        </p:txBody>
      </p:sp>
      <p:sp>
        <p:nvSpPr>
          <p:cNvPr id="19" name="Right Brace 45"/>
          <p:cNvSpPr/>
          <p:nvPr/>
        </p:nvSpPr>
        <p:spPr>
          <a:xfrm flipH="1">
            <a:off x="2283851" y="4273767"/>
            <a:ext cx="195346" cy="415858"/>
          </a:xfrm>
          <a:prstGeom prst="rightBrace">
            <a:avLst>
              <a:gd name="adj1" fmla="val 8333"/>
              <a:gd name="adj2" fmla="val 51957"/>
            </a:avLst>
          </a:prstGeom>
          <a:ln w="63500">
            <a:solidFill>
              <a:srgbClr val="A2413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800" kern="1200" dirty="0">
              <a:solidFill>
                <a:srgbClr val="333333"/>
              </a:solidFill>
              <a:latin typeface="Century Gothic" charset="0"/>
              <a:ea typeface="Century Gothic" charset="0"/>
              <a:cs typeface="Century Gothic" charset="0"/>
            </a:endParaRPr>
          </a:p>
        </p:txBody>
      </p:sp>
      <p:sp>
        <p:nvSpPr>
          <p:cNvPr id="20" name="Text Placeholder 2"/>
          <p:cNvSpPr txBox="1">
            <a:spLocks/>
          </p:cNvSpPr>
          <p:nvPr/>
        </p:nvSpPr>
        <p:spPr bwMode="auto">
          <a:xfrm>
            <a:off x="6310670" y="2107397"/>
            <a:ext cx="4915165" cy="20788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4625" indent="-174625" algn="l" rtl="0" eaLnBrk="1" fontAlgn="base" hangingPunct="1">
              <a:lnSpc>
                <a:spcPct val="100000"/>
              </a:lnSpc>
              <a:spcBef>
                <a:spcPts val="500"/>
              </a:spcBef>
              <a:spcAft>
                <a:spcPct val="0"/>
              </a:spcAft>
              <a:buClr>
                <a:schemeClr val="tx1"/>
              </a:buClr>
              <a:buSzPct val="120000"/>
              <a:buFont typeface="Arial" pitchFamily="34" charset="0"/>
              <a:buChar char="•"/>
              <a:defRPr sz="1200" kern="1200" baseline="0">
                <a:solidFill>
                  <a:schemeClr val="tx1"/>
                </a:solidFill>
                <a:latin typeface="+mn-lt"/>
                <a:ea typeface="+mn-ea"/>
                <a:cs typeface="+mn-cs"/>
              </a:defRPr>
            </a:lvl1pPr>
            <a:lvl2pPr marL="361950" indent="-180975" algn="l" rtl="0" eaLnBrk="1" fontAlgn="base" hangingPunct="1">
              <a:lnSpc>
                <a:spcPct val="100000"/>
              </a:lnSpc>
              <a:spcBef>
                <a:spcPts val="500"/>
              </a:spcBef>
              <a:spcAft>
                <a:spcPct val="0"/>
              </a:spcAft>
              <a:buClr>
                <a:schemeClr val="tx1"/>
              </a:buClr>
              <a:buSzPct val="150000"/>
              <a:buFont typeface="Arial" pitchFamily="34" charset="0"/>
              <a:buChar char="◦"/>
              <a:defRPr sz="1200" kern="1200">
                <a:solidFill>
                  <a:schemeClr val="tx1"/>
                </a:solidFill>
                <a:latin typeface="+mn-lt"/>
                <a:ea typeface="+mn-ea"/>
                <a:cs typeface="+mn-cs"/>
              </a:defRPr>
            </a:lvl2pPr>
            <a:lvl3pPr marL="542925" indent="-180975" algn="l" rtl="0" eaLnBrk="1" fontAlgn="base" hangingPunct="1">
              <a:lnSpc>
                <a:spcPct val="100000"/>
              </a:lnSpc>
              <a:spcBef>
                <a:spcPts val="500"/>
              </a:spcBef>
              <a:spcAft>
                <a:spcPct val="0"/>
              </a:spcAft>
              <a:buClr>
                <a:schemeClr val="tx1"/>
              </a:buClr>
              <a:buSzPct val="100000"/>
              <a:buFont typeface="Arial" pitchFamily="34" charset="0"/>
              <a:buChar char="–"/>
              <a:defRPr sz="1200" kern="1200" baseline="0">
                <a:solidFill>
                  <a:schemeClr val="tx1"/>
                </a:solidFill>
                <a:latin typeface="+mn-lt"/>
                <a:ea typeface="+mn-ea"/>
                <a:cs typeface="+mn-cs"/>
              </a:defRPr>
            </a:lvl3pPr>
            <a:lvl4pPr marL="714375" indent="-171450" algn="l" rtl="0" eaLnBrk="1" fontAlgn="base" hangingPunct="1">
              <a:lnSpc>
                <a:spcPct val="100000"/>
              </a:lnSpc>
              <a:spcBef>
                <a:spcPts val="500"/>
              </a:spcBef>
              <a:spcAft>
                <a:spcPct val="0"/>
              </a:spcAft>
              <a:buClr>
                <a:schemeClr val="tx1"/>
              </a:buClr>
              <a:buSzPct val="100000"/>
              <a:buFont typeface="Wingdings" pitchFamily="2" charset="2"/>
              <a:buChar char="§"/>
              <a:defRPr sz="1200" kern="1200">
                <a:solidFill>
                  <a:schemeClr val="tx1"/>
                </a:solidFill>
                <a:latin typeface="+mn-lt"/>
                <a:ea typeface="+mn-ea"/>
                <a:cs typeface="+mn-cs"/>
              </a:defRPr>
            </a:lvl4pPr>
            <a:lvl5pPr marL="1614488" indent="-174625" algn="l" rtl="0" eaLnBrk="1" fontAlgn="base" hangingPunct="1">
              <a:lnSpc>
                <a:spcPts val="1350"/>
              </a:lnSpc>
              <a:spcBef>
                <a:spcPts val="500"/>
              </a:spcBef>
              <a:spcAft>
                <a:spcPct val="0"/>
              </a:spcAft>
              <a:buSzPct val="150000"/>
              <a:buFont typeface="Arial" pitchFamily="34" charset="0"/>
              <a:buChar char="◦"/>
              <a:tabLst/>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333333"/>
              </a:buClr>
              <a:buNone/>
            </a:pPr>
            <a:r>
              <a:rPr lang="en-CA" sz="1400" b="1" dirty="0">
                <a:solidFill>
                  <a:srgbClr val="333333"/>
                </a:solidFill>
                <a:latin typeface="Century Gothic" charset="0"/>
                <a:ea typeface="Century Gothic" charset="0"/>
                <a:cs typeface="Century Gothic" charset="0"/>
              </a:rPr>
              <a:t>Operations is responsible for:</a:t>
            </a:r>
          </a:p>
          <a:p>
            <a:pPr marL="0" indent="0">
              <a:buClr>
                <a:srgbClr val="333333"/>
              </a:buClr>
              <a:buNone/>
            </a:pPr>
            <a:r>
              <a:rPr lang="en-CA" sz="1400" dirty="0">
                <a:solidFill>
                  <a:srgbClr val="333333"/>
                </a:solidFill>
                <a:latin typeface="Century Gothic" charset="0"/>
                <a:ea typeface="Century Gothic" charset="0"/>
                <a:cs typeface="Century Gothic" charset="0"/>
              </a:rPr>
              <a:t>Maintaining the physical and virtual infrastructure that is used to host the containers. Infrastructure is responsible for everything outside the container. This includes the host OS, any VM instances, and VM guest OSs. Infrastructure must be able to guarantee, similar to PaaS, that containers will perform to the required organizational standards.</a:t>
            </a:r>
          </a:p>
        </p:txBody>
      </p:sp>
    </p:spTree>
    <p:extLst>
      <p:ext uri="{BB962C8B-B14F-4D97-AF65-F5344CB8AC3E}">
        <p14:creationId xmlns:p14="http://schemas.microsoft.com/office/powerpoint/2010/main" val="2829419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1620456" y="-44244"/>
            <a:ext cx="10571544" cy="697565"/>
          </a:xfrm>
          <a:prstGeom prst="rect">
            <a:avLst/>
          </a:prstGeom>
        </p:spPr>
        <p:txBody>
          <a:bodyPr lIns="121900" tIns="121900" rIns="121900" bIns="121900" anchor="b" anchorCtr="0">
            <a:noAutofit/>
          </a:bodyPr>
          <a:lstStyle/>
          <a:p>
            <a:r>
              <a:rPr lang="en" sz="3200" dirty="0">
                <a:latin typeface="Century Gothic" charset="0"/>
                <a:ea typeface="Century Gothic" charset="0"/>
                <a:cs typeface="Century Gothic" charset="0"/>
              </a:rPr>
              <a:t>ISVs </a:t>
            </a:r>
            <a:r>
              <a:rPr lang="en-US" sz="3200" dirty="0">
                <a:latin typeface="Century Gothic" charset="0"/>
                <a:ea typeface="Century Gothic" charset="0"/>
                <a:cs typeface="Century Gothic" charset="0"/>
              </a:rPr>
              <a:t>Are</a:t>
            </a:r>
            <a:r>
              <a:rPr lang="en" sz="3200" dirty="0">
                <a:latin typeface="Century Gothic" charset="0"/>
                <a:ea typeface="Century Gothic" charset="0"/>
                <a:cs typeface="Century Gothic" charset="0"/>
              </a:rPr>
              <a:t> Target</a:t>
            </a:r>
            <a:r>
              <a:rPr lang="en-US" sz="3200" dirty="0" err="1">
                <a:latin typeface="Century Gothic" charset="0"/>
                <a:ea typeface="Century Gothic" charset="0"/>
                <a:cs typeface="Century Gothic" charset="0"/>
              </a:rPr>
              <a:t>ing</a:t>
            </a:r>
            <a:r>
              <a:rPr lang="en" sz="3200" dirty="0">
                <a:latin typeface="Century Gothic" charset="0"/>
                <a:ea typeface="Century Gothic" charset="0"/>
                <a:cs typeface="Century Gothic" charset="0"/>
              </a:rPr>
              <a:t> Containers</a:t>
            </a:r>
          </a:p>
        </p:txBody>
      </p:sp>
      <p:sp>
        <p:nvSpPr>
          <p:cNvPr id="6" name="Text Placeholder 2"/>
          <p:cNvSpPr>
            <a:spLocks noGrp="1"/>
          </p:cNvSpPr>
          <p:nvPr>
            <p:ph type="body" sz="quarter" idx="4294967295"/>
          </p:nvPr>
        </p:nvSpPr>
        <p:spPr>
          <a:xfrm>
            <a:off x="233361" y="1572387"/>
            <a:ext cx="8643939" cy="2867091"/>
          </a:xfrm>
        </p:spPr>
        <p:txBody>
          <a:bodyPr/>
          <a:lstStyle/>
          <a:p>
            <a:pPr>
              <a:spcAft>
                <a:spcPts val="600"/>
              </a:spcAft>
            </a:pPr>
            <a:r>
              <a:rPr lang="en-CA" sz="1600" dirty="0">
                <a:latin typeface="Century Gothic" charset="0"/>
                <a:ea typeface="Century Gothic" charset="0"/>
                <a:cs typeface="Century Gothic" charset="0"/>
              </a:rPr>
              <a:t>Containers are more than just a tool for application developers</a:t>
            </a:r>
          </a:p>
          <a:p>
            <a:pPr>
              <a:spcAft>
                <a:spcPts val="600"/>
              </a:spcAft>
            </a:pPr>
            <a:r>
              <a:rPr lang="en-CA" sz="1600" dirty="0">
                <a:latin typeface="Century Gothic" charset="0"/>
                <a:ea typeface="Century Gothic" charset="0"/>
                <a:cs typeface="Century Gothic" charset="0"/>
              </a:rPr>
              <a:t>Packaging software with dependencies makes sense for software vendors</a:t>
            </a:r>
          </a:p>
          <a:p>
            <a:pPr>
              <a:spcAft>
                <a:spcPts val="600"/>
              </a:spcAft>
            </a:pPr>
            <a:r>
              <a:rPr lang="en-CA" sz="1600" dirty="0">
                <a:latin typeface="Century Gothic" charset="0"/>
                <a:ea typeface="Century Gothic" charset="0"/>
                <a:cs typeface="Century Gothic" charset="0"/>
              </a:rPr>
              <a:t>Independent software vendors have identified advantages in solutions delivery through containers.</a:t>
            </a:r>
          </a:p>
          <a:p>
            <a:r>
              <a:rPr lang="en-CA" sz="1600" b="1" dirty="0">
                <a:latin typeface="Century Gothic" charset="0"/>
                <a:ea typeface="Century Gothic" charset="0"/>
                <a:cs typeface="Century Gothic" charset="0"/>
              </a:rPr>
              <a:t>Software compatibility is a significant issue in getting software to work the way it was meant to.</a:t>
            </a:r>
          </a:p>
          <a:p>
            <a:r>
              <a:rPr lang="en-CA" sz="1600" dirty="0">
                <a:latin typeface="Century Gothic" charset="0"/>
                <a:ea typeface="Century Gothic" charset="0"/>
                <a:cs typeface="Century Gothic" charset="0"/>
              </a:rPr>
              <a:t>Applications benefit largely from containerization, because they are packaged with all of the required dependencies. Delivering software inside containers will simplify the instantiation and use of software in the enterprise.</a:t>
            </a:r>
          </a:p>
          <a:p>
            <a:r>
              <a:rPr lang="en-US" sz="1600" dirty="0">
                <a:solidFill>
                  <a:schemeClr val="bg1"/>
                </a:solidFill>
                <a:latin typeface="Century Gothic" charset="0"/>
                <a:ea typeface="Century Gothic" charset="0"/>
                <a:cs typeface="Century Gothic" charset="0"/>
              </a:rPr>
              <a:t>capabilities.</a:t>
            </a:r>
          </a:p>
          <a:p>
            <a:endParaRPr lang="en-US" sz="1600" dirty="0">
              <a:solidFill>
                <a:schemeClr val="bg1"/>
              </a:solidFill>
              <a:latin typeface="Century Gothic" charset="0"/>
              <a:ea typeface="Century Gothic" charset="0"/>
              <a:cs typeface="Century Gothic" charset="0"/>
            </a:endParaRPr>
          </a:p>
          <a:p>
            <a:endParaRPr lang="en-CA" sz="1600" dirty="0">
              <a:latin typeface="Century Gothic" charset="0"/>
              <a:ea typeface="Century Gothic" charset="0"/>
              <a:cs typeface="Century Gothic" charset="0"/>
            </a:endParaRPr>
          </a:p>
          <a:p>
            <a:pPr marL="0" indent="0">
              <a:spcAft>
                <a:spcPts val="600"/>
              </a:spcAft>
              <a:buNone/>
            </a:pPr>
            <a:endParaRPr lang="en-CA" sz="1600" dirty="0">
              <a:latin typeface="Century Gothic" charset="0"/>
              <a:ea typeface="Century Gothic" charset="0"/>
              <a:cs typeface="Century Gothic" charset="0"/>
            </a:endParaRPr>
          </a:p>
          <a:p>
            <a:pPr>
              <a:spcAft>
                <a:spcPts val="600"/>
              </a:spcAft>
            </a:pPr>
            <a:endParaRPr lang="en-CA" sz="1600" dirty="0">
              <a:latin typeface="Century Gothic" charset="0"/>
              <a:ea typeface="Century Gothic" charset="0"/>
              <a:cs typeface="Century Gothic" charset="0"/>
            </a:endParaRPr>
          </a:p>
        </p:txBody>
      </p:sp>
      <p:sp>
        <p:nvSpPr>
          <p:cNvPr id="7" name="TextBox 6"/>
          <p:cNvSpPr txBox="1"/>
          <p:nvPr/>
        </p:nvSpPr>
        <p:spPr>
          <a:xfrm>
            <a:off x="409575" y="811423"/>
            <a:ext cx="10221116" cy="923330"/>
          </a:xfrm>
          <a:prstGeom prst="rect">
            <a:avLst/>
          </a:prstGeom>
        </p:spPr>
        <p:txBody>
          <a:bodyPr wrap="square" rtlCol="0">
            <a:spAutoFit/>
          </a:bodyPr>
          <a:lstStyle/>
          <a:p>
            <a:r>
              <a:rPr lang="en-CA" b="1" dirty="0">
                <a:latin typeface="Century Gothic" charset="0"/>
                <a:ea typeface="Century Gothic" charset="0"/>
                <a:cs typeface="Century Gothic" charset="0"/>
              </a:rPr>
              <a:t>Software Ford buys has begun to be shipped as containers.</a:t>
            </a:r>
          </a:p>
          <a:p>
            <a:r>
              <a:rPr lang="en-CA" b="1" dirty="0">
                <a:latin typeface="Century Gothic" charset="0"/>
                <a:ea typeface="Century Gothic" charset="0"/>
                <a:cs typeface="Century Gothic" charset="0"/>
              </a:rPr>
              <a:t> - For example Oracle, SQL Server 2017, Magneto, MongoDB, </a:t>
            </a:r>
            <a:r>
              <a:rPr lang="en-CA" b="1" dirty="0" err="1">
                <a:latin typeface="Century Gothic" charset="0"/>
                <a:ea typeface="Century Gothic" charset="0"/>
                <a:cs typeface="Century Gothic" charset="0"/>
              </a:rPr>
              <a:t>Redis</a:t>
            </a:r>
            <a:endParaRPr lang="en-CA" b="1" dirty="0">
              <a:latin typeface="Century Gothic" charset="0"/>
              <a:ea typeface="Century Gothic" charset="0"/>
              <a:cs typeface="Century Gothic" charset="0"/>
            </a:endParaRPr>
          </a:p>
          <a:p>
            <a:endParaRPr lang="en-CA" b="1" dirty="0">
              <a:latin typeface="Lucida Sans" charset="0"/>
              <a:ea typeface="Lucida Sans" charset="0"/>
              <a:cs typeface="Lucida Sans" charset="0"/>
            </a:endParaRPr>
          </a:p>
        </p:txBody>
      </p:sp>
      <p:graphicFrame>
        <p:nvGraphicFramePr>
          <p:cNvPr id="8" name="Diagram 7"/>
          <p:cNvGraphicFramePr/>
          <p:nvPr>
            <p:extLst/>
          </p:nvPr>
        </p:nvGraphicFramePr>
        <p:xfrm>
          <a:off x="7565394" y="877062"/>
          <a:ext cx="5058406" cy="3967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p:cNvGrpSpPr/>
          <p:nvPr/>
        </p:nvGrpSpPr>
        <p:grpSpPr>
          <a:xfrm>
            <a:off x="9423830" y="4145841"/>
            <a:ext cx="1359353" cy="1213959"/>
            <a:chOff x="1708115" y="149018"/>
            <a:chExt cx="662630" cy="662630"/>
          </a:xfrm>
        </p:grpSpPr>
        <p:sp>
          <p:nvSpPr>
            <p:cNvPr id="10" name="Oval 9"/>
            <p:cNvSpPr/>
            <p:nvPr/>
          </p:nvSpPr>
          <p:spPr>
            <a:xfrm>
              <a:off x="1708115" y="149018"/>
              <a:ext cx="662630" cy="66263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p:cNvSpPr/>
            <p:nvPr/>
          </p:nvSpPr>
          <p:spPr>
            <a:xfrm>
              <a:off x="1805155" y="246058"/>
              <a:ext cx="468550" cy="468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algn="ctr" defTabSz="222250">
                <a:lnSpc>
                  <a:spcPct val="90000"/>
                </a:lnSpc>
                <a:spcBef>
                  <a:spcPct val="0"/>
                </a:spcBef>
                <a:spcAft>
                  <a:spcPct val="35000"/>
                </a:spcAft>
              </a:pPr>
              <a:r>
                <a:rPr lang="en-CA" sz="1100" dirty="0">
                  <a:latin typeface="Century Gothic" charset="0"/>
                  <a:ea typeface="Century Gothic" charset="0"/>
                  <a:cs typeface="Century Gothic" charset="0"/>
                </a:rPr>
                <a:t>Packaged Software Containers</a:t>
              </a:r>
              <a:endParaRPr lang="en-CA" sz="1100" kern="1200" dirty="0">
                <a:latin typeface="Century Gothic" charset="0"/>
                <a:ea typeface="Century Gothic" charset="0"/>
                <a:cs typeface="Century Gothic" charset="0"/>
              </a:endParaRPr>
            </a:p>
          </p:txBody>
        </p:sp>
      </p:grpSp>
      <p:sp>
        <p:nvSpPr>
          <p:cNvPr id="2" name="Rounded Rectangle 1"/>
          <p:cNvSpPr/>
          <p:nvPr/>
        </p:nvSpPr>
        <p:spPr bwMode="auto">
          <a:xfrm>
            <a:off x="289063" y="4713089"/>
            <a:ext cx="8467725" cy="1654572"/>
          </a:xfrm>
          <a:prstGeom prst="roundRect">
            <a:avLst>
              <a:gd name="adj" fmla="val 4253"/>
            </a:avLst>
          </a:prstGeom>
          <a:solidFill>
            <a:schemeClr val="tx1"/>
          </a:solidFill>
          <a:ln w="254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Arial" charset="0"/>
            </a:endParaRPr>
          </a:p>
        </p:txBody>
      </p:sp>
      <p:sp>
        <p:nvSpPr>
          <p:cNvPr id="3" name="TextBox 2"/>
          <p:cNvSpPr txBox="1"/>
          <p:nvPr/>
        </p:nvSpPr>
        <p:spPr bwMode="auto">
          <a:xfrm>
            <a:off x="409575" y="4713089"/>
            <a:ext cx="8229600" cy="1654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fontScale="92500"/>
          </a:bodyPr>
          <a:lstStyle/>
          <a:p>
            <a:r>
              <a:rPr lang="en-US" kern="0" dirty="0">
                <a:solidFill>
                  <a:schemeClr val="bg1"/>
                </a:solidFill>
                <a:latin typeface="Century Gothic" charset="0"/>
                <a:ea typeface="Century Gothic" charset="0"/>
                <a:cs typeface="Century Gothic" charset="0"/>
              </a:rPr>
              <a:t>Next-Gen Container as a Service (</a:t>
            </a:r>
            <a:r>
              <a:rPr lang="en-US" kern="0" dirty="0" err="1">
                <a:solidFill>
                  <a:schemeClr val="bg1"/>
                </a:solidFill>
                <a:latin typeface="Century Gothic" charset="0"/>
                <a:ea typeface="Century Gothic" charset="0"/>
                <a:cs typeface="Century Gothic" charset="0"/>
              </a:rPr>
              <a:t>CaaS</a:t>
            </a:r>
            <a:r>
              <a:rPr lang="en-US" kern="0" dirty="0">
                <a:solidFill>
                  <a:schemeClr val="bg1"/>
                </a:solidFill>
                <a:latin typeface="Century Gothic" charset="0"/>
                <a:ea typeface="Century Gothic" charset="0"/>
                <a:cs typeface="Century Gothic" charset="0"/>
              </a:rPr>
              <a:t>) will provide a  hosting environment for this new demand and improve our infrastructure capabilities.</a:t>
            </a:r>
          </a:p>
          <a:p>
            <a:endParaRPr lang="en-US" kern="0" dirty="0">
              <a:solidFill>
                <a:schemeClr val="bg1"/>
              </a:solidFill>
              <a:latin typeface="Century Gothic" charset="0"/>
              <a:ea typeface="Century Gothic" charset="0"/>
              <a:cs typeface="Century Gothic" charset="0"/>
            </a:endParaRPr>
          </a:p>
          <a:p>
            <a:r>
              <a:rPr lang="en-US" kern="0" dirty="0" err="1">
                <a:solidFill>
                  <a:schemeClr val="bg1"/>
                </a:solidFill>
                <a:latin typeface="Century Gothic" charset="0"/>
                <a:ea typeface="Century Gothic" charset="0"/>
                <a:cs typeface="Century Gothic" charset="0"/>
              </a:rPr>
              <a:t>CaaS</a:t>
            </a:r>
            <a:r>
              <a:rPr lang="en-US" kern="0" dirty="0">
                <a:solidFill>
                  <a:schemeClr val="bg1"/>
                </a:solidFill>
                <a:latin typeface="Century Gothic" charset="0"/>
                <a:ea typeface="Century Gothic" charset="0"/>
                <a:cs typeface="Century Gothic" charset="0"/>
              </a:rPr>
              <a:t> is our primary solution for hosting COTS and enables evergreen infrastructure while enabling separation of concerns between application/service owners and infrastructure owner/operators.</a:t>
            </a:r>
          </a:p>
          <a:p>
            <a:endParaRPr lang="en-US" b="1" kern="0" dirty="0"/>
          </a:p>
        </p:txBody>
      </p:sp>
    </p:spTree>
    <p:extLst>
      <p:ext uri="{BB962C8B-B14F-4D97-AF65-F5344CB8AC3E}">
        <p14:creationId xmlns:p14="http://schemas.microsoft.com/office/powerpoint/2010/main" val="4235391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100845" y="530688"/>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lgn="l">
              <a:spcBef>
                <a:spcPts val="0"/>
              </a:spcBef>
              <a:spcAft>
                <a:spcPts val="0"/>
              </a:spcAft>
              <a:buClr>
                <a:srgbClr val="FFFFFF"/>
              </a:buClr>
              <a:buSzPct val="25000"/>
            </a:pPr>
            <a:r>
              <a:rPr lang="en-US" sz="3467" dirty="0">
                <a:solidFill>
                  <a:schemeClr val="tx2"/>
                </a:solidFill>
                <a:latin typeface="Century Gothic"/>
                <a:ea typeface="Century Gothic"/>
                <a:cs typeface="Century Gothic"/>
                <a:sym typeface="Century Gothic"/>
              </a:rPr>
              <a:t>Non-Virtualized Servers: Sun (2000)</a:t>
            </a:r>
          </a:p>
        </p:txBody>
      </p:sp>
      <p:sp>
        <p:nvSpPr>
          <p:cNvPr id="325" name="Shape 325"/>
          <p:cNvSpPr txBox="1">
            <a:spLocks noGrp="1"/>
          </p:cNvSpPr>
          <p:nvPr>
            <p:ph type="body" idx="1"/>
          </p:nvPr>
        </p:nvSpPr>
        <p:spPr>
          <a:xfrm>
            <a:off x="5069667" y="1298967"/>
            <a:ext cx="6824000" cy="24756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609585" indent="-321725">
              <a:spcBef>
                <a:spcPts val="0"/>
              </a:spcBef>
              <a:spcAft>
                <a:spcPts val="0"/>
              </a:spcAft>
              <a:buClr>
                <a:srgbClr val="446CA9"/>
              </a:buClr>
              <a:buSzPct val="125000"/>
              <a:buFont typeface="Arial"/>
              <a:buChar char="•"/>
            </a:pPr>
            <a:r>
              <a:rPr lang="en-US" sz="2133" dirty="0">
                <a:solidFill>
                  <a:srgbClr val="595959"/>
                </a:solidFill>
                <a:latin typeface="Century Gothic"/>
                <a:ea typeface="Century Gothic"/>
                <a:cs typeface="Century Gothic"/>
                <a:sym typeface="Century Gothic"/>
              </a:rPr>
              <a:t>Launching a new application? Buy </a:t>
            </a:r>
            <a:br>
              <a:rPr lang="en-US" sz="2133" dirty="0">
                <a:solidFill>
                  <a:srgbClr val="595959"/>
                </a:solidFill>
                <a:latin typeface="Century Gothic"/>
                <a:ea typeface="Century Gothic"/>
                <a:cs typeface="Century Gothic"/>
                <a:sym typeface="Century Gothic"/>
              </a:rPr>
            </a:br>
            <a:r>
              <a:rPr lang="en-US" sz="2133" dirty="0">
                <a:solidFill>
                  <a:srgbClr val="595959"/>
                </a:solidFill>
                <a:latin typeface="Century Gothic"/>
                <a:ea typeface="Century Gothic"/>
                <a:cs typeface="Century Gothic"/>
                <a:sym typeface="Century Gothic"/>
              </a:rPr>
              <a:t>a new server; or a rack of them!</a:t>
            </a:r>
          </a:p>
          <a:p>
            <a:pPr marL="609585" indent="-321725">
              <a:spcBef>
                <a:spcPts val="933"/>
              </a:spcBef>
              <a:spcAft>
                <a:spcPts val="0"/>
              </a:spcAft>
              <a:buClr>
                <a:srgbClr val="446CA9"/>
              </a:buClr>
              <a:buSzPct val="125000"/>
              <a:buFont typeface="Arial"/>
              <a:buChar char="•"/>
            </a:pPr>
            <a:r>
              <a:rPr lang="en-US" sz="2133" dirty="0">
                <a:solidFill>
                  <a:srgbClr val="595959"/>
                </a:solidFill>
                <a:latin typeface="Century Gothic"/>
                <a:ea typeface="Century Gothic"/>
                <a:cs typeface="Century Gothic"/>
                <a:sym typeface="Century Gothic"/>
              </a:rPr>
              <a:t>Building block of your application is </a:t>
            </a:r>
            <a:br>
              <a:rPr lang="en-US" sz="2133" dirty="0">
                <a:solidFill>
                  <a:srgbClr val="595959"/>
                </a:solidFill>
                <a:latin typeface="Century Gothic"/>
                <a:ea typeface="Century Gothic"/>
                <a:cs typeface="Century Gothic"/>
                <a:sym typeface="Century Gothic"/>
              </a:rPr>
            </a:br>
            <a:r>
              <a:rPr lang="en-US" sz="2133" dirty="0">
                <a:solidFill>
                  <a:srgbClr val="595959"/>
                </a:solidFill>
                <a:latin typeface="Century Gothic"/>
                <a:ea typeface="Century Gothic"/>
                <a:cs typeface="Century Gothic"/>
                <a:sym typeface="Century Gothic"/>
              </a:rPr>
              <a:t>physical servers</a:t>
            </a:r>
          </a:p>
        </p:txBody>
      </p:sp>
      <p:pic>
        <p:nvPicPr>
          <p:cNvPr id="326" name="Shape 326"/>
          <p:cNvPicPr preferRelativeResize="0"/>
          <p:nvPr/>
        </p:nvPicPr>
        <p:blipFill rotWithShape="1">
          <a:blip r:embed="rId3">
            <a:alphaModFix/>
          </a:blip>
          <a:srcRect/>
          <a:stretch/>
        </p:blipFill>
        <p:spPr>
          <a:xfrm>
            <a:off x="812903" y="1617531"/>
            <a:ext cx="3932800" cy="1702400"/>
          </a:xfrm>
          <a:prstGeom prst="rect">
            <a:avLst/>
          </a:prstGeom>
          <a:noFill/>
          <a:ln>
            <a:noFill/>
          </a:ln>
        </p:spPr>
      </p:pic>
      <p:cxnSp>
        <p:nvCxnSpPr>
          <p:cNvPr id="327" name="Shape 327"/>
          <p:cNvCxnSpPr/>
          <p:nvPr/>
        </p:nvCxnSpPr>
        <p:spPr>
          <a:xfrm>
            <a:off x="1259393" y="4598257"/>
            <a:ext cx="0" cy="920800"/>
          </a:xfrm>
          <a:prstGeom prst="straightConnector1">
            <a:avLst/>
          </a:prstGeom>
          <a:noFill/>
          <a:ln w="25400" cap="flat" cmpd="sng">
            <a:solidFill>
              <a:srgbClr val="FBB03B"/>
            </a:solidFill>
            <a:prstDash val="solid"/>
            <a:round/>
            <a:headEnd type="none" w="med" len="med"/>
            <a:tailEnd type="none" w="med" len="med"/>
          </a:ln>
        </p:spPr>
      </p:cxnSp>
      <p:sp>
        <p:nvSpPr>
          <p:cNvPr id="328" name="Shape 328"/>
          <p:cNvSpPr/>
          <p:nvPr/>
        </p:nvSpPr>
        <p:spPr>
          <a:xfrm rot="5400000">
            <a:off x="11234779" y="5119084"/>
            <a:ext cx="452800" cy="390400"/>
          </a:xfrm>
          <a:prstGeom prst="triangle">
            <a:avLst>
              <a:gd name="adj" fmla="val 50000"/>
            </a:avLst>
          </a:prstGeom>
          <a:solidFill>
            <a:srgbClr val="C0D323"/>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29" name="Shape 329"/>
          <p:cNvSpPr/>
          <p:nvPr/>
        </p:nvSpPr>
        <p:spPr>
          <a:xfrm>
            <a:off x="597428" y="5088349"/>
            <a:ext cx="1336400" cy="452400"/>
          </a:xfrm>
          <a:prstGeom prst="rect">
            <a:avLst/>
          </a:prstGeom>
          <a:solidFill>
            <a:srgbClr val="FCB131"/>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30" name="Shape 330"/>
          <p:cNvSpPr/>
          <p:nvPr/>
        </p:nvSpPr>
        <p:spPr>
          <a:xfrm>
            <a:off x="1933993" y="5088349"/>
            <a:ext cx="1336400" cy="452400"/>
          </a:xfrm>
          <a:prstGeom prst="rect">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31" name="Shape 331"/>
          <p:cNvSpPr/>
          <p:nvPr/>
        </p:nvSpPr>
        <p:spPr>
          <a:xfrm>
            <a:off x="3261611" y="5088349"/>
            <a:ext cx="1336400" cy="452400"/>
          </a:xfrm>
          <a:prstGeom prst="rect">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32" name="Shape 332"/>
          <p:cNvSpPr/>
          <p:nvPr/>
        </p:nvSpPr>
        <p:spPr>
          <a:xfrm>
            <a:off x="4598176" y="5088349"/>
            <a:ext cx="1336400" cy="452400"/>
          </a:xfrm>
          <a:prstGeom prst="rect">
            <a:avLst/>
          </a:prstGeom>
          <a:solidFill>
            <a:srgbClr val="6C186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33" name="Shape 333"/>
          <p:cNvSpPr/>
          <p:nvPr/>
        </p:nvSpPr>
        <p:spPr>
          <a:xfrm>
            <a:off x="5934741" y="5088349"/>
            <a:ext cx="1336400" cy="452400"/>
          </a:xfrm>
          <a:prstGeom prst="rect">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34" name="Shape 334"/>
          <p:cNvSpPr/>
          <p:nvPr/>
        </p:nvSpPr>
        <p:spPr>
          <a:xfrm>
            <a:off x="7271307" y="5088349"/>
            <a:ext cx="1336400" cy="452400"/>
          </a:xfrm>
          <a:prstGeom prst="rect">
            <a:avLst/>
          </a:prstGeom>
          <a:solidFill>
            <a:srgbClr val="0070C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35" name="Shape 335"/>
          <p:cNvSpPr/>
          <p:nvPr/>
        </p:nvSpPr>
        <p:spPr>
          <a:xfrm>
            <a:off x="8598924" y="5088349"/>
            <a:ext cx="1336400" cy="452400"/>
          </a:xfrm>
          <a:prstGeom prst="rect">
            <a:avLst/>
          </a:prstGeom>
          <a:solidFill>
            <a:srgbClr val="C2645A"/>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36" name="Shape 336"/>
          <p:cNvSpPr/>
          <p:nvPr/>
        </p:nvSpPr>
        <p:spPr>
          <a:xfrm>
            <a:off x="9935489" y="5088349"/>
            <a:ext cx="1336400" cy="452400"/>
          </a:xfrm>
          <a:prstGeom prst="rect">
            <a:avLst/>
          </a:prstGeom>
          <a:solidFill>
            <a:srgbClr val="EA933E"/>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37" name="Shape 337"/>
          <p:cNvSpPr txBox="1"/>
          <p:nvPr/>
        </p:nvSpPr>
        <p:spPr>
          <a:xfrm>
            <a:off x="859020"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2000</a:t>
            </a:r>
          </a:p>
        </p:txBody>
      </p:sp>
      <p:sp>
        <p:nvSpPr>
          <p:cNvPr id="338" name="Shape 338"/>
          <p:cNvSpPr/>
          <p:nvPr/>
        </p:nvSpPr>
        <p:spPr>
          <a:xfrm>
            <a:off x="738669" y="3830727"/>
            <a:ext cx="1038800" cy="1038800"/>
          </a:xfrm>
          <a:prstGeom prst="ellipse">
            <a:avLst/>
          </a:prstGeom>
          <a:solidFill>
            <a:srgbClr val="FBB03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39" name="Shape 339"/>
          <p:cNvSpPr txBox="1"/>
          <p:nvPr/>
        </p:nvSpPr>
        <p:spPr>
          <a:xfrm>
            <a:off x="697564" y="3974263"/>
            <a:ext cx="1100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dirty="0">
                <a:solidFill>
                  <a:schemeClr val="lt1"/>
                </a:solidFill>
                <a:latin typeface="Century Gothic"/>
                <a:ea typeface="Century Gothic"/>
                <a:cs typeface="Century Gothic"/>
                <a:sym typeface="Century Gothic"/>
              </a:rPr>
              <a:t>Non-</a:t>
            </a:r>
            <a:br>
              <a:rPr lang="en-US" sz="1333" dirty="0">
                <a:solidFill>
                  <a:schemeClr val="lt1"/>
                </a:solidFill>
                <a:latin typeface="Century Gothic"/>
                <a:ea typeface="Century Gothic"/>
                <a:cs typeface="Century Gothic"/>
                <a:sym typeface="Century Gothic"/>
              </a:rPr>
            </a:br>
            <a:r>
              <a:rPr lang="en-US" sz="1333" dirty="0">
                <a:solidFill>
                  <a:schemeClr val="lt1"/>
                </a:solidFill>
                <a:latin typeface="Century Gothic"/>
                <a:ea typeface="Century Gothic"/>
                <a:cs typeface="Century Gothic"/>
                <a:sym typeface="Century Gothic"/>
              </a:rPr>
              <a:t>Virtualized</a:t>
            </a:r>
          </a:p>
          <a:p>
            <a:pPr algn="ctr">
              <a:buClr>
                <a:schemeClr val="lt1"/>
              </a:buClr>
              <a:buSzPct val="25000"/>
            </a:pPr>
            <a:r>
              <a:rPr lang="en-US" sz="1333" dirty="0">
                <a:solidFill>
                  <a:schemeClr val="lt1"/>
                </a:solidFill>
                <a:latin typeface="Century Gothic"/>
                <a:ea typeface="Century Gothic"/>
                <a:cs typeface="Century Gothic"/>
                <a:sym typeface="Century Gothic"/>
              </a:rPr>
              <a:t>Hardware</a:t>
            </a:r>
          </a:p>
        </p:txBody>
      </p:sp>
      <p:pic>
        <p:nvPicPr>
          <p:cNvPr id="340" name="Shape 340"/>
          <p:cNvPicPr preferRelativeResize="0"/>
          <p:nvPr/>
        </p:nvPicPr>
        <p:blipFill rotWithShape="1">
          <a:blip r:embed="rId4">
            <a:alphaModFix/>
          </a:blip>
          <a:srcRect/>
          <a:stretch/>
        </p:blipFill>
        <p:spPr>
          <a:xfrm>
            <a:off x="613231" y="5623137"/>
            <a:ext cx="1273600" cy="551200"/>
          </a:xfrm>
          <a:prstGeom prst="rect">
            <a:avLst/>
          </a:prstGeom>
          <a:noFill/>
          <a:ln>
            <a:noFill/>
          </a:ln>
        </p:spPr>
      </p:pic>
      <p:sp>
        <p:nvSpPr>
          <p:cNvPr id="341" name="Shape 341"/>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fld id="{00000000-1234-1234-1234-123412341234}" type="slidenum">
              <a:rPr lang="en-US"/>
              <a:pPr/>
              <a:t>27</a:t>
            </a:fld>
            <a:endParaRPr lang="en-US"/>
          </a:p>
        </p:txBody>
      </p:sp>
    </p:spTree>
    <p:extLst>
      <p:ext uri="{BB962C8B-B14F-4D97-AF65-F5344CB8AC3E}">
        <p14:creationId xmlns:p14="http://schemas.microsoft.com/office/powerpoint/2010/main" val="2143674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219533" y="537370"/>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lgn="l">
              <a:spcBef>
                <a:spcPts val="0"/>
              </a:spcBef>
              <a:spcAft>
                <a:spcPts val="0"/>
              </a:spcAft>
              <a:buClr>
                <a:srgbClr val="FFFFFF"/>
              </a:buClr>
              <a:buSzPct val="25000"/>
            </a:pPr>
            <a:r>
              <a:rPr lang="en-US" sz="3467" dirty="0">
                <a:solidFill>
                  <a:schemeClr val="tx2"/>
                </a:solidFill>
                <a:latin typeface="Century Gothic"/>
                <a:ea typeface="Century Gothic"/>
                <a:cs typeface="Century Gothic"/>
                <a:sym typeface="Century Gothic"/>
              </a:rPr>
              <a:t>Virtualization: VMWare (2001)</a:t>
            </a:r>
          </a:p>
        </p:txBody>
      </p:sp>
      <p:sp>
        <p:nvSpPr>
          <p:cNvPr id="347" name="Shape 347"/>
          <p:cNvSpPr txBox="1">
            <a:spLocks noGrp="1"/>
          </p:cNvSpPr>
          <p:nvPr>
            <p:ph type="body" idx="1"/>
          </p:nvPr>
        </p:nvSpPr>
        <p:spPr>
          <a:xfrm>
            <a:off x="5182733" y="1298967"/>
            <a:ext cx="6710800" cy="25316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457189" indent="-169329">
              <a:spcBef>
                <a:spcPts val="0"/>
              </a:spcBef>
              <a:spcAft>
                <a:spcPts val="0"/>
              </a:spcAft>
              <a:buClr>
                <a:srgbClr val="446CA9"/>
              </a:buClr>
              <a:buSzPct val="125000"/>
              <a:buFont typeface="Arial"/>
              <a:buChar char="•"/>
            </a:pPr>
            <a:r>
              <a:rPr lang="en-US" sz="2133"/>
              <a:t> </a:t>
            </a:r>
            <a:r>
              <a:rPr lang="en-US" sz="2133">
                <a:solidFill>
                  <a:srgbClr val="595959"/>
                </a:solidFill>
                <a:latin typeface="Century Gothic"/>
                <a:ea typeface="Century Gothic"/>
                <a:cs typeface="Century Gothic"/>
                <a:sym typeface="Century Gothic"/>
              </a:rPr>
              <a:t>Releases for server market in 2001</a:t>
            </a:r>
          </a:p>
          <a:p>
            <a:pPr marL="457189" indent="-169329">
              <a:spcBef>
                <a:spcPts val="933"/>
              </a:spcBef>
              <a:spcAft>
                <a:spcPts val="0"/>
              </a:spcAft>
              <a:buClr>
                <a:srgbClr val="446CA9"/>
              </a:buClr>
              <a:buSzPct val="125000"/>
              <a:buFont typeface="Arial"/>
              <a:buChar char="•"/>
            </a:pPr>
            <a:r>
              <a:rPr lang="en-US" sz="2133"/>
              <a:t> </a:t>
            </a:r>
            <a:r>
              <a:rPr lang="en-US" sz="2133">
                <a:solidFill>
                  <a:srgbClr val="595959"/>
                </a:solidFill>
                <a:latin typeface="Century Gothic"/>
                <a:ea typeface="Century Gothic"/>
                <a:cs typeface="Century Gothic"/>
                <a:sym typeface="Century Gothic"/>
              </a:rPr>
              <a:t>Popularizes virtual machines (VMs)</a:t>
            </a:r>
          </a:p>
          <a:p>
            <a:pPr marL="457189" indent="-169329">
              <a:spcBef>
                <a:spcPts val="933"/>
              </a:spcBef>
              <a:spcAft>
                <a:spcPts val="0"/>
              </a:spcAft>
              <a:buClr>
                <a:srgbClr val="446CA9"/>
              </a:buClr>
              <a:buSzPct val="125000"/>
              <a:buFont typeface="Arial"/>
              <a:buChar char="•"/>
            </a:pPr>
            <a:r>
              <a:rPr lang="en-US" sz="2133"/>
              <a:t> </a:t>
            </a:r>
            <a:r>
              <a:rPr lang="en-US" sz="2133">
                <a:solidFill>
                  <a:srgbClr val="595959"/>
                </a:solidFill>
                <a:latin typeface="Century Gothic"/>
                <a:ea typeface="Century Gothic"/>
                <a:cs typeface="Century Gothic"/>
                <a:sym typeface="Century Gothic"/>
              </a:rPr>
              <a:t>Run many VMs on one physical machine, </a:t>
            </a:r>
            <a:br>
              <a:rPr lang="en-US" sz="2133">
                <a:solidFill>
                  <a:srgbClr val="595959"/>
                </a:solidFill>
                <a:latin typeface="Century Gothic"/>
                <a:ea typeface="Century Gothic"/>
                <a:cs typeface="Century Gothic"/>
                <a:sym typeface="Century Gothic"/>
              </a:rPr>
            </a:br>
            <a:r>
              <a:rPr lang="en-US" sz="2133">
                <a:solidFill>
                  <a:srgbClr val="595959"/>
                </a:solidFill>
                <a:latin typeface="Century Gothic"/>
                <a:ea typeface="Century Gothic"/>
                <a:cs typeface="Century Gothic"/>
                <a:sym typeface="Century Gothic"/>
              </a:rPr>
              <a:t> meaning you can buy </a:t>
            </a:r>
            <a:r>
              <a:rPr lang="en-US" sz="2133"/>
              <a:t>fewer</a:t>
            </a:r>
            <a:r>
              <a:rPr lang="en-US" sz="2133">
                <a:solidFill>
                  <a:srgbClr val="595959"/>
                </a:solidFill>
                <a:latin typeface="Century Gothic"/>
                <a:ea typeface="Century Gothic"/>
                <a:cs typeface="Century Gothic"/>
                <a:sym typeface="Century Gothic"/>
              </a:rPr>
              <a:t> servers!</a:t>
            </a:r>
          </a:p>
          <a:p>
            <a:pPr marL="457189" indent="-169329">
              <a:spcBef>
                <a:spcPts val="933"/>
              </a:spcBef>
              <a:spcAft>
                <a:spcPts val="0"/>
              </a:spcAft>
              <a:buClr>
                <a:srgbClr val="446CA9"/>
              </a:buClr>
              <a:buSzPct val="125000"/>
              <a:buFont typeface="Arial"/>
              <a:buChar char="•"/>
            </a:pPr>
            <a:r>
              <a:rPr lang="en-US" sz="2133"/>
              <a:t> </a:t>
            </a:r>
            <a:r>
              <a:rPr lang="en-US" sz="2133">
                <a:solidFill>
                  <a:srgbClr val="595959"/>
                </a:solidFill>
                <a:latin typeface="Century Gothic"/>
                <a:ea typeface="Century Gothic"/>
                <a:cs typeface="Century Gothic"/>
                <a:sym typeface="Century Gothic"/>
              </a:rPr>
              <a:t>Architectural building block becomes a VM</a:t>
            </a:r>
          </a:p>
        </p:txBody>
      </p:sp>
      <p:pic>
        <p:nvPicPr>
          <p:cNvPr id="348" name="Shape 348"/>
          <p:cNvPicPr preferRelativeResize="0"/>
          <p:nvPr/>
        </p:nvPicPr>
        <p:blipFill rotWithShape="1">
          <a:blip r:embed="rId3">
            <a:alphaModFix/>
          </a:blip>
          <a:srcRect/>
          <a:stretch/>
        </p:blipFill>
        <p:spPr>
          <a:xfrm>
            <a:off x="583300" y="1984320"/>
            <a:ext cx="4355600" cy="1013600"/>
          </a:xfrm>
          <a:prstGeom prst="rect">
            <a:avLst/>
          </a:prstGeom>
          <a:noFill/>
          <a:ln>
            <a:noFill/>
          </a:ln>
        </p:spPr>
      </p:pic>
      <p:cxnSp>
        <p:nvCxnSpPr>
          <p:cNvPr id="349" name="Shape 349"/>
          <p:cNvCxnSpPr/>
          <p:nvPr/>
        </p:nvCxnSpPr>
        <p:spPr>
          <a:xfrm>
            <a:off x="1259393" y="4598257"/>
            <a:ext cx="0" cy="920800"/>
          </a:xfrm>
          <a:prstGeom prst="straightConnector1">
            <a:avLst/>
          </a:prstGeom>
          <a:noFill/>
          <a:ln w="25400" cap="flat" cmpd="sng">
            <a:solidFill>
              <a:srgbClr val="FBB03B"/>
            </a:solidFill>
            <a:prstDash val="solid"/>
            <a:round/>
            <a:headEnd type="none" w="med" len="med"/>
            <a:tailEnd type="none" w="med" len="med"/>
          </a:ln>
        </p:spPr>
      </p:cxnSp>
      <p:sp>
        <p:nvSpPr>
          <p:cNvPr id="350" name="Shape 350"/>
          <p:cNvSpPr/>
          <p:nvPr/>
        </p:nvSpPr>
        <p:spPr>
          <a:xfrm rot="5400000">
            <a:off x="11234779" y="5119084"/>
            <a:ext cx="452800" cy="390400"/>
          </a:xfrm>
          <a:prstGeom prst="triangle">
            <a:avLst>
              <a:gd name="adj" fmla="val 50000"/>
            </a:avLst>
          </a:prstGeom>
          <a:solidFill>
            <a:srgbClr val="C0D323"/>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cxnSp>
        <p:nvCxnSpPr>
          <p:cNvPr id="351" name="Shape 351"/>
          <p:cNvCxnSpPr/>
          <p:nvPr/>
        </p:nvCxnSpPr>
        <p:spPr>
          <a:xfrm>
            <a:off x="2568835" y="4598257"/>
            <a:ext cx="0" cy="920800"/>
          </a:xfrm>
          <a:prstGeom prst="straightConnector1">
            <a:avLst/>
          </a:prstGeom>
          <a:noFill/>
          <a:ln w="25400" cap="flat" cmpd="sng">
            <a:solidFill>
              <a:srgbClr val="89B449"/>
            </a:solidFill>
            <a:prstDash val="solid"/>
            <a:round/>
            <a:headEnd type="none" w="med" len="med"/>
            <a:tailEnd type="none" w="med" len="med"/>
          </a:ln>
        </p:spPr>
      </p:cxnSp>
      <p:sp>
        <p:nvSpPr>
          <p:cNvPr id="352" name="Shape 352"/>
          <p:cNvSpPr/>
          <p:nvPr/>
        </p:nvSpPr>
        <p:spPr>
          <a:xfrm>
            <a:off x="2048111" y="3830727"/>
            <a:ext cx="1038800" cy="1038800"/>
          </a:xfrm>
          <a:prstGeom prst="ellipse">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53" name="Shape 353"/>
          <p:cNvSpPr/>
          <p:nvPr/>
        </p:nvSpPr>
        <p:spPr>
          <a:xfrm>
            <a:off x="597428" y="5088349"/>
            <a:ext cx="1336400" cy="452400"/>
          </a:xfrm>
          <a:prstGeom prst="rect">
            <a:avLst/>
          </a:prstGeom>
          <a:solidFill>
            <a:srgbClr val="FCB131"/>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54" name="Shape 354"/>
          <p:cNvSpPr/>
          <p:nvPr/>
        </p:nvSpPr>
        <p:spPr>
          <a:xfrm>
            <a:off x="1933993" y="5088349"/>
            <a:ext cx="1336400" cy="452400"/>
          </a:xfrm>
          <a:prstGeom prst="rect">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55" name="Shape 355"/>
          <p:cNvSpPr/>
          <p:nvPr/>
        </p:nvSpPr>
        <p:spPr>
          <a:xfrm>
            <a:off x="3261611" y="5088349"/>
            <a:ext cx="1336400" cy="452400"/>
          </a:xfrm>
          <a:prstGeom prst="rect">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56" name="Shape 356"/>
          <p:cNvSpPr/>
          <p:nvPr/>
        </p:nvSpPr>
        <p:spPr>
          <a:xfrm>
            <a:off x="4598176" y="5088349"/>
            <a:ext cx="1336400" cy="452400"/>
          </a:xfrm>
          <a:prstGeom prst="rect">
            <a:avLst/>
          </a:prstGeom>
          <a:solidFill>
            <a:srgbClr val="6C186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57" name="Shape 357"/>
          <p:cNvSpPr/>
          <p:nvPr/>
        </p:nvSpPr>
        <p:spPr>
          <a:xfrm>
            <a:off x="5934741" y="5088349"/>
            <a:ext cx="1336400" cy="452400"/>
          </a:xfrm>
          <a:prstGeom prst="rect">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58" name="Shape 358"/>
          <p:cNvSpPr/>
          <p:nvPr/>
        </p:nvSpPr>
        <p:spPr>
          <a:xfrm>
            <a:off x="7271307" y="5088349"/>
            <a:ext cx="1336400" cy="452400"/>
          </a:xfrm>
          <a:prstGeom prst="rect">
            <a:avLst/>
          </a:prstGeom>
          <a:solidFill>
            <a:srgbClr val="0070C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59" name="Shape 359"/>
          <p:cNvSpPr/>
          <p:nvPr/>
        </p:nvSpPr>
        <p:spPr>
          <a:xfrm>
            <a:off x="8598924" y="5088349"/>
            <a:ext cx="1336400" cy="452400"/>
          </a:xfrm>
          <a:prstGeom prst="rect">
            <a:avLst/>
          </a:prstGeom>
          <a:solidFill>
            <a:srgbClr val="C2645A"/>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60" name="Shape 360"/>
          <p:cNvSpPr/>
          <p:nvPr/>
        </p:nvSpPr>
        <p:spPr>
          <a:xfrm>
            <a:off x="9935489" y="5088349"/>
            <a:ext cx="1336400" cy="452400"/>
          </a:xfrm>
          <a:prstGeom prst="rect">
            <a:avLst/>
          </a:prstGeom>
          <a:solidFill>
            <a:srgbClr val="EA933E"/>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61" name="Shape 361"/>
          <p:cNvSpPr txBox="1"/>
          <p:nvPr/>
        </p:nvSpPr>
        <p:spPr>
          <a:xfrm>
            <a:off x="859020"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2000</a:t>
            </a:r>
          </a:p>
        </p:txBody>
      </p:sp>
      <p:sp>
        <p:nvSpPr>
          <p:cNvPr id="362" name="Shape 362"/>
          <p:cNvSpPr txBox="1"/>
          <p:nvPr/>
        </p:nvSpPr>
        <p:spPr>
          <a:xfrm>
            <a:off x="22149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2001</a:t>
            </a:r>
          </a:p>
        </p:txBody>
      </p:sp>
      <p:sp>
        <p:nvSpPr>
          <p:cNvPr id="363" name="Shape 363"/>
          <p:cNvSpPr txBox="1"/>
          <p:nvPr/>
        </p:nvSpPr>
        <p:spPr>
          <a:xfrm>
            <a:off x="2034348" y="4141363"/>
            <a:ext cx="1045200" cy="5336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Virtualiza-</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tion</a:t>
            </a:r>
          </a:p>
        </p:txBody>
      </p:sp>
      <p:pic>
        <p:nvPicPr>
          <p:cNvPr id="364" name="Shape 364"/>
          <p:cNvPicPr preferRelativeResize="0"/>
          <p:nvPr/>
        </p:nvPicPr>
        <p:blipFill rotWithShape="1">
          <a:blip r:embed="rId4">
            <a:alphaModFix/>
          </a:blip>
          <a:srcRect/>
          <a:stretch/>
        </p:blipFill>
        <p:spPr>
          <a:xfrm>
            <a:off x="1871581" y="5716040"/>
            <a:ext cx="1443600" cy="336000"/>
          </a:xfrm>
          <a:prstGeom prst="rect">
            <a:avLst/>
          </a:prstGeom>
          <a:noFill/>
          <a:ln>
            <a:noFill/>
          </a:ln>
        </p:spPr>
      </p:pic>
      <p:sp>
        <p:nvSpPr>
          <p:cNvPr id="365" name="Shape 365"/>
          <p:cNvSpPr/>
          <p:nvPr/>
        </p:nvSpPr>
        <p:spPr>
          <a:xfrm>
            <a:off x="738669" y="3830727"/>
            <a:ext cx="1038800" cy="1038800"/>
          </a:xfrm>
          <a:prstGeom prst="ellipse">
            <a:avLst/>
          </a:prstGeom>
          <a:solidFill>
            <a:srgbClr val="FBB03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66" name="Shape 366"/>
          <p:cNvSpPr txBox="1"/>
          <p:nvPr/>
        </p:nvSpPr>
        <p:spPr>
          <a:xfrm>
            <a:off x="697564" y="3974263"/>
            <a:ext cx="1100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Non-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Virtualized</a:t>
            </a:r>
          </a:p>
          <a:p>
            <a:pPr algn="ctr">
              <a:buClr>
                <a:schemeClr val="lt1"/>
              </a:buClr>
              <a:buSzPct val="25000"/>
            </a:pPr>
            <a:r>
              <a:rPr lang="en-US" sz="1333">
                <a:solidFill>
                  <a:schemeClr val="lt1"/>
                </a:solidFill>
                <a:latin typeface="Century Gothic"/>
                <a:ea typeface="Century Gothic"/>
                <a:cs typeface="Century Gothic"/>
                <a:sym typeface="Century Gothic"/>
              </a:rPr>
              <a:t>Hardware</a:t>
            </a:r>
          </a:p>
        </p:txBody>
      </p:sp>
      <p:pic>
        <p:nvPicPr>
          <p:cNvPr id="367" name="Shape 367"/>
          <p:cNvPicPr preferRelativeResize="0"/>
          <p:nvPr/>
        </p:nvPicPr>
        <p:blipFill rotWithShape="1">
          <a:blip r:embed="rId5">
            <a:alphaModFix/>
          </a:blip>
          <a:srcRect/>
          <a:stretch/>
        </p:blipFill>
        <p:spPr>
          <a:xfrm>
            <a:off x="613231" y="5623137"/>
            <a:ext cx="1273600" cy="551200"/>
          </a:xfrm>
          <a:prstGeom prst="rect">
            <a:avLst/>
          </a:prstGeom>
          <a:noFill/>
          <a:ln>
            <a:noFill/>
          </a:ln>
        </p:spPr>
      </p:pic>
      <p:sp>
        <p:nvSpPr>
          <p:cNvPr id="368" name="Shape 368"/>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fld id="{00000000-1234-1234-1234-123412341234}" type="slidenum">
              <a:rPr lang="en-US"/>
              <a:pPr/>
              <a:t>28</a:t>
            </a:fld>
            <a:endParaRPr lang="en-US"/>
          </a:p>
        </p:txBody>
      </p:sp>
    </p:spTree>
    <p:extLst>
      <p:ext uri="{BB962C8B-B14F-4D97-AF65-F5344CB8AC3E}">
        <p14:creationId xmlns:p14="http://schemas.microsoft.com/office/powerpoint/2010/main" val="1965741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306921" y="521469"/>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lgn="l">
              <a:spcBef>
                <a:spcPts val="0"/>
              </a:spcBef>
              <a:spcAft>
                <a:spcPts val="0"/>
              </a:spcAft>
              <a:buClr>
                <a:srgbClr val="FFFFFF"/>
              </a:buClr>
              <a:buSzPct val="25000"/>
            </a:pPr>
            <a:r>
              <a:rPr lang="en-US" sz="3467" dirty="0">
                <a:solidFill>
                  <a:schemeClr val="tx2"/>
                </a:solidFill>
                <a:latin typeface="Century Gothic"/>
                <a:ea typeface="Century Gothic"/>
                <a:cs typeface="Century Gothic"/>
                <a:sym typeface="Century Gothic"/>
              </a:rPr>
              <a:t>IaaS: AWS (2006)</a:t>
            </a:r>
          </a:p>
        </p:txBody>
      </p:sp>
      <p:sp>
        <p:nvSpPr>
          <p:cNvPr id="374" name="Shape 374"/>
          <p:cNvSpPr txBox="1">
            <a:spLocks noGrp="1"/>
          </p:cNvSpPr>
          <p:nvPr>
            <p:ph type="body" idx="1"/>
          </p:nvPr>
        </p:nvSpPr>
        <p:spPr>
          <a:xfrm>
            <a:off x="4977267" y="1257867"/>
            <a:ext cx="7054800" cy="29340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457189" indent="-169329">
              <a:spcBef>
                <a:spcPts val="0"/>
              </a:spcBef>
              <a:spcAft>
                <a:spcPts val="0"/>
              </a:spcAft>
              <a:buClr>
                <a:srgbClr val="446CA9"/>
              </a:buClr>
              <a:buSzPct val="125000"/>
              <a:buFont typeface="Arial"/>
              <a:buChar char="•"/>
            </a:pPr>
            <a:r>
              <a:rPr lang="en-US" sz="2133"/>
              <a:t> </a:t>
            </a:r>
            <a:r>
              <a:rPr lang="en-US" sz="2133">
                <a:solidFill>
                  <a:srgbClr val="595959"/>
                </a:solidFill>
                <a:latin typeface="Century Gothic"/>
                <a:ea typeface="Century Gothic"/>
                <a:cs typeface="Century Gothic"/>
                <a:sym typeface="Century Gothic"/>
              </a:rPr>
              <a:t>Amazon Web Services (AWS) creates the</a:t>
            </a:r>
            <a:br>
              <a:rPr lang="en-US" sz="2133">
                <a:solidFill>
                  <a:srgbClr val="595959"/>
                </a:solidFill>
                <a:latin typeface="Century Gothic"/>
                <a:ea typeface="Century Gothic"/>
                <a:cs typeface="Century Gothic"/>
                <a:sym typeface="Century Gothic"/>
              </a:rPr>
            </a:br>
            <a:r>
              <a:rPr lang="en-US" sz="2133">
                <a:solidFill>
                  <a:srgbClr val="595959"/>
                </a:solidFill>
                <a:latin typeface="Century Gothic"/>
                <a:ea typeface="Century Gothic"/>
                <a:cs typeface="Century Gothic"/>
                <a:sym typeface="Century Gothic"/>
              </a:rPr>
              <a:t> Infrastructure-as-a-Service market by </a:t>
            </a:r>
            <a:br>
              <a:rPr lang="en-US" sz="2133">
                <a:solidFill>
                  <a:srgbClr val="595959"/>
                </a:solidFill>
                <a:latin typeface="Century Gothic"/>
                <a:ea typeface="Century Gothic"/>
                <a:cs typeface="Century Gothic"/>
                <a:sym typeface="Century Gothic"/>
              </a:rPr>
            </a:br>
            <a:r>
              <a:rPr lang="en-US" sz="2133">
                <a:solidFill>
                  <a:srgbClr val="595959"/>
                </a:solidFill>
                <a:latin typeface="Century Gothic"/>
                <a:ea typeface="Century Gothic"/>
                <a:cs typeface="Century Gothic"/>
                <a:sym typeface="Century Gothic"/>
              </a:rPr>
              <a:t> launching Elastic Compute Cloud (EC2) in 2006</a:t>
            </a:r>
          </a:p>
          <a:p>
            <a:pPr marL="457189" indent="-169329">
              <a:spcBef>
                <a:spcPts val="933"/>
              </a:spcBef>
              <a:spcAft>
                <a:spcPts val="0"/>
              </a:spcAft>
              <a:buClr>
                <a:srgbClr val="446CA9"/>
              </a:buClr>
              <a:buSzPct val="125000"/>
              <a:buFont typeface="Arial"/>
              <a:buChar char="•"/>
            </a:pPr>
            <a:r>
              <a:rPr lang="en-US" sz="2133"/>
              <a:t> </a:t>
            </a:r>
            <a:r>
              <a:rPr lang="en-US" sz="2133">
                <a:solidFill>
                  <a:srgbClr val="595959"/>
                </a:solidFill>
                <a:latin typeface="Century Gothic"/>
                <a:ea typeface="Century Gothic"/>
                <a:cs typeface="Century Gothic"/>
                <a:sym typeface="Century Gothic"/>
              </a:rPr>
              <a:t>Rent servers by the hour</a:t>
            </a:r>
          </a:p>
          <a:p>
            <a:pPr marL="457189" indent="-169329">
              <a:spcBef>
                <a:spcPts val="933"/>
              </a:spcBef>
              <a:spcAft>
                <a:spcPts val="0"/>
              </a:spcAft>
              <a:buClr>
                <a:srgbClr val="446CA9"/>
              </a:buClr>
              <a:buSzPct val="125000"/>
              <a:buFont typeface="Arial"/>
              <a:buChar char="•"/>
            </a:pPr>
            <a:r>
              <a:rPr lang="en-US" sz="2133"/>
              <a:t> </a:t>
            </a:r>
            <a:r>
              <a:rPr lang="en-US" sz="2133">
                <a:solidFill>
                  <a:srgbClr val="595959"/>
                </a:solidFill>
                <a:latin typeface="Century Gothic"/>
                <a:ea typeface="Century Gothic"/>
                <a:cs typeface="Century Gothic"/>
                <a:sym typeface="Century Gothic"/>
              </a:rPr>
              <a:t>Convert CapEx to OpEx</a:t>
            </a:r>
          </a:p>
          <a:p>
            <a:pPr marL="457189" indent="-169329">
              <a:spcBef>
                <a:spcPts val="933"/>
              </a:spcBef>
              <a:spcAft>
                <a:spcPts val="0"/>
              </a:spcAft>
              <a:buClr>
                <a:srgbClr val="446CA9"/>
              </a:buClr>
              <a:buSzPct val="125000"/>
              <a:buFont typeface="Arial"/>
              <a:buChar char="•"/>
            </a:pPr>
            <a:r>
              <a:rPr lang="en-US" sz="2133"/>
              <a:t> </a:t>
            </a:r>
            <a:r>
              <a:rPr lang="en-US" sz="2133">
                <a:solidFill>
                  <a:srgbClr val="595959"/>
                </a:solidFill>
                <a:latin typeface="Century Gothic"/>
                <a:ea typeface="Century Gothic"/>
                <a:cs typeface="Century Gothic"/>
                <a:sym typeface="Century Gothic"/>
              </a:rPr>
              <a:t>Architectural building block is also a VM, </a:t>
            </a:r>
            <a:br>
              <a:rPr lang="en-US" sz="2133">
                <a:solidFill>
                  <a:srgbClr val="595959"/>
                </a:solidFill>
                <a:latin typeface="Century Gothic"/>
                <a:ea typeface="Century Gothic"/>
                <a:cs typeface="Century Gothic"/>
                <a:sym typeface="Century Gothic"/>
              </a:rPr>
            </a:br>
            <a:r>
              <a:rPr lang="en-US" sz="2133">
                <a:solidFill>
                  <a:srgbClr val="595959"/>
                </a:solidFill>
                <a:latin typeface="Century Gothic"/>
                <a:ea typeface="Century Gothic"/>
                <a:cs typeface="Century Gothic"/>
                <a:sym typeface="Century Gothic"/>
              </a:rPr>
              <a:t> called an Amazon Machine Image (AMI)</a:t>
            </a:r>
          </a:p>
        </p:txBody>
      </p:sp>
      <p:pic>
        <p:nvPicPr>
          <p:cNvPr id="375" name="Shape 375"/>
          <p:cNvPicPr preferRelativeResize="0"/>
          <p:nvPr/>
        </p:nvPicPr>
        <p:blipFill rotWithShape="1">
          <a:blip r:embed="rId3">
            <a:alphaModFix/>
          </a:blip>
          <a:srcRect/>
          <a:stretch/>
        </p:blipFill>
        <p:spPr>
          <a:xfrm>
            <a:off x="428799" y="1469537"/>
            <a:ext cx="4736800" cy="1894800"/>
          </a:xfrm>
          <a:prstGeom prst="rect">
            <a:avLst/>
          </a:prstGeom>
          <a:noFill/>
          <a:ln>
            <a:noFill/>
          </a:ln>
        </p:spPr>
      </p:pic>
      <p:cxnSp>
        <p:nvCxnSpPr>
          <p:cNvPr id="376" name="Shape 376"/>
          <p:cNvCxnSpPr/>
          <p:nvPr/>
        </p:nvCxnSpPr>
        <p:spPr>
          <a:xfrm>
            <a:off x="1259393" y="4598257"/>
            <a:ext cx="0" cy="920800"/>
          </a:xfrm>
          <a:prstGeom prst="straightConnector1">
            <a:avLst/>
          </a:prstGeom>
          <a:noFill/>
          <a:ln w="25400" cap="flat" cmpd="sng">
            <a:solidFill>
              <a:srgbClr val="FBB03B"/>
            </a:solidFill>
            <a:prstDash val="solid"/>
            <a:round/>
            <a:headEnd type="none" w="med" len="med"/>
            <a:tailEnd type="none" w="med" len="med"/>
          </a:ln>
        </p:spPr>
      </p:cxnSp>
      <p:sp>
        <p:nvSpPr>
          <p:cNvPr id="377" name="Shape 377"/>
          <p:cNvSpPr/>
          <p:nvPr/>
        </p:nvSpPr>
        <p:spPr>
          <a:xfrm rot="5400000">
            <a:off x="11234779" y="5119084"/>
            <a:ext cx="452800" cy="390400"/>
          </a:xfrm>
          <a:prstGeom prst="triangle">
            <a:avLst>
              <a:gd name="adj" fmla="val 50000"/>
            </a:avLst>
          </a:prstGeom>
          <a:solidFill>
            <a:srgbClr val="C0D323"/>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cxnSp>
        <p:nvCxnSpPr>
          <p:cNvPr id="378" name="Shape 378"/>
          <p:cNvCxnSpPr/>
          <p:nvPr/>
        </p:nvCxnSpPr>
        <p:spPr>
          <a:xfrm>
            <a:off x="3905677" y="4598257"/>
            <a:ext cx="0" cy="920800"/>
          </a:xfrm>
          <a:prstGeom prst="straightConnector1">
            <a:avLst/>
          </a:prstGeom>
          <a:noFill/>
          <a:ln w="25400" cap="flat" cmpd="sng">
            <a:solidFill>
              <a:srgbClr val="65B8CB"/>
            </a:solidFill>
            <a:prstDash val="solid"/>
            <a:round/>
            <a:headEnd type="none" w="med" len="med"/>
            <a:tailEnd type="none" w="med" len="med"/>
          </a:ln>
        </p:spPr>
      </p:cxnSp>
      <p:sp>
        <p:nvSpPr>
          <p:cNvPr id="379" name="Shape 379"/>
          <p:cNvSpPr/>
          <p:nvPr/>
        </p:nvSpPr>
        <p:spPr>
          <a:xfrm>
            <a:off x="3384953" y="3830727"/>
            <a:ext cx="1038800" cy="1038800"/>
          </a:xfrm>
          <a:prstGeom prst="ellipse">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cxnSp>
        <p:nvCxnSpPr>
          <p:cNvPr id="380" name="Shape 380"/>
          <p:cNvCxnSpPr/>
          <p:nvPr/>
        </p:nvCxnSpPr>
        <p:spPr>
          <a:xfrm>
            <a:off x="2568835" y="4598257"/>
            <a:ext cx="0" cy="920800"/>
          </a:xfrm>
          <a:prstGeom prst="straightConnector1">
            <a:avLst/>
          </a:prstGeom>
          <a:noFill/>
          <a:ln w="25400" cap="flat" cmpd="sng">
            <a:solidFill>
              <a:srgbClr val="89B449"/>
            </a:solidFill>
            <a:prstDash val="solid"/>
            <a:round/>
            <a:headEnd type="none" w="med" len="med"/>
            <a:tailEnd type="none" w="med" len="med"/>
          </a:ln>
        </p:spPr>
      </p:cxnSp>
      <p:sp>
        <p:nvSpPr>
          <p:cNvPr id="381" name="Shape 381"/>
          <p:cNvSpPr/>
          <p:nvPr/>
        </p:nvSpPr>
        <p:spPr>
          <a:xfrm>
            <a:off x="2048111" y="3830727"/>
            <a:ext cx="1038800" cy="1038800"/>
          </a:xfrm>
          <a:prstGeom prst="ellipse">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82" name="Shape 382"/>
          <p:cNvSpPr/>
          <p:nvPr/>
        </p:nvSpPr>
        <p:spPr>
          <a:xfrm>
            <a:off x="597428" y="5088349"/>
            <a:ext cx="1336400" cy="452400"/>
          </a:xfrm>
          <a:prstGeom prst="rect">
            <a:avLst/>
          </a:prstGeom>
          <a:solidFill>
            <a:srgbClr val="FCB131"/>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83" name="Shape 383"/>
          <p:cNvSpPr/>
          <p:nvPr/>
        </p:nvSpPr>
        <p:spPr>
          <a:xfrm>
            <a:off x="1933993" y="5088349"/>
            <a:ext cx="1336400" cy="452400"/>
          </a:xfrm>
          <a:prstGeom prst="rect">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84" name="Shape 384"/>
          <p:cNvSpPr/>
          <p:nvPr/>
        </p:nvSpPr>
        <p:spPr>
          <a:xfrm>
            <a:off x="3261611" y="5088349"/>
            <a:ext cx="1336400" cy="452400"/>
          </a:xfrm>
          <a:prstGeom prst="rect">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85" name="Shape 385"/>
          <p:cNvSpPr/>
          <p:nvPr/>
        </p:nvSpPr>
        <p:spPr>
          <a:xfrm>
            <a:off x="4598176" y="5088349"/>
            <a:ext cx="1336400" cy="452400"/>
          </a:xfrm>
          <a:prstGeom prst="rect">
            <a:avLst/>
          </a:prstGeom>
          <a:solidFill>
            <a:srgbClr val="6C186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86" name="Shape 386"/>
          <p:cNvSpPr/>
          <p:nvPr/>
        </p:nvSpPr>
        <p:spPr>
          <a:xfrm>
            <a:off x="5934741" y="5088349"/>
            <a:ext cx="1336400" cy="452400"/>
          </a:xfrm>
          <a:prstGeom prst="rect">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87" name="Shape 387"/>
          <p:cNvSpPr/>
          <p:nvPr/>
        </p:nvSpPr>
        <p:spPr>
          <a:xfrm>
            <a:off x="7271307" y="5088349"/>
            <a:ext cx="1336400" cy="452400"/>
          </a:xfrm>
          <a:prstGeom prst="rect">
            <a:avLst/>
          </a:prstGeom>
          <a:solidFill>
            <a:srgbClr val="0070C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88" name="Shape 388"/>
          <p:cNvSpPr/>
          <p:nvPr/>
        </p:nvSpPr>
        <p:spPr>
          <a:xfrm>
            <a:off x="8598924" y="5088349"/>
            <a:ext cx="1336400" cy="452400"/>
          </a:xfrm>
          <a:prstGeom prst="rect">
            <a:avLst/>
          </a:prstGeom>
          <a:solidFill>
            <a:srgbClr val="C2645A"/>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89" name="Shape 389"/>
          <p:cNvSpPr/>
          <p:nvPr/>
        </p:nvSpPr>
        <p:spPr>
          <a:xfrm>
            <a:off x="9935489" y="5088349"/>
            <a:ext cx="1336400" cy="452400"/>
          </a:xfrm>
          <a:prstGeom prst="rect">
            <a:avLst/>
          </a:prstGeom>
          <a:solidFill>
            <a:srgbClr val="EA933E"/>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90" name="Shape 390"/>
          <p:cNvSpPr txBox="1"/>
          <p:nvPr/>
        </p:nvSpPr>
        <p:spPr>
          <a:xfrm>
            <a:off x="859020"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2000</a:t>
            </a:r>
          </a:p>
        </p:txBody>
      </p:sp>
      <p:sp>
        <p:nvSpPr>
          <p:cNvPr id="391" name="Shape 391"/>
          <p:cNvSpPr txBox="1"/>
          <p:nvPr/>
        </p:nvSpPr>
        <p:spPr>
          <a:xfrm>
            <a:off x="22149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2001</a:t>
            </a:r>
          </a:p>
        </p:txBody>
      </p:sp>
      <p:sp>
        <p:nvSpPr>
          <p:cNvPr id="392" name="Shape 392"/>
          <p:cNvSpPr txBox="1"/>
          <p:nvPr/>
        </p:nvSpPr>
        <p:spPr>
          <a:xfrm>
            <a:off x="350713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2006</a:t>
            </a:r>
          </a:p>
        </p:txBody>
      </p:sp>
      <p:sp>
        <p:nvSpPr>
          <p:cNvPr id="393" name="Shape 393"/>
          <p:cNvSpPr txBox="1"/>
          <p:nvPr/>
        </p:nvSpPr>
        <p:spPr>
          <a:xfrm>
            <a:off x="2034348" y="4141363"/>
            <a:ext cx="1045200" cy="5336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Virtualiza-</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tion</a:t>
            </a:r>
          </a:p>
        </p:txBody>
      </p:sp>
      <p:pic>
        <p:nvPicPr>
          <p:cNvPr id="394" name="Shape 394"/>
          <p:cNvPicPr preferRelativeResize="0"/>
          <p:nvPr/>
        </p:nvPicPr>
        <p:blipFill rotWithShape="1">
          <a:blip r:embed="rId4">
            <a:alphaModFix/>
          </a:blip>
          <a:srcRect/>
          <a:stretch/>
        </p:blipFill>
        <p:spPr>
          <a:xfrm>
            <a:off x="3314337" y="5636788"/>
            <a:ext cx="1208800" cy="483600"/>
          </a:xfrm>
          <a:prstGeom prst="rect">
            <a:avLst/>
          </a:prstGeom>
          <a:noFill/>
          <a:ln>
            <a:noFill/>
          </a:ln>
        </p:spPr>
      </p:pic>
      <p:pic>
        <p:nvPicPr>
          <p:cNvPr id="395" name="Shape 395"/>
          <p:cNvPicPr preferRelativeResize="0"/>
          <p:nvPr/>
        </p:nvPicPr>
        <p:blipFill rotWithShape="1">
          <a:blip r:embed="rId5">
            <a:alphaModFix/>
          </a:blip>
          <a:srcRect/>
          <a:stretch/>
        </p:blipFill>
        <p:spPr>
          <a:xfrm>
            <a:off x="1871581" y="5716040"/>
            <a:ext cx="1443600" cy="336000"/>
          </a:xfrm>
          <a:prstGeom prst="rect">
            <a:avLst/>
          </a:prstGeom>
          <a:noFill/>
          <a:ln>
            <a:noFill/>
          </a:ln>
        </p:spPr>
      </p:pic>
      <p:sp>
        <p:nvSpPr>
          <p:cNvPr id="396" name="Shape 396"/>
          <p:cNvSpPr/>
          <p:nvPr/>
        </p:nvSpPr>
        <p:spPr>
          <a:xfrm>
            <a:off x="738669" y="3830727"/>
            <a:ext cx="1038800" cy="1038800"/>
          </a:xfrm>
          <a:prstGeom prst="ellipse">
            <a:avLst/>
          </a:prstGeom>
          <a:solidFill>
            <a:srgbClr val="FBB03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397" name="Shape 397"/>
          <p:cNvSpPr txBox="1"/>
          <p:nvPr/>
        </p:nvSpPr>
        <p:spPr>
          <a:xfrm>
            <a:off x="697564" y="3974263"/>
            <a:ext cx="1100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Non-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Virtualized</a:t>
            </a:r>
          </a:p>
          <a:p>
            <a:pPr algn="ctr">
              <a:buClr>
                <a:schemeClr val="lt1"/>
              </a:buClr>
              <a:buSzPct val="25000"/>
            </a:pPr>
            <a:r>
              <a:rPr lang="en-US" sz="1333">
                <a:solidFill>
                  <a:schemeClr val="lt1"/>
                </a:solidFill>
                <a:latin typeface="Century Gothic"/>
                <a:ea typeface="Century Gothic"/>
                <a:cs typeface="Century Gothic"/>
                <a:sym typeface="Century Gothic"/>
              </a:rPr>
              <a:t>Hardware</a:t>
            </a:r>
          </a:p>
        </p:txBody>
      </p:sp>
      <p:pic>
        <p:nvPicPr>
          <p:cNvPr id="398" name="Shape 398"/>
          <p:cNvPicPr preferRelativeResize="0"/>
          <p:nvPr/>
        </p:nvPicPr>
        <p:blipFill rotWithShape="1">
          <a:blip r:embed="rId6">
            <a:alphaModFix/>
          </a:blip>
          <a:srcRect/>
          <a:stretch/>
        </p:blipFill>
        <p:spPr>
          <a:xfrm>
            <a:off x="613231" y="5623137"/>
            <a:ext cx="1273600" cy="551200"/>
          </a:xfrm>
          <a:prstGeom prst="rect">
            <a:avLst/>
          </a:prstGeom>
          <a:noFill/>
          <a:ln>
            <a:noFill/>
          </a:ln>
        </p:spPr>
      </p:pic>
      <p:sp>
        <p:nvSpPr>
          <p:cNvPr id="399" name="Shape 399"/>
          <p:cNvSpPr txBox="1"/>
          <p:nvPr/>
        </p:nvSpPr>
        <p:spPr>
          <a:xfrm>
            <a:off x="3591189" y="4199963"/>
            <a:ext cx="6052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IaaS</a:t>
            </a:r>
          </a:p>
        </p:txBody>
      </p:sp>
      <p:sp>
        <p:nvSpPr>
          <p:cNvPr id="400" name="Shape 400"/>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fld id="{00000000-1234-1234-1234-123412341234}" type="slidenum">
              <a:rPr lang="en-US"/>
              <a:pPr/>
              <a:t>29</a:t>
            </a:fld>
            <a:endParaRPr lang="en-US"/>
          </a:p>
        </p:txBody>
      </p:sp>
    </p:spTree>
    <p:extLst>
      <p:ext uri="{BB962C8B-B14F-4D97-AF65-F5344CB8AC3E}">
        <p14:creationId xmlns:p14="http://schemas.microsoft.com/office/powerpoint/2010/main" val="415318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p:nvPr/>
        </p:nvSpPr>
        <p:spPr>
          <a:xfrm>
            <a:off x="7757652" y="0"/>
            <a:ext cx="5009120" cy="464457"/>
          </a:xfrm>
          <a:prstGeom prst="rect">
            <a:avLst/>
          </a:prstGeom>
          <a:noFill/>
          <a:ln>
            <a:noFill/>
          </a:ln>
        </p:spPr>
        <p:txBody>
          <a:bodyPr lIns="121875" tIns="60925" rIns="121875" bIns="60925" anchor="ctr" anchorCtr="0">
            <a:noAutofit/>
          </a:bodyPr>
          <a:lstStyle/>
          <a:p>
            <a:r>
              <a:rPr lang="en-US" sz="3600" dirty="0">
                <a:solidFill>
                  <a:srgbClr val="FFFFFF"/>
                </a:solidFill>
                <a:latin typeface="Trebuchet MS" charset="0"/>
                <a:ea typeface="Trebuchet MS" charset="0"/>
                <a:cs typeface="Trebuchet MS" charset="0"/>
                <a:sym typeface="Open Sans"/>
              </a:rPr>
              <a:t>  Traditional Hosting    </a:t>
            </a:r>
          </a:p>
        </p:txBody>
      </p:sp>
      <p:sp>
        <p:nvSpPr>
          <p:cNvPr id="36" name="Rectangle 35"/>
          <p:cNvSpPr/>
          <p:nvPr/>
        </p:nvSpPr>
        <p:spPr>
          <a:xfrm>
            <a:off x="6312137" y="1813041"/>
            <a:ext cx="5166748" cy="3762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charset="0"/>
              <a:ea typeface="Trebuchet MS" charset="0"/>
              <a:cs typeface="Trebuchet MS" charset="0"/>
            </a:endParaRPr>
          </a:p>
        </p:txBody>
      </p:sp>
      <p:sp>
        <p:nvSpPr>
          <p:cNvPr id="37" name="Rectangle 36"/>
          <p:cNvSpPr/>
          <p:nvPr/>
        </p:nvSpPr>
        <p:spPr>
          <a:xfrm>
            <a:off x="6312138" y="4858568"/>
            <a:ext cx="5166747" cy="717176"/>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Hypervisor</a:t>
            </a:r>
          </a:p>
        </p:txBody>
      </p:sp>
      <p:sp>
        <p:nvSpPr>
          <p:cNvPr id="38" name="Rectangle 37"/>
          <p:cNvSpPr/>
          <p:nvPr/>
        </p:nvSpPr>
        <p:spPr>
          <a:xfrm>
            <a:off x="6312137" y="4096570"/>
            <a:ext cx="5166748" cy="717176"/>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Guest OS/Kernel</a:t>
            </a:r>
          </a:p>
        </p:txBody>
      </p:sp>
      <p:sp>
        <p:nvSpPr>
          <p:cNvPr id="39" name="Rectangle 38"/>
          <p:cNvSpPr/>
          <p:nvPr/>
        </p:nvSpPr>
        <p:spPr>
          <a:xfrm>
            <a:off x="6312137" y="3333334"/>
            <a:ext cx="5166748" cy="717176"/>
          </a:xfrm>
          <a:prstGeom prst="rect">
            <a:avLst/>
          </a:prstGeom>
          <a:solidFill>
            <a:srgbClr val="88D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Libraries</a:t>
            </a:r>
          </a:p>
        </p:txBody>
      </p:sp>
      <p:sp>
        <p:nvSpPr>
          <p:cNvPr id="40" name="Rectangle 39"/>
          <p:cNvSpPr/>
          <p:nvPr/>
        </p:nvSpPr>
        <p:spPr>
          <a:xfrm>
            <a:off x="6321151" y="2554332"/>
            <a:ext cx="1761405" cy="7171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APP1</a:t>
            </a:r>
          </a:p>
        </p:txBody>
      </p:sp>
      <p:sp>
        <p:nvSpPr>
          <p:cNvPr id="41" name="TextBox 40"/>
          <p:cNvSpPr txBox="1"/>
          <p:nvPr/>
        </p:nvSpPr>
        <p:spPr>
          <a:xfrm>
            <a:off x="7079226" y="1951373"/>
            <a:ext cx="2917699" cy="369332"/>
          </a:xfrm>
          <a:prstGeom prst="rect">
            <a:avLst/>
          </a:prstGeom>
          <a:noFill/>
        </p:spPr>
        <p:txBody>
          <a:bodyPr wrap="square" rtlCol="0">
            <a:spAutoFit/>
          </a:bodyPr>
          <a:lstStyle/>
          <a:p>
            <a:r>
              <a:rPr lang="en-US" b="1" dirty="0">
                <a:latin typeface="Trebuchet MS" charset="0"/>
                <a:ea typeface="Trebuchet MS" charset="0"/>
                <a:cs typeface="Trebuchet MS" charset="0"/>
              </a:rPr>
              <a:t>Guest Environment</a:t>
            </a:r>
          </a:p>
        </p:txBody>
      </p:sp>
      <p:sp>
        <p:nvSpPr>
          <p:cNvPr id="42" name="Rectangle 41"/>
          <p:cNvSpPr/>
          <p:nvPr/>
        </p:nvSpPr>
        <p:spPr>
          <a:xfrm>
            <a:off x="6312137" y="5621803"/>
            <a:ext cx="5166747" cy="717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Hardware</a:t>
            </a:r>
          </a:p>
        </p:txBody>
      </p:sp>
      <p:sp>
        <p:nvSpPr>
          <p:cNvPr id="43" name="Rectangle 42"/>
          <p:cNvSpPr/>
          <p:nvPr/>
        </p:nvSpPr>
        <p:spPr>
          <a:xfrm>
            <a:off x="8145614" y="2554332"/>
            <a:ext cx="1646365" cy="717176"/>
          </a:xfrm>
          <a:prstGeom prst="rect">
            <a:avLst/>
          </a:prstGeom>
          <a:solidFill>
            <a:srgbClr val="C4C4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APP2</a:t>
            </a:r>
          </a:p>
        </p:txBody>
      </p:sp>
      <p:sp>
        <p:nvSpPr>
          <p:cNvPr id="44" name="Rectangle 43"/>
          <p:cNvSpPr/>
          <p:nvPr/>
        </p:nvSpPr>
        <p:spPr>
          <a:xfrm>
            <a:off x="9855036" y="2554332"/>
            <a:ext cx="1623847" cy="717176"/>
          </a:xfrm>
          <a:prstGeom prst="rect">
            <a:avLst/>
          </a:prstGeom>
          <a:solidFill>
            <a:srgbClr val="9A9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APP3</a:t>
            </a:r>
          </a:p>
        </p:txBody>
      </p:sp>
      <p:sp>
        <p:nvSpPr>
          <p:cNvPr id="45" name="Shape 3730"/>
          <p:cNvSpPr txBox="1">
            <a:spLocks noGrp="1"/>
          </p:cNvSpPr>
          <p:nvPr>
            <p:ph type="body" idx="1"/>
          </p:nvPr>
        </p:nvSpPr>
        <p:spPr>
          <a:xfrm>
            <a:off x="73724" y="1446655"/>
            <a:ext cx="6382500" cy="4892324"/>
          </a:xfrm>
          <a:prstGeom prst="rect">
            <a:avLst/>
          </a:prstGeom>
          <a:noFill/>
          <a:ln>
            <a:noFill/>
          </a:ln>
        </p:spPr>
        <p:txBody>
          <a:bodyPr vert="horz" wrap="square" lIns="91410" tIns="91410" rIns="91410" bIns="91410" numCol="1" anchor="t" anchorCtr="0" compatLnSpc="1">
            <a:prstTxWarp prst="textNoShape">
              <a:avLst/>
            </a:prstTxWarp>
            <a:noAutofit/>
          </a:bodyPr>
          <a:lstStyle/>
          <a:p>
            <a:pPr marL="0" indent="0">
              <a:buSzPct val="25000"/>
              <a:buNone/>
            </a:pPr>
            <a:r>
              <a:rPr lang="en-US" sz="2399" dirty="0">
                <a:latin typeface="Century Gothic" panose="020B0502020202020204" pitchFamily="34" charset="0"/>
              </a:rPr>
              <a:t>Application and OS share file system</a:t>
            </a:r>
          </a:p>
          <a:p>
            <a:pPr marL="0" indent="0">
              <a:buSzPct val="25000"/>
              <a:buNone/>
            </a:pPr>
            <a:endParaRPr sz="1200" dirty="0">
              <a:latin typeface="Century Gothic" panose="020B0502020202020204" pitchFamily="34" charset="0"/>
            </a:endParaRPr>
          </a:p>
          <a:p>
            <a:pPr marL="0" indent="0">
              <a:buSzPct val="25000"/>
              <a:buNone/>
            </a:pPr>
            <a:r>
              <a:rPr lang="en-US" sz="2399" dirty="0">
                <a:latin typeface="Century Gothic" panose="020B0502020202020204" pitchFamily="34" charset="0"/>
              </a:rPr>
              <a:t>Use OS distribution package manager</a:t>
            </a:r>
          </a:p>
          <a:p>
            <a:pPr marL="0" indent="0">
              <a:buSzPct val="25000"/>
              <a:buNone/>
            </a:pPr>
            <a:endParaRPr sz="1200" dirty="0">
              <a:latin typeface="Century Gothic" panose="020B0502020202020204" pitchFamily="34" charset="0"/>
            </a:endParaRPr>
          </a:p>
          <a:p>
            <a:pPr marL="0" indent="0">
              <a:buSzPct val="25000"/>
              <a:buNone/>
            </a:pPr>
            <a:r>
              <a:rPr lang="en-US" sz="2399" dirty="0">
                <a:latin typeface="Century Gothic" panose="020B0502020202020204" pitchFamily="34" charset="0"/>
              </a:rPr>
              <a:t>Entangled with each other and with host</a:t>
            </a:r>
          </a:p>
          <a:p>
            <a:pPr marL="457086" indent="-372440"/>
            <a:r>
              <a:rPr lang="en-US" sz="2399" dirty="0">
                <a:latin typeface="Century Gothic" panose="020B0502020202020204" pitchFamily="34" charset="0"/>
              </a:rPr>
              <a:t>Executables</a:t>
            </a:r>
          </a:p>
          <a:p>
            <a:pPr marL="457086" indent="-372440"/>
            <a:r>
              <a:rPr lang="en-US" sz="2399" dirty="0">
                <a:latin typeface="Century Gothic" panose="020B0502020202020204" pitchFamily="34" charset="0"/>
              </a:rPr>
              <a:t>Configuration</a:t>
            </a:r>
          </a:p>
          <a:p>
            <a:pPr marL="457086" indent="-372440"/>
            <a:r>
              <a:rPr lang="en-US" sz="2399" dirty="0">
                <a:latin typeface="Century Gothic" panose="020B0502020202020204" pitchFamily="34" charset="0"/>
              </a:rPr>
              <a:t>Shared libraries</a:t>
            </a:r>
          </a:p>
          <a:p>
            <a:pPr marL="457086" indent="-372440"/>
            <a:r>
              <a:rPr lang="en-US" sz="2399" dirty="0">
                <a:latin typeface="Century Gothic" panose="020B0502020202020204" pitchFamily="34" charset="0"/>
              </a:rPr>
              <a:t>Process and lifecycle management</a:t>
            </a:r>
          </a:p>
          <a:p>
            <a:pPr marL="0" indent="0">
              <a:buSzPct val="25000"/>
              <a:buNone/>
            </a:pPr>
            <a:endParaRPr sz="1200" dirty="0">
              <a:latin typeface="Century Gothic" panose="020B0502020202020204" pitchFamily="34" charset="0"/>
            </a:endParaRPr>
          </a:p>
          <a:p>
            <a:pPr marL="0" indent="0">
              <a:buSzPct val="25000"/>
              <a:buNone/>
            </a:pPr>
            <a:r>
              <a:rPr lang="en-US" sz="2399" dirty="0">
                <a:latin typeface="Century Gothic" panose="020B0502020202020204" pitchFamily="34" charset="0"/>
              </a:rPr>
              <a:t>Mutable VM images provide unpredictable rollouts and rollbacks. Heavyweight and not portable.</a:t>
            </a:r>
          </a:p>
        </p:txBody>
      </p:sp>
    </p:spTree>
    <p:extLst>
      <p:ext uri="{BB962C8B-B14F-4D97-AF65-F5344CB8AC3E}">
        <p14:creationId xmlns:p14="http://schemas.microsoft.com/office/powerpoint/2010/main" val="335233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142445" y="526049"/>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lgn="l">
              <a:spcBef>
                <a:spcPts val="0"/>
              </a:spcBef>
              <a:spcAft>
                <a:spcPts val="0"/>
              </a:spcAft>
              <a:buClr>
                <a:srgbClr val="FFFFFF"/>
              </a:buClr>
              <a:buSzPct val="25000"/>
            </a:pPr>
            <a:r>
              <a:rPr lang="en-US" sz="3467" dirty="0">
                <a:solidFill>
                  <a:schemeClr val="tx2"/>
                </a:solidFill>
                <a:latin typeface="Century Gothic"/>
                <a:ea typeface="Century Gothic"/>
                <a:cs typeface="Century Gothic"/>
                <a:sym typeface="Century Gothic"/>
              </a:rPr>
              <a:t>PaaS: </a:t>
            </a:r>
            <a:r>
              <a:rPr lang="en-US" sz="3467" dirty="0" err="1">
                <a:solidFill>
                  <a:schemeClr val="tx2"/>
                </a:solidFill>
                <a:latin typeface="Century Gothic"/>
                <a:ea typeface="Century Gothic"/>
                <a:cs typeface="Century Gothic"/>
                <a:sym typeface="Century Gothic"/>
              </a:rPr>
              <a:t>Heroku</a:t>
            </a:r>
            <a:r>
              <a:rPr lang="en-US" sz="3467" dirty="0">
                <a:solidFill>
                  <a:schemeClr val="tx2"/>
                </a:solidFill>
                <a:latin typeface="Century Gothic"/>
                <a:ea typeface="Century Gothic"/>
                <a:cs typeface="Century Gothic"/>
                <a:sym typeface="Century Gothic"/>
              </a:rPr>
              <a:t> (2009)</a:t>
            </a:r>
          </a:p>
        </p:txBody>
      </p:sp>
      <p:sp>
        <p:nvSpPr>
          <p:cNvPr id="406" name="Shape 406"/>
          <p:cNvSpPr txBox="1">
            <a:spLocks noGrp="1"/>
          </p:cNvSpPr>
          <p:nvPr>
            <p:ph type="body" idx="1"/>
          </p:nvPr>
        </p:nvSpPr>
        <p:spPr>
          <a:xfrm>
            <a:off x="4879567" y="1298967"/>
            <a:ext cx="7014000" cy="24344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156629" indent="-190495">
              <a:spcBef>
                <a:spcPts val="0"/>
              </a:spcBef>
              <a:spcAft>
                <a:spcPts val="0"/>
              </a:spcAft>
              <a:buClr>
                <a:srgbClr val="446CA9"/>
              </a:buClr>
              <a:buSzPct val="133333"/>
              <a:buFont typeface="Arial"/>
              <a:buChar char="•"/>
            </a:pPr>
            <a:r>
              <a:rPr lang="en-US" sz="2000" dirty="0"/>
              <a:t> </a:t>
            </a:r>
            <a:r>
              <a:rPr lang="en-US" sz="2000" dirty="0" err="1">
                <a:solidFill>
                  <a:srgbClr val="595959"/>
                </a:solidFill>
                <a:latin typeface="Century Gothic"/>
                <a:ea typeface="Century Gothic"/>
                <a:cs typeface="Century Gothic"/>
                <a:sym typeface="Century Gothic"/>
              </a:rPr>
              <a:t>Heroku</a:t>
            </a:r>
            <a:r>
              <a:rPr lang="en-US" sz="2000" dirty="0">
                <a:solidFill>
                  <a:srgbClr val="595959"/>
                </a:solidFill>
                <a:latin typeface="Century Gothic"/>
                <a:ea typeface="Century Gothic"/>
                <a:cs typeface="Century Gothic"/>
                <a:sym typeface="Century Gothic"/>
              </a:rPr>
              <a:t> popularizes Platform-as-a-Service (PaaS)</a:t>
            </a:r>
            <a:br>
              <a:rPr lang="en-US" sz="2000" dirty="0">
                <a:solidFill>
                  <a:srgbClr val="595959"/>
                </a:solidFill>
                <a:latin typeface="Century Gothic"/>
                <a:ea typeface="Century Gothic"/>
                <a:cs typeface="Century Gothic"/>
                <a:sym typeface="Century Gothic"/>
              </a:rPr>
            </a:br>
            <a:r>
              <a:rPr lang="en-US" sz="2000" dirty="0">
                <a:solidFill>
                  <a:srgbClr val="595959"/>
                </a:solidFill>
                <a:latin typeface="Century Gothic"/>
                <a:ea typeface="Century Gothic"/>
                <a:cs typeface="Century Gothic"/>
                <a:sym typeface="Century Gothic"/>
              </a:rPr>
              <a:t>with their launch in 2009</a:t>
            </a:r>
          </a:p>
          <a:p>
            <a:pPr marL="156629" indent="-190495">
              <a:spcBef>
                <a:spcPts val="933"/>
              </a:spcBef>
              <a:spcAft>
                <a:spcPts val="0"/>
              </a:spcAft>
              <a:buClr>
                <a:srgbClr val="446CA9"/>
              </a:buClr>
              <a:buSzPct val="133333"/>
              <a:buFont typeface="Arial"/>
              <a:buChar char="•"/>
            </a:pPr>
            <a:r>
              <a:rPr lang="en-US" sz="2000" dirty="0"/>
              <a:t> </a:t>
            </a:r>
            <a:r>
              <a:rPr lang="en-US" sz="2000" dirty="0">
                <a:solidFill>
                  <a:srgbClr val="595959"/>
                </a:solidFill>
                <a:latin typeface="Century Gothic"/>
                <a:ea typeface="Century Gothic"/>
                <a:cs typeface="Century Gothic"/>
                <a:sym typeface="Century Gothic"/>
              </a:rPr>
              <a:t>Building block is a </a:t>
            </a:r>
            <a:r>
              <a:rPr lang="en-US" sz="2000" dirty="0" err="1">
                <a:solidFill>
                  <a:srgbClr val="595959"/>
                </a:solidFill>
                <a:latin typeface="Century Gothic"/>
                <a:ea typeface="Century Gothic"/>
                <a:cs typeface="Century Gothic"/>
                <a:sym typeface="Century Gothic"/>
              </a:rPr>
              <a:t>buildpack</a:t>
            </a:r>
            <a:r>
              <a:rPr lang="en-US" sz="2000" dirty="0">
                <a:solidFill>
                  <a:srgbClr val="595959"/>
                </a:solidFill>
                <a:latin typeface="Century Gothic"/>
                <a:ea typeface="Century Gothic"/>
                <a:cs typeface="Century Gothic"/>
                <a:sym typeface="Century Gothic"/>
              </a:rPr>
              <a:t>, which enables </a:t>
            </a:r>
            <a:br>
              <a:rPr lang="en-US" sz="2000" dirty="0">
                <a:solidFill>
                  <a:srgbClr val="595959"/>
                </a:solidFill>
                <a:latin typeface="Century Gothic"/>
                <a:ea typeface="Century Gothic"/>
                <a:cs typeface="Century Gothic"/>
                <a:sym typeface="Century Gothic"/>
              </a:rPr>
            </a:br>
            <a:r>
              <a:rPr lang="en-US" sz="2000" dirty="0">
                <a:solidFill>
                  <a:srgbClr val="595959"/>
                </a:solidFill>
                <a:latin typeface="Century Gothic"/>
                <a:ea typeface="Century Gothic"/>
                <a:cs typeface="Century Gothic"/>
                <a:sym typeface="Century Gothic"/>
              </a:rPr>
              <a:t> containerized 12-factor applications</a:t>
            </a:r>
          </a:p>
          <a:p>
            <a:pPr marL="300559" lvl="1" indent="-139697">
              <a:spcBef>
                <a:spcPts val="933"/>
              </a:spcBef>
              <a:spcAft>
                <a:spcPts val="0"/>
              </a:spcAft>
              <a:buClr>
                <a:srgbClr val="446CA9"/>
              </a:buClr>
              <a:buSzPct val="62864"/>
              <a:buFont typeface="Arial"/>
              <a:buChar char="–"/>
            </a:pPr>
            <a:r>
              <a:rPr lang="en-US" sz="1733" dirty="0">
                <a:solidFill>
                  <a:srgbClr val="595959"/>
                </a:solidFill>
                <a:latin typeface="Century Gothic"/>
                <a:ea typeface="Century Gothic"/>
                <a:cs typeface="Century Gothic"/>
                <a:sym typeface="Century Gothic"/>
              </a:rPr>
              <a:t>The process for building the container is opaque, but:</a:t>
            </a:r>
          </a:p>
          <a:p>
            <a:pPr marL="300559" lvl="1" indent="-139697">
              <a:spcBef>
                <a:spcPts val="933"/>
              </a:spcBef>
              <a:spcAft>
                <a:spcPts val="0"/>
              </a:spcAft>
              <a:buClr>
                <a:srgbClr val="446CA9"/>
              </a:buClr>
              <a:buSzPct val="62864"/>
              <a:buFont typeface="Arial"/>
              <a:buChar char="–"/>
            </a:pPr>
            <a:r>
              <a:rPr lang="en-US" sz="1733" dirty="0">
                <a:solidFill>
                  <a:srgbClr val="595959"/>
                </a:solidFill>
                <a:latin typeface="Century Gothic"/>
                <a:ea typeface="Century Gothic"/>
                <a:cs typeface="Century Gothic"/>
                <a:sym typeface="Century Gothic"/>
              </a:rPr>
              <a:t>Deploying new version of an app is just: </a:t>
            </a:r>
            <a:r>
              <a:rPr lang="en-US" sz="1733" dirty="0" err="1">
                <a:solidFill>
                  <a:srgbClr val="595959"/>
                </a:solidFill>
                <a:latin typeface="Courier"/>
                <a:ea typeface="Courier"/>
                <a:cs typeface="Courier"/>
                <a:sym typeface="Courier"/>
              </a:rPr>
              <a:t>git</a:t>
            </a:r>
            <a:r>
              <a:rPr lang="en-US" sz="1733" dirty="0">
                <a:solidFill>
                  <a:srgbClr val="595959"/>
                </a:solidFill>
                <a:latin typeface="Courier"/>
                <a:ea typeface="Courier"/>
                <a:cs typeface="Courier"/>
                <a:sym typeface="Courier"/>
              </a:rPr>
              <a:t> push </a:t>
            </a:r>
            <a:r>
              <a:rPr lang="en-US" sz="1733" dirty="0" err="1">
                <a:solidFill>
                  <a:srgbClr val="595959"/>
                </a:solidFill>
                <a:latin typeface="Courier"/>
                <a:ea typeface="Courier"/>
                <a:cs typeface="Courier"/>
                <a:sym typeface="Courier"/>
              </a:rPr>
              <a:t>heroku</a:t>
            </a:r>
            <a:endParaRPr lang="en-US" sz="1733" dirty="0">
              <a:solidFill>
                <a:srgbClr val="595959"/>
              </a:solidFill>
              <a:latin typeface="Courier"/>
              <a:ea typeface="Courier"/>
              <a:cs typeface="Courier"/>
              <a:sym typeface="Courier"/>
            </a:endParaRPr>
          </a:p>
        </p:txBody>
      </p:sp>
      <p:pic>
        <p:nvPicPr>
          <p:cNvPr id="407" name="Shape 407"/>
          <p:cNvPicPr preferRelativeResize="0"/>
          <p:nvPr/>
        </p:nvPicPr>
        <p:blipFill rotWithShape="1">
          <a:blip r:embed="rId3">
            <a:alphaModFix/>
          </a:blip>
          <a:srcRect/>
          <a:stretch/>
        </p:blipFill>
        <p:spPr>
          <a:xfrm>
            <a:off x="438291" y="1071688"/>
            <a:ext cx="4532800" cy="1914000"/>
          </a:xfrm>
          <a:prstGeom prst="rect">
            <a:avLst/>
          </a:prstGeom>
          <a:noFill/>
          <a:ln>
            <a:noFill/>
          </a:ln>
        </p:spPr>
      </p:pic>
      <p:cxnSp>
        <p:nvCxnSpPr>
          <p:cNvPr id="408" name="Shape 408"/>
          <p:cNvCxnSpPr/>
          <p:nvPr/>
        </p:nvCxnSpPr>
        <p:spPr>
          <a:xfrm>
            <a:off x="1259393" y="4598257"/>
            <a:ext cx="0" cy="920800"/>
          </a:xfrm>
          <a:prstGeom prst="straightConnector1">
            <a:avLst/>
          </a:prstGeom>
          <a:noFill/>
          <a:ln w="25400" cap="flat" cmpd="sng">
            <a:solidFill>
              <a:srgbClr val="FBB03B"/>
            </a:solidFill>
            <a:prstDash val="solid"/>
            <a:round/>
            <a:headEnd type="none" w="med" len="med"/>
            <a:tailEnd type="none" w="med" len="med"/>
          </a:ln>
        </p:spPr>
      </p:cxnSp>
      <p:cxnSp>
        <p:nvCxnSpPr>
          <p:cNvPr id="409" name="Shape 409"/>
          <p:cNvCxnSpPr/>
          <p:nvPr/>
        </p:nvCxnSpPr>
        <p:spPr>
          <a:xfrm>
            <a:off x="5255388" y="4598257"/>
            <a:ext cx="0" cy="920800"/>
          </a:xfrm>
          <a:prstGeom prst="straightConnector1">
            <a:avLst/>
          </a:prstGeom>
          <a:noFill/>
          <a:ln w="25400" cap="flat" cmpd="sng">
            <a:solidFill>
              <a:srgbClr val="660066"/>
            </a:solidFill>
            <a:prstDash val="solid"/>
            <a:round/>
            <a:headEnd type="none" w="med" len="med"/>
            <a:tailEnd type="none" w="med" len="med"/>
          </a:ln>
        </p:spPr>
      </p:cxnSp>
      <p:sp>
        <p:nvSpPr>
          <p:cNvPr id="410" name="Shape 410"/>
          <p:cNvSpPr/>
          <p:nvPr/>
        </p:nvSpPr>
        <p:spPr>
          <a:xfrm>
            <a:off x="4734664" y="3830727"/>
            <a:ext cx="1038800" cy="1038800"/>
          </a:xfrm>
          <a:prstGeom prst="ellipse">
            <a:avLst/>
          </a:prstGeom>
          <a:solidFill>
            <a:srgbClr val="660066"/>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11" name="Shape 411"/>
          <p:cNvSpPr txBox="1"/>
          <p:nvPr/>
        </p:nvSpPr>
        <p:spPr>
          <a:xfrm>
            <a:off x="4911292" y="4185923"/>
            <a:ext cx="6644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PaaS</a:t>
            </a:r>
          </a:p>
        </p:txBody>
      </p:sp>
      <p:sp>
        <p:nvSpPr>
          <p:cNvPr id="412" name="Shape 412"/>
          <p:cNvSpPr/>
          <p:nvPr/>
        </p:nvSpPr>
        <p:spPr>
          <a:xfrm rot="5400000">
            <a:off x="11234779" y="5119084"/>
            <a:ext cx="452800" cy="390400"/>
          </a:xfrm>
          <a:prstGeom prst="triangle">
            <a:avLst>
              <a:gd name="adj" fmla="val 50000"/>
            </a:avLst>
          </a:prstGeom>
          <a:solidFill>
            <a:srgbClr val="C0D323"/>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cxnSp>
        <p:nvCxnSpPr>
          <p:cNvPr id="413" name="Shape 413"/>
          <p:cNvCxnSpPr/>
          <p:nvPr/>
        </p:nvCxnSpPr>
        <p:spPr>
          <a:xfrm>
            <a:off x="3905677" y="4598257"/>
            <a:ext cx="0" cy="920800"/>
          </a:xfrm>
          <a:prstGeom prst="straightConnector1">
            <a:avLst/>
          </a:prstGeom>
          <a:noFill/>
          <a:ln w="25400" cap="flat" cmpd="sng">
            <a:solidFill>
              <a:srgbClr val="65B8CB"/>
            </a:solidFill>
            <a:prstDash val="solid"/>
            <a:round/>
            <a:headEnd type="none" w="med" len="med"/>
            <a:tailEnd type="none" w="med" len="med"/>
          </a:ln>
        </p:spPr>
      </p:cxnSp>
      <p:sp>
        <p:nvSpPr>
          <p:cNvPr id="414" name="Shape 414"/>
          <p:cNvSpPr/>
          <p:nvPr/>
        </p:nvSpPr>
        <p:spPr>
          <a:xfrm>
            <a:off x="3384953" y="3830727"/>
            <a:ext cx="1038800" cy="1038800"/>
          </a:xfrm>
          <a:prstGeom prst="ellipse">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15" name="Shape 415"/>
          <p:cNvSpPr txBox="1"/>
          <p:nvPr/>
        </p:nvSpPr>
        <p:spPr>
          <a:xfrm>
            <a:off x="3591189" y="4199963"/>
            <a:ext cx="6052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IaaS</a:t>
            </a:r>
          </a:p>
        </p:txBody>
      </p:sp>
      <p:cxnSp>
        <p:nvCxnSpPr>
          <p:cNvPr id="416" name="Shape 416"/>
          <p:cNvCxnSpPr/>
          <p:nvPr/>
        </p:nvCxnSpPr>
        <p:spPr>
          <a:xfrm>
            <a:off x="2568835" y="4598257"/>
            <a:ext cx="0" cy="920800"/>
          </a:xfrm>
          <a:prstGeom prst="straightConnector1">
            <a:avLst/>
          </a:prstGeom>
          <a:noFill/>
          <a:ln w="25400" cap="flat" cmpd="sng">
            <a:solidFill>
              <a:srgbClr val="89B449"/>
            </a:solidFill>
            <a:prstDash val="solid"/>
            <a:round/>
            <a:headEnd type="none" w="med" len="med"/>
            <a:tailEnd type="none" w="med" len="med"/>
          </a:ln>
        </p:spPr>
      </p:cxnSp>
      <p:sp>
        <p:nvSpPr>
          <p:cNvPr id="417" name="Shape 417"/>
          <p:cNvSpPr/>
          <p:nvPr/>
        </p:nvSpPr>
        <p:spPr>
          <a:xfrm>
            <a:off x="2048111" y="3830727"/>
            <a:ext cx="1038800" cy="1038800"/>
          </a:xfrm>
          <a:prstGeom prst="ellipse">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18" name="Shape 418"/>
          <p:cNvSpPr/>
          <p:nvPr/>
        </p:nvSpPr>
        <p:spPr>
          <a:xfrm>
            <a:off x="597428" y="5088349"/>
            <a:ext cx="1336400" cy="452400"/>
          </a:xfrm>
          <a:prstGeom prst="rect">
            <a:avLst/>
          </a:prstGeom>
          <a:solidFill>
            <a:srgbClr val="FCB131"/>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19" name="Shape 419"/>
          <p:cNvSpPr/>
          <p:nvPr/>
        </p:nvSpPr>
        <p:spPr>
          <a:xfrm>
            <a:off x="1933993" y="5088349"/>
            <a:ext cx="1336400" cy="452400"/>
          </a:xfrm>
          <a:prstGeom prst="rect">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20" name="Shape 420"/>
          <p:cNvSpPr/>
          <p:nvPr/>
        </p:nvSpPr>
        <p:spPr>
          <a:xfrm>
            <a:off x="3261611" y="5088349"/>
            <a:ext cx="1336400" cy="452400"/>
          </a:xfrm>
          <a:prstGeom prst="rect">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21" name="Shape 421"/>
          <p:cNvSpPr/>
          <p:nvPr/>
        </p:nvSpPr>
        <p:spPr>
          <a:xfrm>
            <a:off x="4598176" y="5088349"/>
            <a:ext cx="1336400" cy="452400"/>
          </a:xfrm>
          <a:prstGeom prst="rect">
            <a:avLst/>
          </a:prstGeom>
          <a:solidFill>
            <a:srgbClr val="6C186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22" name="Shape 422"/>
          <p:cNvSpPr/>
          <p:nvPr/>
        </p:nvSpPr>
        <p:spPr>
          <a:xfrm>
            <a:off x="5934741" y="5088349"/>
            <a:ext cx="1336400" cy="452400"/>
          </a:xfrm>
          <a:prstGeom prst="rect">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23" name="Shape 423"/>
          <p:cNvSpPr/>
          <p:nvPr/>
        </p:nvSpPr>
        <p:spPr>
          <a:xfrm>
            <a:off x="7271307" y="5088349"/>
            <a:ext cx="1336400" cy="452400"/>
          </a:xfrm>
          <a:prstGeom prst="rect">
            <a:avLst/>
          </a:prstGeom>
          <a:solidFill>
            <a:srgbClr val="0070C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24" name="Shape 424"/>
          <p:cNvSpPr/>
          <p:nvPr/>
        </p:nvSpPr>
        <p:spPr>
          <a:xfrm>
            <a:off x="8598924" y="5088349"/>
            <a:ext cx="1336400" cy="452400"/>
          </a:xfrm>
          <a:prstGeom prst="rect">
            <a:avLst/>
          </a:prstGeom>
          <a:solidFill>
            <a:srgbClr val="C2645A"/>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25" name="Shape 425"/>
          <p:cNvSpPr/>
          <p:nvPr/>
        </p:nvSpPr>
        <p:spPr>
          <a:xfrm>
            <a:off x="9935489" y="5088349"/>
            <a:ext cx="1336400" cy="452400"/>
          </a:xfrm>
          <a:prstGeom prst="rect">
            <a:avLst/>
          </a:prstGeom>
          <a:solidFill>
            <a:srgbClr val="EA933E"/>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26" name="Shape 426"/>
          <p:cNvSpPr txBox="1"/>
          <p:nvPr/>
        </p:nvSpPr>
        <p:spPr>
          <a:xfrm>
            <a:off x="859020"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2000</a:t>
            </a:r>
          </a:p>
        </p:txBody>
      </p:sp>
      <p:sp>
        <p:nvSpPr>
          <p:cNvPr id="427" name="Shape 427"/>
          <p:cNvSpPr txBox="1"/>
          <p:nvPr/>
        </p:nvSpPr>
        <p:spPr>
          <a:xfrm>
            <a:off x="22149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2001</a:t>
            </a:r>
          </a:p>
        </p:txBody>
      </p:sp>
      <p:sp>
        <p:nvSpPr>
          <p:cNvPr id="428" name="Shape 428"/>
          <p:cNvSpPr txBox="1"/>
          <p:nvPr/>
        </p:nvSpPr>
        <p:spPr>
          <a:xfrm>
            <a:off x="350713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2006</a:t>
            </a:r>
          </a:p>
        </p:txBody>
      </p:sp>
      <p:sp>
        <p:nvSpPr>
          <p:cNvPr id="429" name="Shape 429"/>
          <p:cNvSpPr txBox="1"/>
          <p:nvPr/>
        </p:nvSpPr>
        <p:spPr>
          <a:xfrm>
            <a:off x="48795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2009</a:t>
            </a:r>
          </a:p>
        </p:txBody>
      </p:sp>
      <p:sp>
        <p:nvSpPr>
          <p:cNvPr id="430" name="Shape 430"/>
          <p:cNvSpPr txBox="1"/>
          <p:nvPr/>
        </p:nvSpPr>
        <p:spPr>
          <a:xfrm>
            <a:off x="2034348" y="4141363"/>
            <a:ext cx="1045200" cy="5336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Virtualiza-</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tion</a:t>
            </a:r>
          </a:p>
        </p:txBody>
      </p:sp>
      <p:pic>
        <p:nvPicPr>
          <p:cNvPr id="431" name="Shape 431"/>
          <p:cNvPicPr preferRelativeResize="0"/>
          <p:nvPr/>
        </p:nvPicPr>
        <p:blipFill rotWithShape="1">
          <a:blip r:embed="rId4">
            <a:alphaModFix/>
          </a:blip>
          <a:srcRect/>
          <a:stretch/>
        </p:blipFill>
        <p:spPr>
          <a:xfrm>
            <a:off x="4467385" y="5547713"/>
            <a:ext cx="1601200" cy="676000"/>
          </a:xfrm>
          <a:prstGeom prst="rect">
            <a:avLst/>
          </a:prstGeom>
          <a:noFill/>
          <a:ln>
            <a:noFill/>
          </a:ln>
        </p:spPr>
      </p:pic>
      <p:pic>
        <p:nvPicPr>
          <p:cNvPr id="432" name="Shape 432"/>
          <p:cNvPicPr preferRelativeResize="0"/>
          <p:nvPr/>
        </p:nvPicPr>
        <p:blipFill rotWithShape="1">
          <a:blip r:embed="rId5">
            <a:alphaModFix/>
          </a:blip>
          <a:srcRect/>
          <a:stretch/>
        </p:blipFill>
        <p:spPr>
          <a:xfrm>
            <a:off x="3314337" y="5636788"/>
            <a:ext cx="1208800" cy="483600"/>
          </a:xfrm>
          <a:prstGeom prst="rect">
            <a:avLst/>
          </a:prstGeom>
          <a:noFill/>
          <a:ln>
            <a:noFill/>
          </a:ln>
        </p:spPr>
      </p:pic>
      <p:pic>
        <p:nvPicPr>
          <p:cNvPr id="433" name="Shape 433"/>
          <p:cNvPicPr preferRelativeResize="0"/>
          <p:nvPr/>
        </p:nvPicPr>
        <p:blipFill rotWithShape="1">
          <a:blip r:embed="rId6">
            <a:alphaModFix/>
          </a:blip>
          <a:srcRect/>
          <a:stretch/>
        </p:blipFill>
        <p:spPr>
          <a:xfrm>
            <a:off x="1871581" y="5716040"/>
            <a:ext cx="1443600" cy="336000"/>
          </a:xfrm>
          <a:prstGeom prst="rect">
            <a:avLst/>
          </a:prstGeom>
          <a:noFill/>
          <a:ln>
            <a:noFill/>
          </a:ln>
        </p:spPr>
      </p:pic>
      <p:sp>
        <p:nvSpPr>
          <p:cNvPr id="434" name="Shape 434"/>
          <p:cNvSpPr/>
          <p:nvPr/>
        </p:nvSpPr>
        <p:spPr>
          <a:xfrm>
            <a:off x="738669" y="3830727"/>
            <a:ext cx="1038800" cy="1038800"/>
          </a:xfrm>
          <a:prstGeom prst="ellipse">
            <a:avLst/>
          </a:prstGeom>
          <a:solidFill>
            <a:srgbClr val="FBB03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35" name="Shape 435"/>
          <p:cNvSpPr txBox="1"/>
          <p:nvPr/>
        </p:nvSpPr>
        <p:spPr>
          <a:xfrm>
            <a:off x="697564" y="3974263"/>
            <a:ext cx="1100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Non-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Virtualized</a:t>
            </a:r>
          </a:p>
          <a:p>
            <a:pPr algn="ctr">
              <a:buClr>
                <a:schemeClr val="lt1"/>
              </a:buClr>
              <a:buSzPct val="25000"/>
            </a:pPr>
            <a:r>
              <a:rPr lang="en-US" sz="1333">
                <a:solidFill>
                  <a:schemeClr val="lt1"/>
                </a:solidFill>
                <a:latin typeface="Century Gothic"/>
                <a:ea typeface="Century Gothic"/>
                <a:cs typeface="Century Gothic"/>
                <a:sym typeface="Century Gothic"/>
              </a:rPr>
              <a:t>Hardware</a:t>
            </a:r>
          </a:p>
        </p:txBody>
      </p:sp>
      <p:pic>
        <p:nvPicPr>
          <p:cNvPr id="436" name="Shape 436"/>
          <p:cNvPicPr preferRelativeResize="0"/>
          <p:nvPr/>
        </p:nvPicPr>
        <p:blipFill rotWithShape="1">
          <a:blip r:embed="rId7">
            <a:alphaModFix/>
          </a:blip>
          <a:srcRect/>
          <a:stretch/>
        </p:blipFill>
        <p:spPr>
          <a:xfrm>
            <a:off x="613231" y="5623137"/>
            <a:ext cx="1273600" cy="551200"/>
          </a:xfrm>
          <a:prstGeom prst="rect">
            <a:avLst/>
          </a:prstGeom>
          <a:noFill/>
          <a:ln>
            <a:noFill/>
          </a:ln>
        </p:spPr>
      </p:pic>
      <p:sp>
        <p:nvSpPr>
          <p:cNvPr id="437" name="Shape 437"/>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fld id="{00000000-1234-1234-1234-123412341234}" type="slidenum">
              <a:rPr lang="en-US"/>
              <a:pPr/>
              <a:t>30</a:t>
            </a:fld>
            <a:endParaRPr lang="en-US"/>
          </a:p>
        </p:txBody>
      </p:sp>
    </p:spTree>
    <p:extLst>
      <p:ext uri="{BB962C8B-B14F-4D97-AF65-F5344CB8AC3E}">
        <p14:creationId xmlns:p14="http://schemas.microsoft.com/office/powerpoint/2010/main" val="1918741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219567" y="572186"/>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lgn="l">
              <a:spcBef>
                <a:spcPts val="0"/>
              </a:spcBef>
              <a:spcAft>
                <a:spcPts val="0"/>
              </a:spcAft>
              <a:buClr>
                <a:srgbClr val="FFFFFF"/>
              </a:buClr>
              <a:buSzPct val="25000"/>
            </a:pPr>
            <a:r>
              <a:rPr lang="en-US" sz="3467" dirty="0">
                <a:solidFill>
                  <a:schemeClr val="tx2"/>
                </a:solidFill>
                <a:latin typeface="Century Gothic"/>
                <a:ea typeface="Century Gothic"/>
                <a:cs typeface="Century Gothic"/>
                <a:sym typeface="Century Gothic"/>
              </a:rPr>
              <a:t>Open Source IaaS: OpenStack (2010)</a:t>
            </a:r>
          </a:p>
        </p:txBody>
      </p:sp>
      <p:sp>
        <p:nvSpPr>
          <p:cNvPr id="443" name="Shape 443"/>
          <p:cNvSpPr txBox="1">
            <a:spLocks noGrp="1"/>
          </p:cNvSpPr>
          <p:nvPr>
            <p:ph type="body" idx="1"/>
          </p:nvPr>
        </p:nvSpPr>
        <p:spPr>
          <a:xfrm>
            <a:off x="4879567" y="1298967"/>
            <a:ext cx="7014000" cy="22924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156629" indent="-156629">
              <a:spcBef>
                <a:spcPts val="0"/>
              </a:spcBef>
              <a:spcAft>
                <a:spcPts val="0"/>
              </a:spcAft>
              <a:buClr>
                <a:srgbClr val="446CA9"/>
              </a:buClr>
              <a:buSzPct val="100000"/>
              <a:buFont typeface="Arial"/>
              <a:buChar char="•"/>
            </a:pPr>
            <a:r>
              <a:rPr lang="en-US" sz="2133">
                <a:solidFill>
                  <a:srgbClr val="595959"/>
                </a:solidFill>
                <a:latin typeface="Century Gothic"/>
                <a:ea typeface="Century Gothic"/>
                <a:cs typeface="Century Gothic"/>
                <a:sym typeface="Century Gothic"/>
              </a:rPr>
              <a:t>OpenStack brings together an extraordinarily diverse group of vendors to create an open source Infrastructure-as-a-Service (IaaS)</a:t>
            </a:r>
          </a:p>
          <a:p>
            <a:pPr marL="156629" indent="-156629">
              <a:spcBef>
                <a:spcPts val="933"/>
              </a:spcBef>
              <a:spcAft>
                <a:spcPts val="0"/>
              </a:spcAft>
              <a:buClr>
                <a:srgbClr val="446CA9"/>
              </a:buClr>
              <a:buSzPct val="100000"/>
              <a:buFont typeface="Arial"/>
              <a:buChar char="•"/>
            </a:pPr>
            <a:r>
              <a:rPr lang="en-US" sz="2133">
                <a:solidFill>
                  <a:srgbClr val="595959"/>
                </a:solidFill>
                <a:latin typeface="Century Gothic"/>
                <a:ea typeface="Century Gothic"/>
                <a:cs typeface="Century Gothic"/>
                <a:sym typeface="Century Gothic"/>
              </a:rPr>
              <a:t>Competes with AWS and VMWare</a:t>
            </a:r>
          </a:p>
          <a:p>
            <a:pPr marL="156629" indent="-156629">
              <a:spcBef>
                <a:spcPts val="933"/>
              </a:spcBef>
              <a:spcAft>
                <a:spcPts val="0"/>
              </a:spcAft>
              <a:buClr>
                <a:srgbClr val="446CA9"/>
              </a:buClr>
              <a:buSzPct val="100000"/>
              <a:buFont typeface="Arial"/>
              <a:buChar char="•"/>
            </a:pPr>
            <a:r>
              <a:rPr lang="en-US" sz="2133">
                <a:solidFill>
                  <a:srgbClr val="595959"/>
                </a:solidFill>
                <a:latin typeface="Century Gothic"/>
                <a:ea typeface="Century Gothic"/>
                <a:cs typeface="Century Gothic"/>
                <a:sym typeface="Century Gothic"/>
              </a:rPr>
              <a:t>Building block remains a VM</a:t>
            </a:r>
          </a:p>
        </p:txBody>
      </p:sp>
      <p:cxnSp>
        <p:nvCxnSpPr>
          <p:cNvPr id="444" name="Shape 444"/>
          <p:cNvCxnSpPr/>
          <p:nvPr/>
        </p:nvCxnSpPr>
        <p:spPr>
          <a:xfrm>
            <a:off x="1259393" y="4598257"/>
            <a:ext cx="0" cy="920800"/>
          </a:xfrm>
          <a:prstGeom prst="straightConnector1">
            <a:avLst/>
          </a:prstGeom>
          <a:noFill/>
          <a:ln w="25400" cap="flat" cmpd="sng">
            <a:solidFill>
              <a:srgbClr val="FBB03B"/>
            </a:solidFill>
            <a:prstDash val="solid"/>
            <a:round/>
            <a:headEnd type="none" w="med" len="med"/>
            <a:tailEnd type="none" w="med" len="med"/>
          </a:ln>
        </p:spPr>
      </p:cxnSp>
      <p:cxnSp>
        <p:nvCxnSpPr>
          <p:cNvPr id="445" name="Shape 445"/>
          <p:cNvCxnSpPr/>
          <p:nvPr/>
        </p:nvCxnSpPr>
        <p:spPr>
          <a:xfrm>
            <a:off x="6592231" y="4598257"/>
            <a:ext cx="0" cy="920800"/>
          </a:xfrm>
          <a:prstGeom prst="straightConnector1">
            <a:avLst/>
          </a:prstGeom>
          <a:noFill/>
          <a:ln w="25400" cap="flat" cmpd="sng">
            <a:solidFill>
              <a:srgbClr val="000090"/>
            </a:solidFill>
            <a:prstDash val="solid"/>
            <a:round/>
            <a:headEnd type="none" w="med" len="med"/>
            <a:tailEnd type="none" w="med" len="med"/>
          </a:ln>
        </p:spPr>
      </p:cxnSp>
      <p:sp>
        <p:nvSpPr>
          <p:cNvPr id="446" name="Shape 446"/>
          <p:cNvSpPr/>
          <p:nvPr/>
        </p:nvSpPr>
        <p:spPr>
          <a:xfrm>
            <a:off x="6071507" y="3830727"/>
            <a:ext cx="1038800" cy="1038800"/>
          </a:xfrm>
          <a:prstGeom prst="ellipse">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47" name="Shape 447"/>
          <p:cNvSpPr txBox="1"/>
          <p:nvPr/>
        </p:nvSpPr>
        <p:spPr>
          <a:xfrm>
            <a:off x="6146487" y="3974263"/>
            <a:ext cx="868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Open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 Source</a:t>
            </a:r>
          </a:p>
          <a:p>
            <a:pPr algn="ctr">
              <a:buClr>
                <a:schemeClr val="lt1"/>
              </a:buClr>
              <a:buSzPct val="25000"/>
            </a:pPr>
            <a:r>
              <a:rPr lang="en-US" sz="1333">
                <a:solidFill>
                  <a:schemeClr val="lt1"/>
                </a:solidFill>
                <a:latin typeface="Century Gothic"/>
                <a:ea typeface="Century Gothic"/>
                <a:cs typeface="Century Gothic"/>
                <a:sym typeface="Century Gothic"/>
              </a:rPr>
              <a:t>IaaS</a:t>
            </a:r>
          </a:p>
        </p:txBody>
      </p:sp>
      <p:cxnSp>
        <p:nvCxnSpPr>
          <p:cNvPr id="448" name="Shape 448"/>
          <p:cNvCxnSpPr/>
          <p:nvPr/>
        </p:nvCxnSpPr>
        <p:spPr>
          <a:xfrm>
            <a:off x="5255388" y="4598257"/>
            <a:ext cx="0" cy="920800"/>
          </a:xfrm>
          <a:prstGeom prst="straightConnector1">
            <a:avLst/>
          </a:prstGeom>
          <a:noFill/>
          <a:ln w="25400" cap="flat" cmpd="sng">
            <a:solidFill>
              <a:srgbClr val="660066"/>
            </a:solidFill>
            <a:prstDash val="solid"/>
            <a:round/>
            <a:headEnd type="none" w="med" len="med"/>
            <a:tailEnd type="none" w="med" len="med"/>
          </a:ln>
        </p:spPr>
      </p:cxnSp>
      <p:sp>
        <p:nvSpPr>
          <p:cNvPr id="449" name="Shape 449"/>
          <p:cNvSpPr/>
          <p:nvPr/>
        </p:nvSpPr>
        <p:spPr>
          <a:xfrm>
            <a:off x="4734664" y="3830727"/>
            <a:ext cx="1038800" cy="1038800"/>
          </a:xfrm>
          <a:prstGeom prst="ellipse">
            <a:avLst/>
          </a:prstGeom>
          <a:solidFill>
            <a:srgbClr val="660066"/>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50" name="Shape 450"/>
          <p:cNvSpPr txBox="1"/>
          <p:nvPr/>
        </p:nvSpPr>
        <p:spPr>
          <a:xfrm>
            <a:off x="4911292" y="4185923"/>
            <a:ext cx="6644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PaaS</a:t>
            </a:r>
          </a:p>
        </p:txBody>
      </p:sp>
      <p:sp>
        <p:nvSpPr>
          <p:cNvPr id="451" name="Shape 451"/>
          <p:cNvSpPr/>
          <p:nvPr/>
        </p:nvSpPr>
        <p:spPr>
          <a:xfrm rot="5400000">
            <a:off x="11234779" y="5119084"/>
            <a:ext cx="452800" cy="390400"/>
          </a:xfrm>
          <a:prstGeom prst="triangle">
            <a:avLst>
              <a:gd name="adj" fmla="val 50000"/>
            </a:avLst>
          </a:prstGeom>
          <a:solidFill>
            <a:srgbClr val="C0D323"/>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cxnSp>
        <p:nvCxnSpPr>
          <p:cNvPr id="452" name="Shape 452"/>
          <p:cNvCxnSpPr/>
          <p:nvPr/>
        </p:nvCxnSpPr>
        <p:spPr>
          <a:xfrm>
            <a:off x="3905677" y="4598257"/>
            <a:ext cx="0" cy="920800"/>
          </a:xfrm>
          <a:prstGeom prst="straightConnector1">
            <a:avLst/>
          </a:prstGeom>
          <a:noFill/>
          <a:ln w="25400" cap="flat" cmpd="sng">
            <a:solidFill>
              <a:srgbClr val="65B8CB"/>
            </a:solidFill>
            <a:prstDash val="solid"/>
            <a:round/>
            <a:headEnd type="none" w="med" len="med"/>
            <a:tailEnd type="none" w="med" len="med"/>
          </a:ln>
        </p:spPr>
      </p:cxnSp>
      <p:sp>
        <p:nvSpPr>
          <p:cNvPr id="453" name="Shape 453"/>
          <p:cNvSpPr/>
          <p:nvPr/>
        </p:nvSpPr>
        <p:spPr>
          <a:xfrm>
            <a:off x="3384953" y="3830727"/>
            <a:ext cx="1038800" cy="1038800"/>
          </a:xfrm>
          <a:prstGeom prst="ellipse">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cxnSp>
        <p:nvCxnSpPr>
          <p:cNvPr id="454" name="Shape 454"/>
          <p:cNvCxnSpPr/>
          <p:nvPr/>
        </p:nvCxnSpPr>
        <p:spPr>
          <a:xfrm>
            <a:off x="2568835" y="4598257"/>
            <a:ext cx="0" cy="920800"/>
          </a:xfrm>
          <a:prstGeom prst="straightConnector1">
            <a:avLst/>
          </a:prstGeom>
          <a:noFill/>
          <a:ln w="25400" cap="flat" cmpd="sng">
            <a:solidFill>
              <a:srgbClr val="89B449"/>
            </a:solidFill>
            <a:prstDash val="solid"/>
            <a:round/>
            <a:headEnd type="none" w="med" len="med"/>
            <a:tailEnd type="none" w="med" len="med"/>
          </a:ln>
        </p:spPr>
      </p:cxnSp>
      <p:sp>
        <p:nvSpPr>
          <p:cNvPr id="455" name="Shape 455"/>
          <p:cNvSpPr/>
          <p:nvPr/>
        </p:nvSpPr>
        <p:spPr>
          <a:xfrm>
            <a:off x="2048111" y="3830727"/>
            <a:ext cx="1038800" cy="1038800"/>
          </a:xfrm>
          <a:prstGeom prst="ellipse">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56" name="Shape 456"/>
          <p:cNvSpPr/>
          <p:nvPr/>
        </p:nvSpPr>
        <p:spPr>
          <a:xfrm>
            <a:off x="597428" y="5088349"/>
            <a:ext cx="1336400" cy="452400"/>
          </a:xfrm>
          <a:prstGeom prst="rect">
            <a:avLst/>
          </a:prstGeom>
          <a:solidFill>
            <a:srgbClr val="FCB131"/>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57" name="Shape 457"/>
          <p:cNvSpPr/>
          <p:nvPr/>
        </p:nvSpPr>
        <p:spPr>
          <a:xfrm>
            <a:off x="1933993" y="5088349"/>
            <a:ext cx="1336400" cy="452400"/>
          </a:xfrm>
          <a:prstGeom prst="rect">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58" name="Shape 458"/>
          <p:cNvSpPr/>
          <p:nvPr/>
        </p:nvSpPr>
        <p:spPr>
          <a:xfrm>
            <a:off x="3261611" y="5088349"/>
            <a:ext cx="1336400" cy="452400"/>
          </a:xfrm>
          <a:prstGeom prst="rect">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59" name="Shape 459"/>
          <p:cNvSpPr/>
          <p:nvPr/>
        </p:nvSpPr>
        <p:spPr>
          <a:xfrm>
            <a:off x="4598176" y="5088349"/>
            <a:ext cx="1336400" cy="452400"/>
          </a:xfrm>
          <a:prstGeom prst="rect">
            <a:avLst/>
          </a:prstGeom>
          <a:solidFill>
            <a:srgbClr val="6C186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60" name="Shape 460"/>
          <p:cNvSpPr/>
          <p:nvPr/>
        </p:nvSpPr>
        <p:spPr>
          <a:xfrm>
            <a:off x="5934741" y="5088349"/>
            <a:ext cx="1336400" cy="452400"/>
          </a:xfrm>
          <a:prstGeom prst="rect">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61" name="Shape 461"/>
          <p:cNvSpPr/>
          <p:nvPr/>
        </p:nvSpPr>
        <p:spPr>
          <a:xfrm>
            <a:off x="7271307" y="5088349"/>
            <a:ext cx="1336400" cy="452400"/>
          </a:xfrm>
          <a:prstGeom prst="rect">
            <a:avLst/>
          </a:prstGeom>
          <a:solidFill>
            <a:srgbClr val="0070C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62" name="Shape 462"/>
          <p:cNvSpPr/>
          <p:nvPr/>
        </p:nvSpPr>
        <p:spPr>
          <a:xfrm>
            <a:off x="8598924" y="5088349"/>
            <a:ext cx="1336400" cy="452400"/>
          </a:xfrm>
          <a:prstGeom prst="rect">
            <a:avLst/>
          </a:prstGeom>
          <a:solidFill>
            <a:srgbClr val="C2645A"/>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63" name="Shape 463"/>
          <p:cNvSpPr/>
          <p:nvPr/>
        </p:nvSpPr>
        <p:spPr>
          <a:xfrm>
            <a:off x="9935489" y="5088349"/>
            <a:ext cx="1336400" cy="452400"/>
          </a:xfrm>
          <a:prstGeom prst="rect">
            <a:avLst/>
          </a:prstGeom>
          <a:solidFill>
            <a:srgbClr val="EA933E"/>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64" name="Shape 464"/>
          <p:cNvSpPr txBox="1"/>
          <p:nvPr/>
        </p:nvSpPr>
        <p:spPr>
          <a:xfrm>
            <a:off x="859020"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2000</a:t>
            </a:r>
          </a:p>
        </p:txBody>
      </p:sp>
      <p:sp>
        <p:nvSpPr>
          <p:cNvPr id="465" name="Shape 465"/>
          <p:cNvSpPr txBox="1"/>
          <p:nvPr/>
        </p:nvSpPr>
        <p:spPr>
          <a:xfrm>
            <a:off x="22149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2001</a:t>
            </a:r>
          </a:p>
        </p:txBody>
      </p:sp>
      <p:sp>
        <p:nvSpPr>
          <p:cNvPr id="466" name="Shape 466"/>
          <p:cNvSpPr txBox="1"/>
          <p:nvPr/>
        </p:nvSpPr>
        <p:spPr>
          <a:xfrm>
            <a:off x="350713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2006</a:t>
            </a:r>
          </a:p>
        </p:txBody>
      </p:sp>
      <p:sp>
        <p:nvSpPr>
          <p:cNvPr id="467" name="Shape 467"/>
          <p:cNvSpPr txBox="1"/>
          <p:nvPr/>
        </p:nvSpPr>
        <p:spPr>
          <a:xfrm>
            <a:off x="48795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2009</a:t>
            </a:r>
          </a:p>
        </p:txBody>
      </p:sp>
      <p:sp>
        <p:nvSpPr>
          <p:cNvPr id="468" name="Shape 468"/>
          <p:cNvSpPr txBox="1"/>
          <p:nvPr/>
        </p:nvSpPr>
        <p:spPr>
          <a:xfrm>
            <a:off x="6180963"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2010</a:t>
            </a:r>
          </a:p>
        </p:txBody>
      </p:sp>
      <p:sp>
        <p:nvSpPr>
          <p:cNvPr id="469" name="Shape 469"/>
          <p:cNvSpPr/>
          <p:nvPr/>
        </p:nvSpPr>
        <p:spPr>
          <a:xfrm>
            <a:off x="738669" y="3830727"/>
            <a:ext cx="1038800" cy="1038800"/>
          </a:xfrm>
          <a:prstGeom prst="ellipse">
            <a:avLst/>
          </a:prstGeom>
          <a:solidFill>
            <a:srgbClr val="FBB03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70" name="Shape 470"/>
          <p:cNvSpPr txBox="1"/>
          <p:nvPr/>
        </p:nvSpPr>
        <p:spPr>
          <a:xfrm>
            <a:off x="697564" y="3974263"/>
            <a:ext cx="1100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Non-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Virtualized</a:t>
            </a:r>
          </a:p>
          <a:p>
            <a:pPr algn="ctr">
              <a:buClr>
                <a:schemeClr val="lt1"/>
              </a:buClr>
              <a:buSzPct val="25000"/>
            </a:pPr>
            <a:r>
              <a:rPr lang="en-US" sz="1333">
                <a:solidFill>
                  <a:schemeClr val="lt1"/>
                </a:solidFill>
                <a:latin typeface="Century Gothic"/>
                <a:ea typeface="Century Gothic"/>
                <a:cs typeface="Century Gothic"/>
                <a:sym typeface="Century Gothic"/>
              </a:rPr>
              <a:t>Hardware</a:t>
            </a:r>
          </a:p>
        </p:txBody>
      </p:sp>
      <p:sp>
        <p:nvSpPr>
          <p:cNvPr id="471" name="Shape 471"/>
          <p:cNvSpPr txBox="1"/>
          <p:nvPr/>
        </p:nvSpPr>
        <p:spPr>
          <a:xfrm>
            <a:off x="2034348" y="4141363"/>
            <a:ext cx="1045200" cy="5336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Virtualiza-</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tion</a:t>
            </a:r>
          </a:p>
        </p:txBody>
      </p:sp>
      <p:pic>
        <p:nvPicPr>
          <p:cNvPr id="472" name="Shape 472"/>
          <p:cNvPicPr preferRelativeResize="0"/>
          <p:nvPr/>
        </p:nvPicPr>
        <p:blipFill rotWithShape="1">
          <a:blip r:embed="rId3">
            <a:alphaModFix/>
          </a:blip>
          <a:srcRect/>
          <a:stretch/>
        </p:blipFill>
        <p:spPr>
          <a:xfrm>
            <a:off x="4467385" y="5547713"/>
            <a:ext cx="1601200" cy="676000"/>
          </a:xfrm>
          <a:prstGeom prst="rect">
            <a:avLst/>
          </a:prstGeom>
          <a:noFill/>
          <a:ln>
            <a:noFill/>
          </a:ln>
        </p:spPr>
      </p:pic>
      <p:pic>
        <p:nvPicPr>
          <p:cNvPr id="473" name="Shape 473"/>
          <p:cNvPicPr preferRelativeResize="0"/>
          <p:nvPr/>
        </p:nvPicPr>
        <p:blipFill rotWithShape="1">
          <a:blip r:embed="rId4">
            <a:alphaModFix/>
          </a:blip>
          <a:srcRect/>
          <a:stretch/>
        </p:blipFill>
        <p:spPr>
          <a:xfrm>
            <a:off x="3314337" y="5636788"/>
            <a:ext cx="1208800" cy="483600"/>
          </a:xfrm>
          <a:prstGeom prst="rect">
            <a:avLst/>
          </a:prstGeom>
          <a:noFill/>
          <a:ln>
            <a:noFill/>
          </a:ln>
        </p:spPr>
      </p:pic>
      <p:pic>
        <p:nvPicPr>
          <p:cNvPr id="474" name="Shape 474"/>
          <p:cNvPicPr preferRelativeResize="0"/>
          <p:nvPr/>
        </p:nvPicPr>
        <p:blipFill rotWithShape="1">
          <a:blip r:embed="rId5">
            <a:alphaModFix/>
          </a:blip>
          <a:srcRect/>
          <a:stretch/>
        </p:blipFill>
        <p:spPr>
          <a:xfrm>
            <a:off x="1871581" y="5716040"/>
            <a:ext cx="1443600" cy="336000"/>
          </a:xfrm>
          <a:prstGeom prst="rect">
            <a:avLst/>
          </a:prstGeom>
          <a:noFill/>
          <a:ln>
            <a:noFill/>
          </a:ln>
        </p:spPr>
      </p:pic>
      <p:pic>
        <p:nvPicPr>
          <p:cNvPr id="475" name="Shape 475"/>
          <p:cNvPicPr preferRelativeResize="0"/>
          <p:nvPr/>
        </p:nvPicPr>
        <p:blipFill rotWithShape="1">
          <a:blip r:embed="rId6">
            <a:alphaModFix/>
          </a:blip>
          <a:srcRect/>
          <a:stretch/>
        </p:blipFill>
        <p:spPr>
          <a:xfrm>
            <a:off x="613231" y="5623137"/>
            <a:ext cx="1273600" cy="551200"/>
          </a:xfrm>
          <a:prstGeom prst="rect">
            <a:avLst/>
          </a:prstGeom>
          <a:noFill/>
          <a:ln>
            <a:noFill/>
          </a:ln>
        </p:spPr>
      </p:pic>
      <p:sp>
        <p:nvSpPr>
          <p:cNvPr id="476" name="Shape 476"/>
          <p:cNvSpPr txBox="1"/>
          <p:nvPr/>
        </p:nvSpPr>
        <p:spPr>
          <a:xfrm>
            <a:off x="3591189" y="4199963"/>
            <a:ext cx="6052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IaaS</a:t>
            </a:r>
          </a:p>
        </p:txBody>
      </p:sp>
      <p:sp>
        <p:nvSpPr>
          <p:cNvPr id="477" name="Shape 477"/>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fld id="{00000000-1234-1234-1234-123412341234}" type="slidenum">
              <a:rPr lang="en-US"/>
              <a:pPr/>
              <a:t>31</a:t>
            </a:fld>
            <a:endParaRPr lang="en-US"/>
          </a:p>
        </p:txBody>
      </p:sp>
      <p:pic>
        <p:nvPicPr>
          <p:cNvPr id="478" name="Shape 478"/>
          <p:cNvPicPr preferRelativeResize="0"/>
          <p:nvPr/>
        </p:nvPicPr>
        <p:blipFill rotWithShape="1">
          <a:blip r:embed="rId7">
            <a:alphaModFix/>
          </a:blip>
          <a:srcRect l="17943" t="25725" r="17465" b="26802"/>
          <a:stretch/>
        </p:blipFill>
        <p:spPr>
          <a:xfrm>
            <a:off x="1147200" y="1506501"/>
            <a:ext cx="2913800" cy="1654967"/>
          </a:xfrm>
          <a:prstGeom prst="rect">
            <a:avLst/>
          </a:prstGeom>
          <a:noFill/>
          <a:ln>
            <a:noFill/>
          </a:ln>
        </p:spPr>
      </p:pic>
      <p:pic>
        <p:nvPicPr>
          <p:cNvPr id="479" name="Shape 479"/>
          <p:cNvPicPr preferRelativeResize="0"/>
          <p:nvPr/>
        </p:nvPicPr>
        <p:blipFill rotWithShape="1">
          <a:blip r:embed="rId7">
            <a:alphaModFix/>
          </a:blip>
          <a:srcRect l="17943" t="25725" r="17465" b="26802"/>
          <a:stretch/>
        </p:blipFill>
        <p:spPr>
          <a:xfrm>
            <a:off x="6077967" y="5588764"/>
            <a:ext cx="1038800" cy="590011"/>
          </a:xfrm>
          <a:prstGeom prst="rect">
            <a:avLst/>
          </a:prstGeom>
          <a:noFill/>
          <a:ln>
            <a:noFill/>
          </a:ln>
        </p:spPr>
      </p:pic>
    </p:spTree>
    <p:extLst>
      <p:ext uri="{BB962C8B-B14F-4D97-AF65-F5344CB8AC3E}">
        <p14:creationId xmlns:p14="http://schemas.microsoft.com/office/powerpoint/2010/main" val="130166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title"/>
          </p:nvPr>
        </p:nvSpPr>
        <p:spPr>
          <a:xfrm>
            <a:off x="219467" y="555213"/>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lgn="l">
              <a:spcBef>
                <a:spcPts val="0"/>
              </a:spcBef>
              <a:spcAft>
                <a:spcPts val="0"/>
              </a:spcAft>
              <a:buClr>
                <a:srgbClr val="FFFFFF"/>
              </a:buClr>
              <a:buSzPct val="25000"/>
            </a:pPr>
            <a:r>
              <a:rPr lang="en-US" sz="3467" dirty="0">
                <a:solidFill>
                  <a:schemeClr val="tx2"/>
                </a:solidFill>
                <a:latin typeface="Century Gothic"/>
                <a:ea typeface="Century Gothic"/>
                <a:cs typeface="Century Gothic"/>
                <a:sym typeface="Century Gothic"/>
              </a:rPr>
              <a:t>Open Source PaaS: Cloud Foundry (2011)</a:t>
            </a:r>
          </a:p>
        </p:txBody>
      </p:sp>
      <p:sp>
        <p:nvSpPr>
          <p:cNvPr id="485" name="Shape 485"/>
          <p:cNvSpPr txBox="1">
            <a:spLocks noGrp="1"/>
          </p:cNvSpPr>
          <p:nvPr>
            <p:ph type="sldNum" idx="12"/>
          </p:nvPr>
        </p:nvSpPr>
        <p:spPr>
          <a:xfrm>
            <a:off x="11409045" y="8444179"/>
            <a:ext cx="731600" cy="700000"/>
          </a:xfrm>
          <a:prstGeom prst="rect">
            <a:avLst/>
          </a:prstGeom>
          <a:noFill/>
          <a:ln>
            <a:noFill/>
          </a:ln>
        </p:spPr>
        <p:txBody>
          <a:bodyPr wrap="square" lIns="162533" tIns="81233" rIns="162533" bIns="81233" anchor="ctr" anchorCtr="0">
            <a:noAutofit/>
          </a:bodyPr>
          <a:lstStyle/>
          <a:p>
            <a:fld id="{00000000-1234-1234-1234-123412341234}" type="slidenum">
              <a:rPr lang="en-US"/>
              <a:pPr/>
              <a:t>32</a:t>
            </a:fld>
            <a:endParaRPr lang="en-US"/>
          </a:p>
        </p:txBody>
      </p:sp>
      <p:sp>
        <p:nvSpPr>
          <p:cNvPr id="486" name="Shape 486"/>
          <p:cNvSpPr txBox="1">
            <a:spLocks noGrp="1"/>
          </p:cNvSpPr>
          <p:nvPr>
            <p:ph type="body" idx="1"/>
          </p:nvPr>
        </p:nvSpPr>
        <p:spPr>
          <a:xfrm>
            <a:off x="5816267" y="1298967"/>
            <a:ext cx="6077200" cy="20624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154512" indent="-154512">
              <a:spcBef>
                <a:spcPts val="0"/>
              </a:spcBef>
              <a:spcAft>
                <a:spcPts val="0"/>
              </a:spcAft>
              <a:buClr>
                <a:srgbClr val="446CA9"/>
              </a:buClr>
              <a:buSzPct val="98666"/>
              <a:buFont typeface="Arial"/>
              <a:buChar char="•"/>
            </a:pPr>
            <a:r>
              <a:rPr lang="en-US" sz="1973" dirty="0">
                <a:solidFill>
                  <a:srgbClr val="595959"/>
                </a:solidFill>
                <a:latin typeface="Century Gothic"/>
                <a:ea typeface="Century Gothic"/>
                <a:cs typeface="Century Gothic"/>
                <a:sym typeface="Century Gothic"/>
              </a:rPr>
              <a:t>Pivotal builds an open source alternative to </a:t>
            </a:r>
            <a:r>
              <a:rPr lang="en-US" sz="1973" dirty="0" err="1">
                <a:solidFill>
                  <a:srgbClr val="595959"/>
                </a:solidFill>
                <a:latin typeface="Century Gothic"/>
                <a:ea typeface="Century Gothic"/>
                <a:cs typeface="Century Gothic"/>
                <a:sym typeface="Century Gothic"/>
              </a:rPr>
              <a:t>Heroku’s</a:t>
            </a:r>
            <a:r>
              <a:rPr lang="en-US" sz="1973" dirty="0">
                <a:solidFill>
                  <a:srgbClr val="595959"/>
                </a:solidFill>
                <a:latin typeface="Century Gothic"/>
                <a:ea typeface="Century Gothic"/>
                <a:cs typeface="Century Gothic"/>
                <a:sym typeface="Century Gothic"/>
              </a:rPr>
              <a:t> PaaS and launches the Cloud Foundry Foundation in late 2014</a:t>
            </a:r>
          </a:p>
          <a:p>
            <a:pPr marL="154512" indent="-154512">
              <a:spcBef>
                <a:spcPts val="800"/>
              </a:spcBef>
              <a:spcAft>
                <a:spcPts val="0"/>
              </a:spcAft>
              <a:buClr>
                <a:srgbClr val="446CA9"/>
              </a:buClr>
              <a:buSzPct val="98666"/>
              <a:buFont typeface="Arial"/>
              <a:buChar char="•"/>
            </a:pPr>
            <a:r>
              <a:rPr lang="en-US" sz="1973" dirty="0">
                <a:solidFill>
                  <a:srgbClr val="595959"/>
                </a:solidFill>
                <a:latin typeface="Century Gothic"/>
                <a:ea typeface="Century Gothic"/>
                <a:cs typeface="Century Gothic"/>
                <a:sym typeface="Century Gothic"/>
              </a:rPr>
              <a:t>Building block is Garden containers, which can hold </a:t>
            </a:r>
            <a:r>
              <a:rPr lang="en-US" sz="1973" dirty="0" err="1">
                <a:solidFill>
                  <a:srgbClr val="595959"/>
                </a:solidFill>
                <a:latin typeface="Century Gothic"/>
                <a:ea typeface="Century Gothic"/>
                <a:cs typeface="Century Gothic"/>
                <a:sym typeface="Century Gothic"/>
              </a:rPr>
              <a:t>Heroku</a:t>
            </a:r>
            <a:r>
              <a:rPr lang="en-US" sz="1973" dirty="0">
                <a:solidFill>
                  <a:srgbClr val="595959"/>
                </a:solidFill>
                <a:latin typeface="Century Gothic"/>
                <a:ea typeface="Century Gothic"/>
                <a:cs typeface="Century Gothic"/>
                <a:sym typeface="Century Gothic"/>
              </a:rPr>
              <a:t> </a:t>
            </a:r>
            <a:r>
              <a:rPr lang="en-US" sz="1973" dirty="0" err="1">
                <a:solidFill>
                  <a:srgbClr val="595959"/>
                </a:solidFill>
                <a:latin typeface="Century Gothic"/>
                <a:ea typeface="Century Gothic"/>
                <a:cs typeface="Century Gothic"/>
                <a:sym typeface="Century Gothic"/>
              </a:rPr>
              <a:t>buildpacks</a:t>
            </a:r>
            <a:r>
              <a:rPr lang="en-US" sz="1973" dirty="0">
                <a:solidFill>
                  <a:srgbClr val="595959"/>
                </a:solidFill>
                <a:latin typeface="Century Gothic"/>
                <a:ea typeface="Century Gothic"/>
                <a:cs typeface="Century Gothic"/>
                <a:sym typeface="Century Gothic"/>
              </a:rPr>
              <a:t>, and even non-Linux OSes</a:t>
            </a:r>
          </a:p>
        </p:txBody>
      </p:sp>
      <p:cxnSp>
        <p:nvCxnSpPr>
          <p:cNvPr id="487" name="Shape 487"/>
          <p:cNvCxnSpPr/>
          <p:nvPr/>
        </p:nvCxnSpPr>
        <p:spPr>
          <a:xfrm>
            <a:off x="1259393" y="4598257"/>
            <a:ext cx="0" cy="920800"/>
          </a:xfrm>
          <a:prstGeom prst="straightConnector1">
            <a:avLst/>
          </a:prstGeom>
          <a:noFill/>
          <a:ln w="25400" cap="flat" cmpd="sng">
            <a:solidFill>
              <a:srgbClr val="FBB03B"/>
            </a:solidFill>
            <a:prstDash val="solid"/>
            <a:round/>
            <a:headEnd type="none" w="med" len="med"/>
            <a:tailEnd type="none" w="med" len="med"/>
          </a:ln>
        </p:spPr>
      </p:cxnSp>
      <p:cxnSp>
        <p:nvCxnSpPr>
          <p:cNvPr id="488" name="Shape 488"/>
          <p:cNvCxnSpPr/>
          <p:nvPr/>
        </p:nvCxnSpPr>
        <p:spPr>
          <a:xfrm>
            <a:off x="6592231" y="4598257"/>
            <a:ext cx="0" cy="920800"/>
          </a:xfrm>
          <a:prstGeom prst="straightConnector1">
            <a:avLst/>
          </a:prstGeom>
          <a:noFill/>
          <a:ln w="25400" cap="flat" cmpd="sng">
            <a:solidFill>
              <a:srgbClr val="000090"/>
            </a:solidFill>
            <a:prstDash val="solid"/>
            <a:round/>
            <a:headEnd type="none" w="med" len="med"/>
            <a:tailEnd type="none" w="med" len="med"/>
          </a:ln>
        </p:spPr>
      </p:cxnSp>
      <p:sp>
        <p:nvSpPr>
          <p:cNvPr id="489" name="Shape 489"/>
          <p:cNvSpPr/>
          <p:nvPr/>
        </p:nvSpPr>
        <p:spPr>
          <a:xfrm>
            <a:off x="6071507" y="3830727"/>
            <a:ext cx="1038800" cy="1038800"/>
          </a:xfrm>
          <a:prstGeom prst="ellipse">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90" name="Shape 490"/>
          <p:cNvSpPr txBox="1"/>
          <p:nvPr/>
        </p:nvSpPr>
        <p:spPr>
          <a:xfrm>
            <a:off x="6146487" y="3974263"/>
            <a:ext cx="868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Open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 Source</a:t>
            </a:r>
          </a:p>
          <a:p>
            <a:pPr algn="ctr">
              <a:buClr>
                <a:schemeClr val="lt1"/>
              </a:buClr>
              <a:buSzPct val="25000"/>
            </a:pPr>
            <a:r>
              <a:rPr lang="en-US" sz="1333">
                <a:solidFill>
                  <a:schemeClr val="lt1"/>
                </a:solidFill>
                <a:latin typeface="Century Gothic"/>
                <a:ea typeface="Century Gothic"/>
                <a:cs typeface="Century Gothic"/>
                <a:sym typeface="Century Gothic"/>
              </a:rPr>
              <a:t>IaaS</a:t>
            </a:r>
          </a:p>
        </p:txBody>
      </p:sp>
      <p:cxnSp>
        <p:nvCxnSpPr>
          <p:cNvPr id="491" name="Shape 491"/>
          <p:cNvCxnSpPr/>
          <p:nvPr/>
        </p:nvCxnSpPr>
        <p:spPr>
          <a:xfrm>
            <a:off x="5255388" y="4598257"/>
            <a:ext cx="0" cy="920800"/>
          </a:xfrm>
          <a:prstGeom prst="straightConnector1">
            <a:avLst/>
          </a:prstGeom>
          <a:noFill/>
          <a:ln w="25400" cap="flat" cmpd="sng">
            <a:solidFill>
              <a:srgbClr val="660066"/>
            </a:solidFill>
            <a:prstDash val="solid"/>
            <a:round/>
            <a:headEnd type="none" w="med" len="med"/>
            <a:tailEnd type="none" w="med" len="med"/>
          </a:ln>
        </p:spPr>
      </p:cxnSp>
      <p:sp>
        <p:nvSpPr>
          <p:cNvPr id="492" name="Shape 492"/>
          <p:cNvSpPr/>
          <p:nvPr/>
        </p:nvSpPr>
        <p:spPr>
          <a:xfrm>
            <a:off x="4734664" y="3830727"/>
            <a:ext cx="1038800" cy="1038800"/>
          </a:xfrm>
          <a:prstGeom prst="ellipse">
            <a:avLst/>
          </a:prstGeom>
          <a:solidFill>
            <a:srgbClr val="660066"/>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93" name="Shape 493"/>
          <p:cNvSpPr txBox="1"/>
          <p:nvPr/>
        </p:nvSpPr>
        <p:spPr>
          <a:xfrm>
            <a:off x="4911292" y="4185923"/>
            <a:ext cx="6644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PaaS</a:t>
            </a:r>
          </a:p>
        </p:txBody>
      </p:sp>
      <p:cxnSp>
        <p:nvCxnSpPr>
          <p:cNvPr id="494" name="Shape 494"/>
          <p:cNvCxnSpPr/>
          <p:nvPr/>
        </p:nvCxnSpPr>
        <p:spPr>
          <a:xfrm>
            <a:off x="7937549" y="4660009"/>
            <a:ext cx="0" cy="641200"/>
          </a:xfrm>
          <a:prstGeom prst="straightConnector1">
            <a:avLst/>
          </a:prstGeom>
          <a:noFill/>
          <a:ln w="25400" cap="flat" cmpd="sng">
            <a:solidFill>
              <a:srgbClr val="0070C0"/>
            </a:solidFill>
            <a:prstDash val="solid"/>
            <a:round/>
            <a:headEnd type="none" w="med" len="med"/>
            <a:tailEnd type="none" w="med" len="med"/>
          </a:ln>
        </p:spPr>
      </p:cxnSp>
      <p:sp>
        <p:nvSpPr>
          <p:cNvPr id="495" name="Shape 495"/>
          <p:cNvSpPr/>
          <p:nvPr/>
        </p:nvSpPr>
        <p:spPr>
          <a:xfrm rot="5400000">
            <a:off x="11234779" y="5119084"/>
            <a:ext cx="452800" cy="390400"/>
          </a:xfrm>
          <a:prstGeom prst="triangle">
            <a:avLst>
              <a:gd name="adj" fmla="val 50000"/>
            </a:avLst>
          </a:prstGeom>
          <a:solidFill>
            <a:srgbClr val="C0D323"/>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96" name="Shape 496"/>
          <p:cNvSpPr/>
          <p:nvPr/>
        </p:nvSpPr>
        <p:spPr>
          <a:xfrm>
            <a:off x="7393635" y="3818079"/>
            <a:ext cx="1038800" cy="1038800"/>
          </a:xfrm>
          <a:prstGeom prst="ellipse">
            <a:avLst/>
          </a:prstGeom>
          <a:solidFill>
            <a:srgbClr val="0070C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497" name="Shape 497"/>
          <p:cNvSpPr txBox="1"/>
          <p:nvPr/>
        </p:nvSpPr>
        <p:spPr>
          <a:xfrm>
            <a:off x="7468615" y="3964499"/>
            <a:ext cx="868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Open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 Source</a:t>
            </a:r>
          </a:p>
          <a:p>
            <a:pPr algn="ctr">
              <a:buClr>
                <a:schemeClr val="lt1"/>
              </a:buClr>
              <a:buSzPct val="25000"/>
            </a:pPr>
            <a:r>
              <a:rPr lang="en-US" sz="1333">
                <a:solidFill>
                  <a:schemeClr val="lt1"/>
                </a:solidFill>
                <a:latin typeface="Century Gothic"/>
                <a:ea typeface="Century Gothic"/>
                <a:cs typeface="Century Gothic"/>
                <a:sym typeface="Century Gothic"/>
              </a:rPr>
              <a:t>PaaS</a:t>
            </a:r>
          </a:p>
        </p:txBody>
      </p:sp>
      <p:cxnSp>
        <p:nvCxnSpPr>
          <p:cNvPr id="498" name="Shape 498"/>
          <p:cNvCxnSpPr/>
          <p:nvPr/>
        </p:nvCxnSpPr>
        <p:spPr>
          <a:xfrm>
            <a:off x="3905677" y="4598257"/>
            <a:ext cx="0" cy="920800"/>
          </a:xfrm>
          <a:prstGeom prst="straightConnector1">
            <a:avLst/>
          </a:prstGeom>
          <a:noFill/>
          <a:ln w="25400" cap="flat" cmpd="sng">
            <a:solidFill>
              <a:srgbClr val="65B8CB"/>
            </a:solidFill>
            <a:prstDash val="solid"/>
            <a:round/>
            <a:headEnd type="none" w="med" len="med"/>
            <a:tailEnd type="none" w="med" len="med"/>
          </a:ln>
        </p:spPr>
      </p:cxnSp>
      <p:sp>
        <p:nvSpPr>
          <p:cNvPr id="499" name="Shape 499"/>
          <p:cNvSpPr/>
          <p:nvPr/>
        </p:nvSpPr>
        <p:spPr>
          <a:xfrm>
            <a:off x="3384953" y="3830727"/>
            <a:ext cx="1038800" cy="1038800"/>
          </a:xfrm>
          <a:prstGeom prst="ellipse">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cxnSp>
        <p:nvCxnSpPr>
          <p:cNvPr id="500" name="Shape 500"/>
          <p:cNvCxnSpPr/>
          <p:nvPr/>
        </p:nvCxnSpPr>
        <p:spPr>
          <a:xfrm>
            <a:off x="2568835" y="4598257"/>
            <a:ext cx="0" cy="920800"/>
          </a:xfrm>
          <a:prstGeom prst="straightConnector1">
            <a:avLst/>
          </a:prstGeom>
          <a:noFill/>
          <a:ln w="25400" cap="flat" cmpd="sng">
            <a:solidFill>
              <a:srgbClr val="89B449"/>
            </a:solidFill>
            <a:prstDash val="solid"/>
            <a:round/>
            <a:headEnd type="none" w="med" len="med"/>
            <a:tailEnd type="none" w="med" len="med"/>
          </a:ln>
        </p:spPr>
      </p:cxnSp>
      <p:sp>
        <p:nvSpPr>
          <p:cNvPr id="501" name="Shape 501"/>
          <p:cNvSpPr/>
          <p:nvPr/>
        </p:nvSpPr>
        <p:spPr>
          <a:xfrm>
            <a:off x="2048111" y="3830727"/>
            <a:ext cx="1038800" cy="1038800"/>
          </a:xfrm>
          <a:prstGeom prst="ellipse">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02" name="Shape 502"/>
          <p:cNvSpPr/>
          <p:nvPr/>
        </p:nvSpPr>
        <p:spPr>
          <a:xfrm>
            <a:off x="597428" y="5088349"/>
            <a:ext cx="1336400" cy="452400"/>
          </a:xfrm>
          <a:prstGeom prst="rect">
            <a:avLst/>
          </a:prstGeom>
          <a:solidFill>
            <a:srgbClr val="FCB131"/>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03" name="Shape 503"/>
          <p:cNvSpPr/>
          <p:nvPr/>
        </p:nvSpPr>
        <p:spPr>
          <a:xfrm>
            <a:off x="1933993" y="5088349"/>
            <a:ext cx="1336400" cy="452400"/>
          </a:xfrm>
          <a:prstGeom prst="rect">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04" name="Shape 504"/>
          <p:cNvSpPr/>
          <p:nvPr/>
        </p:nvSpPr>
        <p:spPr>
          <a:xfrm>
            <a:off x="3261611" y="5088349"/>
            <a:ext cx="1336400" cy="452400"/>
          </a:xfrm>
          <a:prstGeom prst="rect">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05" name="Shape 505"/>
          <p:cNvSpPr/>
          <p:nvPr/>
        </p:nvSpPr>
        <p:spPr>
          <a:xfrm>
            <a:off x="4598176" y="5088349"/>
            <a:ext cx="1336400" cy="452400"/>
          </a:xfrm>
          <a:prstGeom prst="rect">
            <a:avLst/>
          </a:prstGeom>
          <a:solidFill>
            <a:srgbClr val="6C186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06" name="Shape 506"/>
          <p:cNvSpPr/>
          <p:nvPr/>
        </p:nvSpPr>
        <p:spPr>
          <a:xfrm>
            <a:off x="5934741" y="5088349"/>
            <a:ext cx="1336400" cy="452400"/>
          </a:xfrm>
          <a:prstGeom prst="rect">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07" name="Shape 507"/>
          <p:cNvSpPr/>
          <p:nvPr/>
        </p:nvSpPr>
        <p:spPr>
          <a:xfrm>
            <a:off x="7271307" y="5088349"/>
            <a:ext cx="1336400" cy="452400"/>
          </a:xfrm>
          <a:prstGeom prst="rect">
            <a:avLst/>
          </a:prstGeom>
          <a:solidFill>
            <a:srgbClr val="0070C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08" name="Shape 508"/>
          <p:cNvSpPr/>
          <p:nvPr/>
        </p:nvSpPr>
        <p:spPr>
          <a:xfrm>
            <a:off x="8598924" y="5088349"/>
            <a:ext cx="1336400" cy="452400"/>
          </a:xfrm>
          <a:prstGeom prst="rect">
            <a:avLst/>
          </a:prstGeom>
          <a:solidFill>
            <a:srgbClr val="C2645A"/>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09" name="Shape 509"/>
          <p:cNvSpPr/>
          <p:nvPr/>
        </p:nvSpPr>
        <p:spPr>
          <a:xfrm>
            <a:off x="9935489" y="5088349"/>
            <a:ext cx="1336400" cy="452400"/>
          </a:xfrm>
          <a:prstGeom prst="rect">
            <a:avLst/>
          </a:prstGeom>
          <a:solidFill>
            <a:srgbClr val="EA933E"/>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10" name="Shape 510"/>
          <p:cNvSpPr txBox="1"/>
          <p:nvPr/>
        </p:nvSpPr>
        <p:spPr>
          <a:xfrm>
            <a:off x="859020"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2000</a:t>
            </a:r>
          </a:p>
        </p:txBody>
      </p:sp>
      <p:sp>
        <p:nvSpPr>
          <p:cNvPr id="511" name="Shape 511"/>
          <p:cNvSpPr txBox="1"/>
          <p:nvPr/>
        </p:nvSpPr>
        <p:spPr>
          <a:xfrm>
            <a:off x="22149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2001</a:t>
            </a:r>
          </a:p>
        </p:txBody>
      </p:sp>
      <p:sp>
        <p:nvSpPr>
          <p:cNvPr id="512" name="Shape 512"/>
          <p:cNvSpPr txBox="1"/>
          <p:nvPr/>
        </p:nvSpPr>
        <p:spPr>
          <a:xfrm>
            <a:off x="350713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2006</a:t>
            </a:r>
          </a:p>
        </p:txBody>
      </p:sp>
      <p:sp>
        <p:nvSpPr>
          <p:cNvPr id="513" name="Shape 513"/>
          <p:cNvSpPr txBox="1"/>
          <p:nvPr/>
        </p:nvSpPr>
        <p:spPr>
          <a:xfrm>
            <a:off x="48795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2009</a:t>
            </a:r>
          </a:p>
        </p:txBody>
      </p:sp>
      <p:sp>
        <p:nvSpPr>
          <p:cNvPr id="514" name="Shape 514"/>
          <p:cNvSpPr txBox="1"/>
          <p:nvPr/>
        </p:nvSpPr>
        <p:spPr>
          <a:xfrm>
            <a:off x="6180963"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2010</a:t>
            </a:r>
          </a:p>
        </p:txBody>
      </p:sp>
      <p:sp>
        <p:nvSpPr>
          <p:cNvPr id="515" name="Shape 515"/>
          <p:cNvSpPr txBox="1"/>
          <p:nvPr/>
        </p:nvSpPr>
        <p:spPr>
          <a:xfrm>
            <a:off x="7523621"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2011</a:t>
            </a:r>
          </a:p>
        </p:txBody>
      </p:sp>
      <p:sp>
        <p:nvSpPr>
          <p:cNvPr id="516" name="Shape 516"/>
          <p:cNvSpPr/>
          <p:nvPr/>
        </p:nvSpPr>
        <p:spPr>
          <a:xfrm>
            <a:off x="738669" y="3830727"/>
            <a:ext cx="1038800" cy="1038800"/>
          </a:xfrm>
          <a:prstGeom prst="ellipse">
            <a:avLst/>
          </a:prstGeom>
          <a:solidFill>
            <a:srgbClr val="FBB03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17" name="Shape 517"/>
          <p:cNvSpPr txBox="1"/>
          <p:nvPr/>
        </p:nvSpPr>
        <p:spPr>
          <a:xfrm>
            <a:off x="697564" y="3974263"/>
            <a:ext cx="1100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Non-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Virtualized</a:t>
            </a:r>
          </a:p>
          <a:p>
            <a:pPr algn="ctr">
              <a:buClr>
                <a:schemeClr val="lt1"/>
              </a:buClr>
              <a:buSzPct val="25000"/>
            </a:pPr>
            <a:r>
              <a:rPr lang="en-US" sz="1333">
                <a:solidFill>
                  <a:schemeClr val="lt1"/>
                </a:solidFill>
                <a:latin typeface="Century Gothic"/>
                <a:ea typeface="Century Gothic"/>
                <a:cs typeface="Century Gothic"/>
                <a:sym typeface="Century Gothic"/>
              </a:rPr>
              <a:t>Hardware</a:t>
            </a:r>
          </a:p>
        </p:txBody>
      </p:sp>
      <p:pic>
        <p:nvPicPr>
          <p:cNvPr id="518" name="Shape 518" descr="cloudfoundry-hires-_logo_org.png"/>
          <p:cNvPicPr preferRelativeResize="0"/>
          <p:nvPr/>
        </p:nvPicPr>
        <p:blipFill rotWithShape="1">
          <a:blip r:embed="rId3">
            <a:alphaModFix/>
          </a:blip>
          <a:srcRect/>
          <a:stretch/>
        </p:blipFill>
        <p:spPr>
          <a:xfrm>
            <a:off x="553684" y="1527623"/>
            <a:ext cx="4701600" cy="622400"/>
          </a:xfrm>
          <a:prstGeom prst="rect">
            <a:avLst/>
          </a:prstGeom>
          <a:noFill/>
          <a:ln>
            <a:noFill/>
          </a:ln>
        </p:spPr>
      </p:pic>
      <p:pic>
        <p:nvPicPr>
          <p:cNvPr id="519" name="Shape 519" descr="cloud foundry logo.jpg"/>
          <p:cNvPicPr preferRelativeResize="0"/>
          <p:nvPr/>
        </p:nvPicPr>
        <p:blipFill rotWithShape="1">
          <a:blip r:embed="rId4">
            <a:alphaModFix/>
          </a:blip>
          <a:srcRect/>
          <a:stretch/>
        </p:blipFill>
        <p:spPr>
          <a:xfrm>
            <a:off x="7271305" y="5774252"/>
            <a:ext cx="1327600" cy="260000"/>
          </a:xfrm>
          <a:prstGeom prst="rect">
            <a:avLst/>
          </a:prstGeom>
          <a:noFill/>
          <a:ln>
            <a:noFill/>
          </a:ln>
        </p:spPr>
      </p:pic>
      <p:sp>
        <p:nvSpPr>
          <p:cNvPr id="520" name="Shape 520"/>
          <p:cNvSpPr txBox="1"/>
          <p:nvPr/>
        </p:nvSpPr>
        <p:spPr>
          <a:xfrm>
            <a:off x="2034348" y="4141363"/>
            <a:ext cx="1045200" cy="5336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Virtualiza-</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tion</a:t>
            </a:r>
          </a:p>
        </p:txBody>
      </p:sp>
      <p:pic>
        <p:nvPicPr>
          <p:cNvPr id="521" name="Shape 521"/>
          <p:cNvPicPr preferRelativeResize="0"/>
          <p:nvPr/>
        </p:nvPicPr>
        <p:blipFill rotWithShape="1">
          <a:blip r:embed="rId5">
            <a:alphaModFix/>
          </a:blip>
          <a:srcRect/>
          <a:stretch/>
        </p:blipFill>
        <p:spPr>
          <a:xfrm>
            <a:off x="4467385" y="5547713"/>
            <a:ext cx="1601200" cy="676000"/>
          </a:xfrm>
          <a:prstGeom prst="rect">
            <a:avLst/>
          </a:prstGeom>
          <a:noFill/>
          <a:ln>
            <a:noFill/>
          </a:ln>
        </p:spPr>
      </p:pic>
      <p:pic>
        <p:nvPicPr>
          <p:cNvPr id="522" name="Shape 522"/>
          <p:cNvPicPr preferRelativeResize="0"/>
          <p:nvPr/>
        </p:nvPicPr>
        <p:blipFill rotWithShape="1">
          <a:blip r:embed="rId6">
            <a:alphaModFix/>
          </a:blip>
          <a:srcRect/>
          <a:stretch/>
        </p:blipFill>
        <p:spPr>
          <a:xfrm>
            <a:off x="3314337" y="5636788"/>
            <a:ext cx="1208800" cy="483600"/>
          </a:xfrm>
          <a:prstGeom prst="rect">
            <a:avLst/>
          </a:prstGeom>
          <a:noFill/>
          <a:ln>
            <a:noFill/>
          </a:ln>
        </p:spPr>
      </p:pic>
      <p:pic>
        <p:nvPicPr>
          <p:cNvPr id="523" name="Shape 523"/>
          <p:cNvPicPr preferRelativeResize="0"/>
          <p:nvPr/>
        </p:nvPicPr>
        <p:blipFill rotWithShape="1">
          <a:blip r:embed="rId7">
            <a:alphaModFix/>
          </a:blip>
          <a:srcRect/>
          <a:stretch/>
        </p:blipFill>
        <p:spPr>
          <a:xfrm>
            <a:off x="1871581" y="5716040"/>
            <a:ext cx="1443600" cy="336000"/>
          </a:xfrm>
          <a:prstGeom prst="rect">
            <a:avLst/>
          </a:prstGeom>
          <a:noFill/>
          <a:ln>
            <a:noFill/>
          </a:ln>
        </p:spPr>
      </p:pic>
      <p:pic>
        <p:nvPicPr>
          <p:cNvPr id="524" name="Shape 524"/>
          <p:cNvPicPr preferRelativeResize="0"/>
          <p:nvPr/>
        </p:nvPicPr>
        <p:blipFill rotWithShape="1">
          <a:blip r:embed="rId8">
            <a:alphaModFix/>
          </a:blip>
          <a:srcRect/>
          <a:stretch/>
        </p:blipFill>
        <p:spPr>
          <a:xfrm>
            <a:off x="613231" y="5623137"/>
            <a:ext cx="1273600" cy="551200"/>
          </a:xfrm>
          <a:prstGeom prst="rect">
            <a:avLst/>
          </a:prstGeom>
          <a:noFill/>
          <a:ln>
            <a:noFill/>
          </a:ln>
        </p:spPr>
      </p:pic>
      <p:sp>
        <p:nvSpPr>
          <p:cNvPr id="525" name="Shape 525"/>
          <p:cNvSpPr txBox="1"/>
          <p:nvPr/>
        </p:nvSpPr>
        <p:spPr>
          <a:xfrm>
            <a:off x="3591189" y="4199963"/>
            <a:ext cx="6052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IaaS</a:t>
            </a:r>
          </a:p>
        </p:txBody>
      </p:sp>
      <p:sp>
        <p:nvSpPr>
          <p:cNvPr id="526" name="Shape 526"/>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fld id="{00000000-1234-1234-1234-123412341234}" type="slidenum">
              <a:rPr lang="en-US"/>
              <a:pPr/>
              <a:t>32</a:t>
            </a:fld>
            <a:endParaRPr lang="en-US"/>
          </a:p>
        </p:txBody>
      </p:sp>
      <p:pic>
        <p:nvPicPr>
          <p:cNvPr id="527" name="Shape 527"/>
          <p:cNvPicPr preferRelativeResize="0"/>
          <p:nvPr/>
        </p:nvPicPr>
        <p:blipFill rotWithShape="1">
          <a:blip r:embed="rId9">
            <a:alphaModFix/>
          </a:blip>
          <a:srcRect l="17943" t="25725" r="17465" b="26802"/>
          <a:stretch/>
        </p:blipFill>
        <p:spPr>
          <a:xfrm>
            <a:off x="6077967" y="5588764"/>
            <a:ext cx="1038800" cy="590011"/>
          </a:xfrm>
          <a:prstGeom prst="rect">
            <a:avLst/>
          </a:prstGeom>
          <a:noFill/>
          <a:ln>
            <a:noFill/>
          </a:ln>
        </p:spPr>
      </p:pic>
    </p:spTree>
    <p:extLst>
      <p:ext uri="{BB962C8B-B14F-4D97-AF65-F5344CB8AC3E}">
        <p14:creationId xmlns:p14="http://schemas.microsoft.com/office/powerpoint/2010/main" val="4217805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cxnSp>
        <p:nvCxnSpPr>
          <p:cNvPr id="532" name="Shape 532"/>
          <p:cNvCxnSpPr/>
          <p:nvPr/>
        </p:nvCxnSpPr>
        <p:spPr>
          <a:xfrm>
            <a:off x="9199847" y="4598257"/>
            <a:ext cx="0" cy="920800"/>
          </a:xfrm>
          <a:prstGeom prst="straightConnector1">
            <a:avLst/>
          </a:prstGeom>
          <a:noFill/>
          <a:ln w="25400" cap="flat" cmpd="sng">
            <a:solidFill>
              <a:srgbClr val="C2645A"/>
            </a:solidFill>
            <a:prstDash val="solid"/>
            <a:round/>
            <a:headEnd type="none" w="med" len="med"/>
            <a:tailEnd type="none" w="med" len="med"/>
          </a:ln>
        </p:spPr>
      </p:cxnSp>
      <p:sp>
        <p:nvSpPr>
          <p:cNvPr id="533" name="Shape 533"/>
          <p:cNvSpPr/>
          <p:nvPr/>
        </p:nvSpPr>
        <p:spPr>
          <a:xfrm>
            <a:off x="8679123" y="3830727"/>
            <a:ext cx="1038800" cy="1038800"/>
          </a:xfrm>
          <a:prstGeom prst="ellipse">
            <a:avLst/>
          </a:prstGeom>
          <a:solidFill>
            <a:srgbClr val="C2645A"/>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34" name="Shape 534"/>
          <p:cNvSpPr txBox="1"/>
          <p:nvPr/>
        </p:nvSpPr>
        <p:spPr>
          <a:xfrm>
            <a:off x="8616181" y="4163643"/>
            <a:ext cx="11436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Containers</a:t>
            </a:r>
          </a:p>
        </p:txBody>
      </p:sp>
      <p:sp>
        <p:nvSpPr>
          <p:cNvPr id="535" name="Shape 535"/>
          <p:cNvSpPr txBox="1">
            <a:spLocks noGrp="1"/>
          </p:cNvSpPr>
          <p:nvPr>
            <p:ph type="title"/>
          </p:nvPr>
        </p:nvSpPr>
        <p:spPr>
          <a:xfrm>
            <a:off x="196696" y="539915"/>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lgn="l">
              <a:spcBef>
                <a:spcPts val="0"/>
              </a:spcBef>
              <a:spcAft>
                <a:spcPts val="0"/>
              </a:spcAft>
              <a:buClr>
                <a:srgbClr val="FFFFFF"/>
              </a:buClr>
              <a:buSzPct val="25000"/>
            </a:pPr>
            <a:r>
              <a:rPr lang="en-US" sz="3467" dirty="0">
                <a:solidFill>
                  <a:schemeClr val="tx2"/>
                </a:solidFill>
                <a:latin typeface="Century Gothic"/>
                <a:ea typeface="Century Gothic"/>
                <a:cs typeface="Century Gothic"/>
                <a:sym typeface="Century Gothic"/>
              </a:rPr>
              <a:t>Containers: Docker (2013)</a:t>
            </a:r>
          </a:p>
        </p:txBody>
      </p:sp>
      <p:sp>
        <p:nvSpPr>
          <p:cNvPr id="536" name="Shape 536"/>
          <p:cNvSpPr txBox="1">
            <a:spLocks noGrp="1"/>
          </p:cNvSpPr>
          <p:nvPr>
            <p:ph type="sldNum" idx="12"/>
          </p:nvPr>
        </p:nvSpPr>
        <p:spPr>
          <a:xfrm>
            <a:off x="11409045" y="8444179"/>
            <a:ext cx="731600" cy="700000"/>
          </a:xfrm>
          <a:prstGeom prst="rect">
            <a:avLst/>
          </a:prstGeom>
          <a:noFill/>
          <a:ln>
            <a:noFill/>
          </a:ln>
        </p:spPr>
        <p:txBody>
          <a:bodyPr wrap="square" lIns="162533" tIns="81233" rIns="162533" bIns="81233" anchor="ctr" anchorCtr="0">
            <a:noAutofit/>
          </a:bodyPr>
          <a:lstStyle/>
          <a:p>
            <a:fld id="{00000000-1234-1234-1234-123412341234}" type="slidenum">
              <a:rPr lang="en-US"/>
              <a:pPr/>
              <a:t>33</a:t>
            </a:fld>
            <a:endParaRPr lang="en-US"/>
          </a:p>
        </p:txBody>
      </p:sp>
      <p:sp>
        <p:nvSpPr>
          <p:cNvPr id="537" name="Shape 537"/>
          <p:cNvSpPr txBox="1">
            <a:spLocks noGrp="1"/>
          </p:cNvSpPr>
          <p:nvPr>
            <p:ph type="body" idx="1"/>
          </p:nvPr>
        </p:nvSpPr>
        <p:spPr>
          <a:xfrm>
            <a:off x="4879567" y="1298967"/>
            <a:ext cx="7014000" cy="22376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156629" indent="-156629">
              <a:spcBef>
                <a:spcPts val="0"/>
              </a:spcBef>
              <a:spcAft>
                <a:spcPts val="0"/>
              </a:spcAft>
              <a:buClr>
                <a:srgbClr val="446CA9"/>
              </a:buClr>
              <a:buSzPct val="100000"/>
              <a:buFont typeface="Arial"/>
              <a:buChar char="•"/>
            </a:pPr>
            <a:r>
              <a:rPr lang="en-US" sz="2000">
                <a:solidFill>
                  <a:srgbClr val="595959"/>
                </a:solidFill>
                <a:latin typeface="Century Gothic"/>
                <a:ea typeface="Century Gothic"/>
                <a:cs typeface="Century Gothic"/>
                <a:sym typeface="Century Gothic"/>
              </a:rPr>
              <a:t>Docker combines LXC, Union File System and cgroups to create a containerization standard adopted by millions of developers around the world</a:t>
            </a:r>
          </a:p>
          <a:p>
            <a:pPr marL="156629" indent="-156629">
              <a:spcBef>
                <a:spcPts val="933"/>
              </a:spcBef>
              <a:spcAft>
                <a:spcPts val="0"/>
              </a:spcAft>
              <a:buClr>
                <a:srgbClr val="446CA9"/>
              </a:buClr>
              <a:buSzPct val="100000"/>
              <a:buFont typeface="Arial"/>
              <a:buChar char="•"/>
            </a:pPr>
            <a:r>
              <a:rPr lang="en-US" sz="2000">
                <a:solidFill>
                  <a:srgbClr val="595959"/>
                </a:solidFill>
                <a:latin typeface="Century Gothic"/>
                <a:ea typeface="Century Gothic"/>
                <a:cs typeface="Century Gothic"/>
                <a:sym typeface="Century Gothic"/>
              </a:rPr>
              <a:t>Fastest uptake of a developer technology ever</a:t>
            </a:r>
          </a:p>
          <a:p>
            <a:pPr marL="156629" indent="-156629">
              <a:spcBef>
                <a:spcPts val="933"/>
              </a:spcBef>
              <a:spcAft>
                <a:spcPts val="0"/>
              </a:spcAft>
              <a:buClr>
                <a:srgbClr val="446CA9"/>
              </a:buClr>
              <a:buSzPct val="100000"/>
              <a:buFont typeface="Arial"/>
              <a:buChar char="•"/>
            </a:pPr>
            <a:r>
              <a:rPr lang="en-US" sz="2000">
                <a:solidFill>
                  <a:srgbClr val="595959"/>
                </a:solidFill>
                <a:latin typeface="Century Gothic"/>
                <a:ea typeface="Century Gothic"/>
                <a:cs typeface="Century Gothic"/>
                <a:sym typeface="Century Gothic"/>
              </a:rPr>
              <a:t>Enables isolation, reuse and immutability</a:t>
            </a:r>
          </a:p>
        </p:txBody>
      </p:sp>
      <p:cxnSp>
        <p:nvCxnSpPr>
          <p:cNvPr id="538" name="Shape 538"/>
          <p:cNvCxnSpPr/>
          <p:nvPr/>
        </p:nvCxnSpPr>
        <p:spPr>
          <a:xfrm>
            <a:off x="1259393" y="4598257"/>
            <a:ext cx="0" cy="920800"/>
          </a:xfrm>
          <a:prstGeom prst="straightConnector1">
            <a:avLst/>
          </a:prstGeom>
          <a:noFill/>
          <a:ln w="25400" cap="flat" cmpd="sng">
            <a:solidFill>
              <a:srgbClr val="FBB03B"/>
            </a:solidFill>
            <a:prstDash val="solid"/>
            <a:round/>
            <a:headEnd type="none" w="med" len="med"/>
            <a:tailEnd type="none" w="med" len="med"/>
          </a:ln>
        </p:spPr>
      </p:cxnSp>
      <p:cxnSp>
        <p:nvCxnSpPr>
          <p:cNvPr id="539" name="Shape 539"/>
          <p:cNvCxnSpPr/>
          <p:nvPr/>
        </p:nvCxnSpPr>
        <p:spPr>
          <a:xfrm>
            <a:off x="6592231" y="4598257"/>
            <a:ext cx="0" cy="920800"/>
          </a:xfrm>
          <a:prstGeom prst="straightConnector1">
            <a:avLst/>
          </a:prstGeom>
          <a:noFill/>
          <a:ln w="25400" cap="flat" cmpd="sng">
            <a:solidFill>
              <a:srgbClr val="000090"/>
            </a:solidFill>
            <a:prstDash val="solid"/>
            <a:round/>
            <a:headEnd type="none" w="med" len="med"/>
            <a:tailEnd type="none" w="med" len="med"/>
          </a:ln>
        </p:spPr>
      </p:cxnSp>
      <p:sp>
        <p:nvSpPr>
          <p:cNvPr id="540" name="Shape 540"/>
          <p:cNvSpPr/>
          <p:nvPr/>
        </p:nvSpPr>
        <p:spPr>
          <a:xfrm>
            <a:off x="6071507" y="3830727"/>
            <a:ext cx="1038800" cy="1038800"/>
          </a:xfrm>
          <a:prstGeom prst="ellipse">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41" name="Shape 541"/>
          <p:cNvSpPr txBox="1"/>
          <p:nvPr/>
        </p:nvSpPr>
        <p:spPr>
          <a:xfrm>
            <a:off x="6146487" y="3974263"/>
            <a:ext cx="868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Open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 Source</a:t>
            </a:r>
          </a:p>
          <a:p>
            <a:pPr algn="ctr">
              <a:buClr>
                <a:schemeClr val="lt1"/>
              </a:buClr>
              <a:buSzPct val="25000"/>
            </a:pPr>
            <a:r>
              <a:rPr lang="en-US" sz="1333">
                <a:solidFill>
                  <a:schemeClr val="lt1"/>
                </a:solidFill>
                <a:latin typeface="Century Gothic"/>
                <a:ea typeface="Century Gothic"/>
                <a:cs typeface="Century Gothic"/>
                <a:sym typeface="Century Gothic"/>
              </a:rPr>
              <a:t>IaaS</a:t>
            </a:r>
          </a:p>
        </p:txBody>
      </p:sp>
      <p:cxnSp>
        <p:nvCxnSpPr>
          <p:cNvPr id="542" name="Shape 542"/>
          <p:cNvCxnSpPr/>
          <p:nvPr/>
        </p:nvCxnSpPr>
        <p:spPr>
          <a:xfrm>
            <a:off x="5255388" y="4598257"/>
            <a:ext cx="0" cy="920800"/>
          </a:xfrm>
          <a:prstGeom prst="straightConnector1">
            <a:avLst/>
          </a:prstGeom>
          <a:noFill/>
          <a:ln w="25400" cap="flat" cmpd="sng">
            <a:solidFill>
              <a:srgbClr val="660066"/>
            </a:solidFill>
            <a:prstDash val="solid"/>
            <a:round/>
            <a:headEnd type="none" w="med" len="med"/>
            <a:tailEnd type="none" w="med" len="med"/>
          </a:ln>
        </p:spPr>
      </p:cxnSp>
      <p:sp>
        <p:nvSpPr>
          <p:cNvPr id="543" name="Shape 543"/>
          <p:cNvSpPr/>
          <p:nvPr/>
        </p:nvSpPr>
        <p:spPr>
          <a:xfrm>
            <a:off x="4734664" y="3830727"/>
            <a:ext cx="1038800" cy="1038800"/>
          </a:xfrm>
          <a:prstGeom prst="ellipse">
            <a:avLst/>
          </a:prstGeom>
          <a:solidFill>
            <a:srgbClr val="660066"/>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44" name="Shape 544"/>
          <p:cNvSpPr txBox="1"/>
          <p:nvPr/>
        </p:nvSpPr>
        <p:spPr>
          <a:xfrm>
            <a:off x="4911292" y="4185923"/>
            <a:ext cx="6644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PaaS</a:t>
            </a:r>
          </a:p>
        </p:txBody>
      </p:sp>
      <p:cxnSp>
        <p:nvCxnSpPr>
          <p:cNvPr id="545" name="Shape 545"/>
          <p:cNvCxnSpPr/>
          <p:nvPr/>
        </p:nvCxnSpPr>
        <p:spPr>
          <a:xfrm>
            <a:off x="7937549" y="4660009"/>
            <a:ext cx="0" cy="641200"/>
          </a:xfrm>
          <a:prstGeom prst="straightConnector1">
            <a:avLst/>
          </a:prstGeom>
          <a:noFill/>
          <a:ln w="25400" cap="flat" cmpd="sng">
            <a:solidFill>
              <a:srgbClr val="0070C0"/>
            </a:solidFill>
            <a:prstDash val="solid"/>
            <a:round/>
            <a:headEnd type="none" w="med" len="med"/>
            <a:tailEnd type="none" w="med" len="med"/>
          </a:ln>
        </p:spPr>
      </p:cxnSp>
      <p:sp>
        <p:nvSpPr>
          <p:cNvPr id="546" name="Shape 546"/>
          <p:cNvSpPr/>
          <p:nvPr/>
        </p:nvSpPr>
        <p:spPr>
          <a:xfrm rot="5400000">
            <a:off x="11234779" y="5119084"/>
            <a:ext cx="452800" cy="390400"/>
          </a:xfrm>
          <a:prstGeom prst="triangle">
            <a:avLst>
              <a:gd name="adj" fmla="val 50000"/>
            </a:avLst>
          </a:prstGeom>
          <a:solidFill>
            <a:srgbClr val="C0D323"/>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47" name="Shape 547"/>
          <p:cNvSpPr/>
          <p:nvPr/>
        </p:nvSpPr>
        <p:spPr>
          <a:xfrm>
            <a:off x="7393635" y="3818079"/>
            <a:ext cx="1038800" cy="1038800"/>
          </a:xfrm>
          <a:prstGeom prst="ellipse">
            <a:avLst/>
          </a:prstGeom>
          <a:solidFill>
            <a:srgbClr val="0070C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48" name="Shape 548"/>
          <p:cNvSpPr txBox="1"/>
          <p:nvPr/>
        </p:nvSpPr>
        <p:spPr>
          <a:xfrm>
            <a:off x="7468615" y="3964499"/>
            <a:ext cx="868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Open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 Source</a:t>
            </a:r>
          </a:p>
          <a:p>
            <a:pPr algn="ctr">
              <a:buClr>
                <a:schemeClr val="lt1"/>
              </a:buClr>
              <a:buSzPct val="25000"/>
            </a:pPr>
            <a:r>
              <a:rPr lang="en-US" sz="1333">
                <a:solidFill>
                  <a:schemeClr val="lt1"/>
                </a:solidFill>
                <a:latin typeface="Century Gothic"/>
                <a:ea typeface="Century Gothic"/>
                <a:cs typeface="Century Gothic"/>
                <a:sym typeface="Century Gothic"/>
              </a:rPr>
              <a:t>PaaS</a:t>
            </a:r>
          </a:p>
        </p:txBody>
      </p:sp>
      <p:cxnSp>
        <p:nvCxnSpPr>
          <p:cNvPr id="549" name="Shape 549"/>
          <p:cNvCxnSpPr/>
          <p:nvPr/>
        </p:nvCxnSpPr>
        <p:spPr>
          <a:xfrm>
            <a:off x="3905677" y="4598257"/>
            <a:ext cx="0" cy="920800"/>
          </a:xfrm>
          <a:prstGeom prst="straightConnector1">
            <a:avLst/>
          </a:prstGeom>
          <a:noFill/>
          <a:ln w="25400" cap="flat" cmpd="sng">
            <a:solidFill>
              <a:srgbClr val="65B8CB"/>
            </a:solidFill>
            <a:prstDash val="solid"/>
            <a:round/>
            <a:headEnd type="none" w="med" len="med"/>
            <a:tailEnd type="none" w="med" len="med"/>
          </a:ln>
        </p:spPr>
      </p:cxnSp>
      <p:sp>
        <p:nvSpPr>
          <p:cNvPr id="550" name="Shape 550"/>
          <p:cNvSpPr/>
          <p:nvPr/>
        </p:nvSpPr>
        <p:spPr>
          <a:xfrm>
            <a:off x="3384953" y="3830727"/>
            <a:ext cx="1038800" cy="1038800"/>
          </a:xfrm>
          <a:prstGeom prst="ellipse">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cxnSp>
        <p:nvCxnSpPr>
          <p:cNvPr id="551" name="Shape 551"/>
          <p:cNvCxnSpPr/>
          <p:nvPr/>
        </p:nvCxnSpPr>
        <p:spPr>
          <a:xfrm>
            <a:off x="2568835" y="4598257"/>
            <a:ext cx="0" cy="920800"/>
          </a:xfrm>
          <a:prstGeom prst="straightConnector1">
            <a:avLst/>
          </a:prstGeom>
          <a:noFill/>
          <a:ln w="25400" cap="flat" cmpd="sng">
            <a:solidFill>
              <a:srgbClr val="89B449"/>
            </a:solidFill>
            <a:prstDash val="solid"/>
            <a:round/>
            <a:headEnd type="none" w="med" len="med"/>
            <a:tailEnd type="none" w="med" len="med"/>
          </a:ln>
        </p:spPr>
      </p:cxnSp>
      <p:sp>
        <p:nvSpPr>
          <p:cNvPr id="552" name="Shape 552"/>
          <p:cNvSpPr/>
          <p:nvPr/>
        </p:nvSpPr>
        <p:spPr>
          <a:xfrm>
            <a:off x="2048111" y="3830727"/>
            <a:ext cx="1038800" cy="1038800"/>
          </a:xfrm>
          <a:prstGeom prst="ellipse">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53" name="Shape 553"/>
          <p:cNvSpPr/>
          <p:nvPr/>
        </p:nvSpPr>
        <p:spPr>
          <a:xfrm>
            <a:off x="597428" y="5088349"/>
            <a:ext cx="1336400" cy="452400"/>
          </a:xfrm>
          <a:prstGeom prst="rect">
            <a:avLst/>
          </a:prstGeom>
          <a:solidFill>
            <a:srgbClr val="FCB131"/>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54" name="Shape 554"/>
          <p:cNvSpPr/>
          <p:nvPr/>
        </p:nvSpPr>
        <p:spPr>
          <a:xfrm>
            <a:off x="1933993" y="5088349"/>
            <a:ext cx="1336400" cy="452400"/>
          </a:xfrm>
          <a:prstGeom prst="rect">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55" name="Shape 555"/>
          <p:cNvSpPr/>
          <p:nvPr/>
        </p:nvSpPr>
        <p:spPr>
          <a:xfrm>
            <a:off x="3261611" y="5088349"/>
            <a:ext cx="1336400" cy="452400"/>
          </a:xfrm>
          <a:prstGeom prst="rect">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56" name="Shape 556"/>
          <p:cNvSpPr/>
          <p:nvPr/>
        </p:nvSpPr>
        <p:spPr>
          <a:xfrm>
            <a:off x="4598176" y="5088349"/>
            <a:ext cx="1336400" cy="452400"/>
          </a:xfrm>
          <a:prstGeom prst="rect">
            <a:avLst/>
          </a:prstGeom>
          <a:solidFill>
            <a:srgbClr val="6C186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57" name="Shape 557"/>
          <p:cNvSpPr/>
          <p:nvPr/>
        </p:nvSpPr>
        <p:spPr>
          <a:xfrm>
            <a:off x="5934741" y="5088349"/>
            <a:ext cx="1336400" cy="452400"/>
          </a:xfrm>
          <a:prstGeom prst="rect">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58" name="Shape 558"/>
          <p:cNvSpPr/>
          <p:nvPr/>
        </p:nvSpPr>
        <p:spPr>
          <a:xfrm>
            <a:off x="7271307" y="5088349"/>
            <a:ext cx="1336400" cy="452400"/>
          </a:xfrm>
          <a:prstGeom prst="rect">
            <a:avLst/>
          </a:prstGeom>
          <a:solidFill>
            <a:srgbClr val="0070C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59" name="Shape 559"/>
          <p:cNvSpPr/>
          <p:nvPr/>
        </p:nvSpPr>
        <p:spPr>
          <a:xfrm>
            <a:off x="8598924" y="5088349"/>
            <a:ext cx="1336400" cy="452400"/>
          </a:xfrm>
          <a:prstGeom prst="rect">
            <a:avLst/>
          </a:prstGeom>
          <a:solidFill>
            <a:srgbClr val="C2645A"/>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60" name="Shape 560"/>
          <p:cNvSpPr/>
          <p:nvPr/>
        </p:nvSpPr>
        <p:spPr>
          <a:xfrm>
            <a:off x="9935489" y="5088349"/>
            <a:ext cx="1336400" cy="452400"/>
          </a:xfrm>
          <a:prstGeom prst="rect">
            <a:avLst/>
          </a:prstGeom>
          <a:solidFill>
            <a:srgbClr val="EA933E"/>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61" name="Shape 561"/>
          <p:cNvSpPr txBox="1"/>
          <p:nvPr/>
        </p:nvSpPr>
        <p:spPr>
          <a:xfrm>
            <a:off x="859020"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2000</a:t>
            </a:r>
          </a:p>
        </p:txBody>
      </p:sp>
      <p:sp>
        <p:nvSpPr>
          <p:cNvPr id="562" name="Shape 562"/>
          <p:cNvSpPr txBox="1"/>
          <p:nvPr/>
        </p:nvSpPr>
        <p:spPr>
          <a:xfrm>
            <a:off x="22149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2001</a:t>
            </a:r>
          </a:p>
        </p:txBody>
      </p:sp>
      <p:sp>
        <p:nvSpPr>
          <p:cNvPr id="563" name="Shape 563"/>
          <p:cNvSpPr txBox="1"/>
          <p:nvPr/>
        </p:nvSpPr>
        <p:spPr>
          <a:xfrm>
            <a:off x="350713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2006</a:t>
            </a:r>
          </a:p>
        </p:txBody>
      </p:sp>
      <p:sp>
        <p:nvSpPr>
          <p:cNvPr id="564" name="Shape 564"/>
          <p:cNvSpPr txBox="1"/>
          <p:nvPr/>
        </p:nvSpPr>
        <p:spPr>
          <a:xfrm>
            <a:off x="48795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2009</a:t>
            </a:r>
          </a:p>
        </p:txBody>
      </p:sp>
      <p:sp>
        <p:nvSpPr>
          <p:cNvPr id="565" name="Shape 565"/>
          <p:cNvSpPr txBox="1"/>
          <p:nvPr/>
        </p:nvSpPr>
        <p:spPr>
          <a:xfrm>
            <a:off x="6180963"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2010</a:t>
            </a:r>
          </a:p>
        </p:txBody>
      </p:sp>
      <p:sp>
        <p:nvSpPr>
          <p:cNvPr id="566" name="Shape 566"/>
          <p:cNvSpPr txBox="1"/>
          <p:nvPr/>
        </p:nvSpPr>
        <p:spPr>
          <a:xfrm>
            <a:off x="7523621"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2011</a:t>
            </a:r>
          </a:p>
        </p:txBody>
      </p:sp>
      <p:sp>
        <p:nvSpPr>
          <p:cNvPr id="567" name="Shape 567"/>
          <p:cNvSpPr/>
          <p:nvPr/>
        </p:nvSpPr>
        <p:spPr>
          <a:xfrm>
            <a:off x="738669" y="3830727"/>
            <a:ext cx="1038800" cy="1038800"/>
          </a:xfrm>
          <a:prstGeom prst="ellipse">
            <a:avLst/>
          </a:prstGeom>
          <a:solidFill>
            <a:srgbClr val="FBB03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68" name="Shape 568"/>
          <p:cNvSpPr txBox="1"/>
          <p:nvPr/>
        </p:nvSpPr>
        <p:spPr>
          <a:xfrm>
            <a:off x="697564" y="3974263"/>
            <a:ext cx="1100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Non-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Virtualized</a:t>
            </a:r>
          </a:p>
          <a:p>
            <a:pPr algn="ctr">
              <a:buClr>
                <a:schemeClr val="lt1"/>
              </a:buClr>
              <a:buSzPct val="25000"/>
            </a:pPr>
            <a:r>
              <a:rPr lang="en-US" sz="1333">
                <a:solidFill>
                  <a:schemeClr val="lt1"/>
                </a:solidFill>
                <a:latin typeface="Century Gothic"/>
                <a:ea typeface="Century Gothic"/>
                <a:cs typeface="Century Gothic"/>
                <a:sym typeface="Century Gothic"/>
              </a:rPr>
              <a:t>Hardware</a:t>
            </a:r>
          </a:p>
        </p:txBody>
      </p:sp>
      <p:sp>
        <p:nvSpPr>
          <p:cNvPr id="569" name="Shape 569"/>
          <p:cNvSpPr txBox="1"/>
          <p:nvPr/>
        </p:nvSpPr>
        <p:spPr>
          <a:xfrm>
            <a:off x="8834021"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2013</a:t>
            </a:r>
          </a:p>
        </p:txBody>
      </p:sp>
      <p:pic>
        <p:nvPicPr>
          <p:cNvPr id="570" name="Shape 570" descr="cloud foundry logo.jpg"/>
          <p:cNvPicPr preferRelativeResize="0"/>
          <p:nvPr/>
        </p:nvPicPr>
        <p:blipFill rotWithShape="1">
          <a:blip r:embed="rId3">
            <a:alphaModFix/>
          </a:blip>
          <a:srcRect/>
          <a:stretch/>
        </p:blipFill>
        <p:spPr>
          <a:xfrm>
            <a:off x="7271305" y="5774252"/>
            <a:ext cx="1327600" cy="260000"/>
          </a:xfrm>
          <a:prstGeom prst="rect">
            <a:avLst/>
          </a:prstGeom>
          <a:noFill/>
          <a:ln>
            <a:noFill/>
          </a:ln>
        </p:spPr>
      </p:pic>
      <p:pic>
        <p:nvPicPr>
          <p:cNvPr id="571" name="Shape 571"/>
          <p:cNvPicPr preferRelativeResize="0"/>
          <p:nvPr/>
        </p:nvPicPr>
        <p:blipFill rotWithShape="1">
          <a:blip r:embed="rId4">
            <a:alphaModFix/>
          </a:blip>
          <a:srcRect/>
          <a:stretch/>
        </p:blipFill>
        <p:spPr>
          <a:xfrm>
            <a:off x="1410656" y="969569"/>
            <a:ext cx="3130800" cy="2793200"/>
          </a:xfrm>
          <a:prstGeom prst="rect">
            <a:avLst/>
          </a:prstGeom>
          <a:noFill/>
          <a:ln>
            <a:noFill/>
          </a:ln>
        </p:spPr>
      </p:pic>
      <p:pic>
        <p:nvPicPr>
          <p:cNvPr id="572" name="Shape 572"/>
          <p:cNvPicPr preferRelativeResize="0"/>
          <p:nvPr/>
        </p:nvPicPr>
        <p:blipFill rotWithShape="1">
          <a:blip r:embed="rId5">
            <a:alphaModFix/>
          </a:blip>
          <a:srcRect/>
          <a:stretch/>
        </p:blipFill>
        <p:spPr>
          <a:xfrm>
            <a:off x="8743747" y="5458593"/>
            <a:ext cx="959600" cy="856400"/>
          </a:xfrm>
          <a:prstGeom prst="rect">
            <a:avLst/>
          </a:prstGeom>
          <a:noFill/>
          <a:ln>
            <a:noFill/>
          </a:ln>
        </p:spPr>
      </p:pic>
      <p:sp>
        <p:nvSpPr>
          <p:cNvPr id="573" name="Shape 573"/>
          <p:cNvSpPr txBox="1"/>
          <p:nvPr/>
        </p:nvSpPr>
        <p:spPr>
          <a:xfrm>
            <a:off x="2034348" y="4141363"/>
            <a:ext cx="1045200" cy="5336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Virtualiza-</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tion</a:t>
            </a:r>
          </a:p>
        </p:txBody>
      </p:sp>
      <p:pic>
        <p:nvPicPr>
          <p:cNvPr id="574" name="Shape 574"/>
          <p:cNvPicPr preferRelativeResize="0"/>
          <p:nvPr/>
        </p:nvPicPr>
        <p:blipFill rotWithShape="1">
          <a:blip r:embed="rId6">
            <a:alphaModFix/>
          </a:blip>
          <a:srcRect/>
          <a:stretch/>
        </p:blipFill>
        <p:spPr>
          <a:xfrm>
            <a:off x="4467385" y="5547713"/>
            <a:ext cx="1601200" cy="676000"/>
          </a:xfrm>
          <a:prstGeom prst="rect">
            <a:avLst/>
          </a:prstGeom>
          <a:noFill/>
          <a:ln>
            <a:noFill/>
          </a:ln>
        </p:spPr>
      </p:pic>
      <p:pic>
        <p:nvPicPr>
          <p:cNvPr id="575" name="Shape 575"/>
          <p:cNvPicPr preferRelativeResize="0"/>
          <p:nvPr/>
        </p:nvPicPr>
        <p:blipFill rotWithShape="1">
          <a:blip r:embed="rId7">
            <a:alphaModFix/>
          </a:blip>
          <a:srcRect/>
          <a:stretch/>
        </p:blipFill>
        <p:spPr>
          <a:xfrm>
            <a:off x="3314337" y="5636788"/>
            <a:ext cx="1208800" cy="483600"/>
          </a:xfrm>
          <a:prstGeom prst="rect">
            <a:avLst/>
          </a:prstGeom>
          <a:noFill/>
          <a:ln>
            <a:noFill/>
          </a:ln>
        </p:spPr>
      </p:pic>
      <p:pic>
        <p:nvPicPr>
          <p:cNvPr id="576" name="Shape 576"/>
          <p:cNvPicPr preferRelativeResize="0"/>
          <p:nvPr/>
        </p:nvPicPr>
        <p:blipFill rotWithShape="1">
          <a:blip r:embed="rId8">
            <a:alphaModFix/>
          </a:blip>
          <a:srcRect/>
          <a:stretch/>
        </p:blipFill>
        <p:spPr>
          <a:xfrm>
            <a:off x="1871581" y="5716040"/>
            <a:ext cx="1443600" cy="336000"/>
          </a:xfrm>
          <a:prstGeom prst="rect">
            <a:avLst/>
          </a:prstGeom>
          <a:noFill/>
          <a:ln>
            <a:noFill/>
          </a:ln>
        </p:spPr>
      </p:pic>
      <p:pic>
        <p:nvPicPr>
          <p:cNvPr id="577" name="Shape 577"/>
          <p:cNvPicPr preferRelativeResize="0"/>
          <p:nvPr/>
        </p:nvPicPr>
        <p:blipFill rotWithShape="1">
          <a:blip r:embed="rId9">
            <a:alphaModFix/>
          </a:blip>
          <a:srcRect/>
          <a:stretch/>
        </p:blipFill>
        <p:spPr>
          <a:xfrm>
            <a:off x="613231" y="5623137"/>
            <a:ext cx="1273600" cy="551200"/>
          </a:xfrm>
          <a:prstGeom prst="rect">
            <a:avLst/>
          </a:prstGeom>
          <a:noFill/>
          <a:ln>
            <a:noFill/>
          </a:ln>
        </p:spPr>
      </p:pic>
      <p:sp>
        <p:nvSpPr>
          <p:cNvPr id="578" name="Shape 578"/>
          <p:cNvSpPr txBox="1"/>
          <p:nvPr/>
        </p:nvSpPr>
        <p:spPr>
          <a:xfrm>
            <a:off x="3591189" y="4199963"/>
            <a:ext cx="6052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IaaS</a:t>
            </a:r>
          </a:p>
        </p:txBody>
      </p:sp>
      <p:sp>
        <p:nvSpPr>
          <p:cNvPr id="579" name="Shape 579"/>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fld id="{00000000-1234-1234-1234-123412341234}" type="slidenum">
              <a:rPr lang="en-US"/>
              <a:pPr/>
              <a:t>33</a:t>
            </a:fld>
            <a:endParaRPr lang="en-US"/>
          </a:p>
        </p:txBody>
      </p:sp>
      <p:pic>
        <p:nvPicPr>
          <p:cNvPr id="580" name="Shape 580"/>
          <p:cNvPicPr preferRelativeResize="0"/>
          <p:nvPr/>
        </p:nvPicPr>
        <p:blipFill rotWithShape="1">
          <a:blip r:embed="rId10">
            <a:alphaModFix/>
          </a:blip>
          <a:srcRect l="17943" t="25725" r="17465" b="26802"/>
          <a:stretch/>
        </p:blipFill>
        <p:spPr>
          <a:xfrm>
            <a:off x="6077967" y="5588764"/>
            <a:ext cx="1038800" cy="590011"/>
          </a:xfrm>
          <a:prstGeom prst="rect">
            <a:avLst/>
          </a:prstGeom>
          <a:noFill/>
          <a:ln>
            <a:noFill/>
          </a:ln>
        </p:spPr>
      </p:pic>
    </p:spTree>
    <p:extLst>
      <p:ext uri="{BB962C8B-B14F-4D97-AF65-F5344CB8AC3E}">
        <p14:creationId xmlns:p14="http://schemas.microsoft.com/office/powerpoint/2010/main" val="3976139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cxnSp>
        <p:nvCxnSpPr>
          <p:cNvPr id="585" name="Shape 585"/>
          <p:cNvCxnSpPr/>
          <p:nvPr/>
        </p:nvCxnSpPr>
        <p:spPr>
          <a:xfrm>
            <a:off x="9199847" y="4598257"/>
            <a:ext cx="0" cy="920800"/>
          </a:xfrm>
          <a:prstGeom prst="straightConnector1">
            <a:avLst/>
          </a:prstGeom>
          <a:noFill/>
          <a:ln w="25400" cap="flat" cmpd="sng">
            <a:solidFill>
              <a:srgbClr val="C2645A"/>
            </a:solidFill>
            <a:prstDash val="solid"/>
            <a:round/>
            <a:headEnd type="none" w="med" len="med"/>
            <a:tailEnd type="none" w="med" len="med"/>
          </a:ln>
        </p:spPr>
      </p:cxnSp>
      <p:sp>
        <p:nvSpPr>
          <p:cNvPr id="586" name="Shape 586"/>
          <p:cNvSpPr/>
          <p:nvPr/>
        </p:nvSpPr>
        <p:spPr>
          <a:xfrm>
            <a:off x="8679123" y="3830727"/>
            <a:ext cx="1038800" cy="1038800"/>
          </a:xfrm>
          <a:prstGeom prst="ellipse">
            <a:avLst/>
          </a:prstGeom>
          <a:solidFill>
            <a:srgbClr val="C2645A"/>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87" name="Shape 587"/>
          <p:cNvSpPr txBox="1"/>
          <p:nvPr/>
        </p:nvSpPr>
        <p:spPr>
          <a:xfrm>
            <a:off x="8616181" y="4163643"/>
            <a:ext cx="11436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Containers</a:t>
            </a:r>
          </a:p>
        </p:txBody>
      </p:sp>
      <p:cxnSp>
        <p:nvCxnSpPr>
          <p:cNvPr id="588" name="Shape 588"/>
          <p:cNvCxnSpPr/>
          <p:nvPr/>
        </p:nvCxnSpPr>
        <p:spPr>
          <a:xfrm>
            <a:off x="10545165" y="4660009"/>
            <a:ext cx="0" cy="641200"/>
          </a:xfrm>
          <a:prstGeom prst="straightConnector1">
            <a:avLst/>
          </a:prstGeom>
          <a:noFill/>
          <a:ln w="25400" cap="flat" cmpd="sng">
            <a:solidFill>
              <a:srgbClr val="EA933E"/>
            </a:solidFill>
            <a:prstDash val="solid"/>
            <a:round/>
            <a:headEnd type="none" w="med" len="med"/>
            <a:tailEnd type="none" w="med" len="med"/>
          </a:ln>
        </p:spPr>
      </p:cxnSp>
      <p:sp>
        <p:nvSpPr>
          <p:cNvPr id="589" name="Shape 589"/>
          <p:cNvSpPr/>
          <p:nvPr/>
        </p:nvSpPr>
        <p:spPr>
          <a:xfrm>
            <a:off x="10001251" y="3818079"/>
            <a:ext cx="1038800" cy="1038800"/>
          </a:xfrm>
          <a:prstGeom prst="ellipse">
            <a:avLst/>
          </a:prstGeom>
          <a:solidFill>
            <a:srgbClr val="EA933E"/>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90" name="Shape 590"/>
          <p:cNvSpPr txBox="1"/>
          <p:nvPr/>
        </p:nvSpPr>
        <p:spPr>
          <a:xfrm>
            <a:off x="10092681" y="4031339"/>
            <a:ext cx="834800" cy="5336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Cloud</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 Native</a:t>
            </a:r>
          </a:p>
        </p:txBody>
      </p:sp>
      <p:sp>
        <p:nvSpPr>
          <p:cNvPr id="591" name="Shape 591"/>
          <p:cNvSpPr txBox="1">
            <a:spLocks noGrp="1"/>
          </p:cNvSpPr>
          <p:nvPr>
            <p:ph type="title"/>
          </p:nvPr>
        </p:nvSpPr>
        <p:spPr>
          <a:xfrm>
            <a:off x="165669" y="546408"/>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lgn="l">
              <a:spcBef>
                <a:spcPts val="0"/>
              </a:spcBef>
              <a:spcAft>
                <a:spcPts val="0"/>
              </a:spcAft>
              <a:buClr>
                <a:srgbClr val="FFFFFF"/>
              </a:buClr>
              <a:buSzPct val="25000"/>
            </a:pPr>
            <a:r>
              <a:rPr lang="en-US" sz="3467" dirty="0">
                <a:solidFill>
                  <a:schemeClr val="tx2"/>
                </a:solidFill>
                <a:latin typeface="Century Gothic"/>
                <a:ea typeface="Century Gothic"/>
                <a:cs typeface="Century Gothic"/>
                <a:sym typeface="Century Gothic"/>
              </a:rPr>
              <a:t>Cloud Native: CNCF (2015)</a:t>
            </a:r>
          </a:p>
        </p:txBody>
      </p:sp>
      <p:sp>
        <p:nvSpPr>
          <p:cNvPr id="592" name="Shape 592"/>
          <p:cNvSpPr txBox="1">
            <a:spLocks noGrp="1"/>
          </p:cNvSpPr>
          <p:nvPr>
            <p:ph type="sldNum" idx="12"/>
          </p:nvPr>
        </p:nvSpPr>
        <p:spPr>
          <a:xfrm>
            <a:off x="11409045" y="8444179"/>
            <a:ext cx="731600" cy="700000"/>
          </a:xfrm>
          <a:prstGeom prst="rect">
            <a:avLst/>
          </a:prstGeom>
          <a:noFill/>
          <a:ln>
            <a:noFill/>
          </a:ln>
        </p:spPr>
        <p:txBody>
          <a:bodyPr wrap="square" lIns="162533" tIns="81233" rIns="162533" bIns="81233" anchor="ctr" anchorCtr="0">
            <a:noAutofit/>
          </a:bodyPr>
          <a:lstStyle/>
          <a:p>
            <a:fld id="{00000000-1234-1234-1234-123412341234}" type="slidenum">
              <a:rPr lang="en-US"/>
              <a:pPr/>
              <a:t>34</a:t>
            </a:fld>
            <a:endParaRPr lang="en-US"/>
          </a:p>
        </p:txBody>
      </p:sp>
      <p:sp>
        <p:nvSpPr>
          <p:cNvPr id="593" name="Shape 593"/>
          <p:cNvSpPr txBox="1">
            <a:spLocks noGrp="1"/>
          </p:cNvSpPr>
          <p:nvPr>
            <p:ph type="body" idx="1"/>
          </p:nvPr>
        </p:nvSpPr>
        <p:spPr>
          <a:xfrm>
            <a:off x="5510500" y="1298967"/>
            <a:ext cx="6383200" cy="21964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156629" indent="-156629">
              <a:lnSpc>
                <a:spcPct val="120000"/>
              </a:lnSpc>
              <a:spcBef>
                <a:spcPts val="0"/>
              </a:spcBef>
              <a:spcAft>
                <a:spcPts val="0"/>
              </a:spcAft>
              <a:buClr>
                <a:srgbClr val="446CA9"/>
              </a:buClr>
              <a:buSzPct val="100000"/>
              <a:buFont typeface="Arial"/>
              <a:buChar char="•"/>
            </a:pPr>
            <a:r>
              <a:rPr lang="en-US" sz="2000">
                <a:solidFill>
                  <a:srgbClr val="595959"/>
                </a:solidFill>
                <a:latin typeface="Century Gothic"/>
                <a:ea typeface="Century Gothic"/>
                <a:cs typeface="Century Gothic"/>
                <a:sym typeface="Century Gothic"/>
              </a:rPr>
              <a:t>Cloud native computing uses an open source software stack to:</a:t>
            </a:r>
          </a:p>
          <a:p>
            <a:pPr marL="378873" lvl="1" indent="-226477">
              <a:spcBef>
                <a:spcPts val="400"/>
              </a:spcBef>
              <a:spcAft>
                <a:spcPts val="0"/>
              </a:spcAft>
              <a:buClr>
                <a:srgbClr val="446CA9"/>
              </a:buClr>
              <a:buSzPct val="65517"/>
              <a:buFont typeface="Arial"/>
              <a:buChar char="–"/>
            </a:pPr>
            <a:r>
              <a:rPr lang="en-US" sz="2000">
                <a:solidFill>
                  <a:srgbClr val="595959"/>
                </a:solidFill>
                <a:latin typeface="Century Gothic"/>
                <a:ea typeface="Century Gothic"/>
                <a:cs typeface="Century Gothic"/>
                <a:sym typeface="Century Gothic"/>
              </a:rPr>
              <a:t>segment applications into </a:t>
            </a:r>
            <a:r>
              <a:rPr lang="en-US" sz="2000" i="1">
                <a:solidFill>
                  <a:srgbClr val="595959"/>
                </a:solidFill>
                <a:latin typeface="Century Gothic"/>
                <a:ea typeface="Century Gothic"/>
                <a:cs typeface="Century Gothic"/>
                <a:sym typeface="Century Gothic"/>
              </a:rPr>
              <a:t>microservices</a:t>
            </a:r>
            <a:r>
              <a:rPr lang="en-US" sz="2000">
                <a:solidFill>
                  <a:srgbClr val="595959"/>
                </a:solidFill>
                <a:latin typeface="Century Gothic"/>
                <a:ea typeface="Century Gothic"/>
                <a:cs typeface="Century Gothic"/>
                <a:sym typeface="Century Gothic"/>
              </a:rPr>
              <a:t>,</a:t>
            </a:r>
          </a:p>
          <a:p>
            <a:pPr marL="378873" lvl="1" indent="-226477">
              <a:spcBef>
                <a:spcPts val="400"/>
              </a:spcBef>
              <a:spcAft>
                <a:spcPts val="0"/>
              </a:spcAft>
              <a:buClr>
                <a:srgbClr val="446CA9"/>
              </a:buClr>
              <a:buSzPct val="65517"/>
              <a:buFont typeface="Arial"/>
              <a:buChar char="–"/>
            </a:pPr>
            <a:r>
              <a:rPr lang="en-US" sz="2000">
                <a:solidFill>
                  <a:srgbClr val="595959"/>
                </a:solidFill>
                <a:latin typeface="Century Gothic"/>
                <a:ea typeface="Century Gothic"/>
                <a:cs typeface="Century Gothic"/>
                <a:sym typeface="Century Gothic"/>
              </a:rPr>
              <a:t>packaging each part into its own </a:t>
            </a:r>
            <a:r>
              <a:rPr lang="en-US" sz="2000" i="1">
                <a:solidFill>
                  <a:srgbClr val="595959"/>
                </a:solidFill>
                <a:latin typeface="Century Gothic"/>
                <a:ea typeface="Century Gothic"/>
                <a:cs typeface="Century Gothic"/>
                <a:sym typeface="Century Gothic"/>
              </a:rPr>
              <a:t>container</a:t>
            </a:r>
          </a:p>
          <a:p>
            <a:pPr marL="378873" lvl="1" indent="-226477">
              <a:spcBef>
                <a:spcPts val="400"/>
              </a:spcBef>
              <a:spcAft>
                <a:spcPts val="0"/>
              </a:spcAft>
              <a:buClr>
                <a:srgbClr val="446CA9"/>
              </a:buClr>
              <a:buSzPct val="65517"/>
              <a:buFont typeface="Arial"/>
              <a:buChar char="–"/>
            </a:pPr>
            <a:r>
              <a:rPr lang="en-US" sz="2000">
                <a:solidFill>
                  <a:srgbClr val="595959"/>
                </a:solidFill>
                <a:latin typeface="Century Gothic"/>
                <a:ea typeface="Century Gothic"/>
                <a:cs typeface="Century Gothic"/>
                <a:sym typeface="Century Gothic"/>
              </a:rPr>
              <a:t>and dynamically </a:t>
            </a:r>
            <a:r>
              <a:rPr lang="en-US" sz="2000" i="1">
                <a:solidFill>
                  <a:srgbClr val="595959"/>
                </a:solidFill>
                <a:latin typeface="Century Gothic"/>
                <a:ea typeface="Century Gothic"/>
                <a:cs typeface="Century Gothic"/>
                <a:sym typeface="Century Gothic"/>
              </a:rPr>
              <a:t>orchestrating</a:t>
            </a:r>
            <a:r>
              <a:rPr lang="en-US" sz="2000">
                <a:solidFill>
                  <a:srgbClr val="595959"/>
                </a:solidFill>
                <a:latin typeface="Century Gothic"/>
                <a:ea typeface="Century Gothic"/>
                <a:cs typeface="Century Gothic"/>
                <a:sym typeface="Century Gothic"/>
              </a:rPr>
              <a:t> those containers to optimize resource utilization</a:t>
            </a:r>
          </a:p>
        </p:txBody>
      </p:sp>
      <p:cxnSp>
        <p:nvCxnSpPr>
          <p:cNvPr id="594" name="Shape 594"/>
          <p:cNvCxnSpPr/>
          <p:nvPr/>
        </p:nvCxnSpPr>
        <p:spPr>
          <a:xfrm>
            <a:off x="1259393" y="4598257"/>
            <a:ext cx="0" cy="920800"/>
          </a:xfrm>
          <a:prstGeom prst="straightConnector1">
            <a:avLst/>
          </a:prstGeom>
          <a:noFill/>
          <a:ln w="25400" cap="flat" cmpd="sng">
            <a:solidFill>
              <a:srgbClr val="FBB03B"/>
            </a:solidFill>
            <a:prstDash val="solid"/>
            <a:round/>
            <a:headEnd type="none" w="med" len="med"/>
            <a:tailEnd type="none" w="med" len="med"/>
          </a:ln>
        </p:spPr>
      </p:cxnSp>
      <p:cxnSp>
        <p:nvCxnSpPr>
          <p:cNvPr id="595" name="Shape 595"/>
          <p:cNvCxnSpPr/>
          <p:nvPr/>
        </p:nvCxnSpPr>
        <p:spPr>
          <a:xfrm>
            <a:off x="6592231" y="4598257"/>
            <a:ext cx="0" cy="920800"/>
          </a:xfrm>
          <a:prstGeom prst="straightConnector1">
            <a:avLst/>
          </a:prstGeom>
          <a:noFill/>
          <a:ln w="25400" cap="flat" cmpd="sng">
            <a:solidFill>
              <a:srgbClr val="000090"/>
            </a:solidFill>
            <a:prstDash val="solid"/>
            <a:round/>
            <a:headEnd type="none" w="med" len="med"/>
            <a:tailEnd type="none" w="med" len="med"/>
          </a:ln>
        </p:spPr>
      </p:cxnSp>
      <p:sp>
        <p:nvSpPr>
          <p:cNvPr id="596" name="Shape 596"/>
          <p:cNvSpPr/>
          <p:nvPr/>
        </p:nvSpPr>
        <p:spPr>
          <a:xfrm>
            <a:off x="6071507" y="3830727"/>
            <a:ext cx="1038800" cy="1038800"/>
          </a:xfrm>
          <a:prstGeom prst="ellipse">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597" name="Shape 597"/>
          <p:cNvSpPr txBox="1"/>
          <p:nvPr/>
        </p:nvSpPr>
        <p:spPr>
          <a:xfrm>
            <a:off x="6146487" y="3974263"/>
            <a:ext cx="868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Open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 Source</a:t>
            </a:r>
          </a:p>
          <a:p>
            <a:pPr algn="ctr">
              <a:buClr>
                <a:schemeClr val="lt1"/>
              </a:buClr>
              <a:buSzPct val="25000"/>
            </a:pPr>
            <a:r>
              <a:rPr lang="en-US" sz="1333">
                <a:solidFill>
                  <a:schemeClr val="lt1"/>
                </a:solidFill>
                <a:latin typeface="Century Gothic"/>
                <a:ea typeface="Century Gothic"/>
                <a:cs typeface="Century Gothic"/>
                <a:sym typeface="Century Gothic"/>
              </a:rPr>
              <a:t>IaaS</a:t>
            </a:r>
          </a:p>
        </p:txBody>
      </p:sp>
      <p:cxnSp>
        <p:nvCxnSpPr>
          <p:cNvPr id="598" name="Shape 598"/>
          <p:cNvCxnSpPr/>
          <p:nvPr/>
        </p:nvCxnSpPr>
        <p:spPr>
          <a:xfrm>
            <a:off x="5255388" y="4598257"/>
            <a:ext cx="0" cy="920800"/>
          </a:xfrm>
          <a:prstGeom prst="straightConnector1">
            <a:avLst/>
          </a:prstGeom>
          <a:noFill/>
          <a:ln w="25400" cap="flat" cmpd="sng">
            <a:solidFill>
              <a:srgbClr val="660066"/>
            </a:solidFill>
            <a:prstDash val="solid"/>
            <a:round/>
            <a:headEnd type="none" w="med" len="med"/>
            <a:tailEnd type="none" w="med" len="med"/>
          </a:ln>
        </p:spPr>
      </p:cxnSp>
      <p:sp>
        <p:nvSpPr>
          <p:cNvPr id="599" name="Shape 599"/>
          <p:cNvSpPr/>
          <p:nvPr/>
        </p:nvSpPr>
        <p:spPr>
          <a:xfrm>
            <a:off x="4734664" y="3830727"/>
            <a:ext cx="1038800" cy="1038800"/>
          </a:xfrm>
          <a:prstGeom prst="ellipse">
            <a:avLst/>
          </a:prstGeom>
          <a:solidFill>
            <a:srgbClr val="660066"/>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00" name="Shape 600"/>
          <p:cNvSpPr txBox="1"/>
          <p:nvPr/>
        </p:nvSpPr>
        <p:spPr>
          <a:xfrm>
            <a:off x="4911292" y="4185923"/>
            <a:ext cx="6644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PaaS</a:t>
            </a:r>
          </a:p>
        </p:txBody>
      </p:sp>
      <p:cxnSp>
        <p:nvCxnSpPr>
          <p:cNvPr id="601" name="Shape 601"/>
          <p:cNvCxnSpPr/>
          <p:nvPr/>
        </p:nvCxnSpPr>
        <p:spPr>
          <a:xfrm>
            <a:off x="7937549" y="4660009"/>
            <a:ext cx="0" cy="641200"/>
          </a:xfrm>
          <a:prstGeom prst="straightConnector1">
            <a:avLst/>
          </a:prstGeom>
          <a:noFill/>
          <a:ln w="25400" cap="flat" cmpd="sng">
            <a:solidFill>
              <a:srgbClr val="0070C0"/>
            </a:solidFill>
            <a:prstDash val="solid"/>
            <a:round/>
            <a:headEnd type="none" w="med" len="med"/>
            <a:tailEnd type="none" w="med" len="med"/>
          </a:ln>
        </p:spPr>
      </p:cxnSp>
      <p:sp>
        <p:nvSpPr>
          <p:cNvPr id="602" name="Shape 602"/>
          <p:cNvSpPr/>
          <p:nvPr/>
        </p:nvSpPr>
        <p:spPr>
          <a:xfrm rot="5400000">
            <a:off x="11234779" y="5119084"/>
            <a:ext cx="452800" cy="390400"/>
          </a:xfrm>
          <a:prstGeom prst="triangle">
            <a:avLst>
              <a:gd name="adj" fmla="val 50000"/>
            </a:avLst>
          </a:prstGeom>
          <a:solidFill>
            <a:srgbClr val="C0D323"/>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03" name="Shape 603"/>
          <p:cNvSpPr/>
          <p:nvPr/>
        </p:nvSpPr>
        <p:spPr>
          <a:xfrm>
            <a:off x="7393635" y="3818079"/>
            <a:ext cx="1038800" cy="1038800"/>
          </a:xfrm>
          <a:prstGeom prst="ellipse">
            <a:avLst/>
          </a:prstGeom>
          <a:solidFill>
            <a:srgbClr val="0070C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04" name="Shape 604"/>
          <p:cNvSpPr txBox="1"/>
          <p:nvPr/>
        </p:nvSpPr>
        <p:spPr>
          <a:xfrm>
            <a:off x="7468615" y="3964499"/>
            <a:ext cx="868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Open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 Source</a:t>
            </a:r>
          </a:p>
          <a:p>
            <a:pPr algn="ctr">
              <a:buClr>
                <a:schemeClr val="lt1"/>
              </a:buClr>
              <a:buSzPct val="25000"/>
            </a:pPr>
            <a:r>
              <a:rPr lang="en-US" sz="1333">
                <a:solidFill>
                  <a:schemeClr val="lt1"/>
                </a:solidFill>
                <a:latin typeface="Century Gothic"/>
                <a:ea typeface="Century Gothic"/>
                <a:cs typeface="Century Gothic"/>
                <a:sym typeface="Century Gothic"/>
              </a:rPr>
              <a:t>PaaS</a:t>
            </a:r>
          </a:p>
        </p:txBody>
      </p:sp>
      <p:cxnSp>
        <p:nvCxnSpPr>
          <p:cNvPr id="605" name="Shape 605"/>
          <p:cNvCxnSpPr/>
          <p:nvPr/>
        </p:nvCxnSpPr>
        <p:spPr>
          <a:xfrm>
            <a:off x="3905677" y="4598257"/>
            <a:ext cx="0" cy="920800"/>
          </a:xfrm>
          <a:prstGeom prst="straightConnector1">
            <a:avLst/>
          </a:prstGeom>
          <a:noFill/>
          <a:ln w="25400" cap="flat" cmpd="sng">
            <a:solidFill>
              <a:srgbClr val="65B8CB"/>
            </a:solidFill>
            <a:prstDash val="solid"/>
            <a:round/>
            <a:headEnd type="none" w="med" len="med"/>
            <a:tailEnd type="none" w="med" len="med"/>
          </a:ln>
        </p:spPr>
      </p:cxnSp>
      <p:sp>
        <p:nvSpPr>
          <p:cNvPr id="606" name="Shape 606"/>
          <p:cNvSpPr/>
          <p:nvPr/>
        </p:nvSpPr>
        <p:spPr>
          <a:xfrm>
            <a:off x="3384953" y="3830727"/>
            <a:ext cx="1038800" cy="1038800"/>
          </a:xfrm>
          <a:prstGeom prst="ellipse">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cxnSp>
        <p:nvCxnSpPr>
          <p:cNvPr id="607" name="Shape 607"/>
          <p:cNvCxnSpPr/>
          <p:nvPr/>
        </p:nvCxnSpPr>
        <p:spPr>
          <a:xfrm>
            <a:off x="2568835" y="4598257"/>
            <a:ext cx="0" cy="920800"/>
          </a:xfrm>
          <a:prstGeom prst="straightConnector1">
            <a:avLst/>
          </a:prstGeom>
          <a:noFill/>
          <a:ln w="25400" cap="flat" cmpd="sng">
            <a:solidFill>
              <a:srgbClr val="89B449"/>
            </a:solidFill>
            <a:prstDash val="solid"/>
            <a:round/>
            <a:headEnd type="none" w="med" len="med"/>
            <a:tailEnd type="none" w="med" len="med"/>
          </a:ln>
        </p:spPr>
      </p:cxnSp>
      <p:sp>
        <p:nvSpPr>
          <p:cNvPr id="608" name="Shape 608"/>
          <p:cNvSpPr/>
          <p:nvPr/>
        </p:nvSpPr>
        <p:spPr>
          <a:xfrm>
            <a:off x="2048111" y="3830727"/>
            <a:ext cx="1038800" cy="1038800"/>
          </a:xfrm>
          <a:prstGeom prst="ellipse">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09" name="Shape 609"/>
          <p:cNvSpPr txBox="1"/>
          <p:nvPr/>
        </p:nvSpPr>
        <p:spPr>
          <a:xfrm>
            <a:off x="2034348" y="4141363"/>
            <a:ext cx="1045200" cy="5336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Virtualiza-</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tion</a:t>
            </a:r>
          </a:p>
        </p:txBody>
      </p:sp>
      <p:sp>
        <p:nvSpPr>
          <p:cNvPr id="610" name="Shape 610"/>
          <p:cNvSpPr/>
          <p:nvPr/>
        </p:nvSpPr>
        <p:spPr>
          <a:xfrm>
            <a:off x="597428" y="5088349"/>
            <a:ext cx="1336400" cy="452400"/>
          </a:xfrm>
          <a:prstGeom prst="rect">
            <a:avLst/>
          </a:prstGeom>
          <a:solidFill>
            <a:srgbClr val="FCB131"/>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11" name="Shape 611"/>
          <p:cNvSpPr/>
          <p:nvPr/>
        </p:nvSpPr>
        <p:spPr>
          <a:xfrm>
            <a:off x="1933993" y="5088349"/>
            <a:ext cx="1336400" cy="452400"/>
          </a:xfrm>
          <a:prstGeom prst="rect">
            <a:avLst/>
          </a:prstGeom>
          <a:solidFill>
            <a:srgbClr val="89B44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12" name="Shape 612"/>
          <p:cNvSpPr/>
          <p:nvPr/>
        </p:nvSpPr>
        <p:spPr>
          <a:xfrm>
            <a:off x="3261611" y="5088349"/>
            <a:ext cx="1336400" cy="452400"/>
          </a:xfrm>
          <a:prstGeom prst="rect">
            <a:avLst/>
          </a:prstGeom>
          <a:solidFill>
            <a:srgbClr val="65B8C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13" name="Shape 613"/>
          <p:cNvSpPr/>
          <p:nvPr/>
        </p:nvSpPr>
        <p:spPr>
          <a:xfrm>
            <a:off x="4598176" y="5088349"/>
            <a:ext cx="1336400" cy="452400"/>
          </a:xfrm>
          <a:prstGeom prst="rect">
            <a:avLst/>
          </a:prstGeom>
          <a:solidFill>
            <a:srgbClr val="6C1869"/>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14" name="Shape 614"/>
          <p:cNvSpPr/>
          <p:nvPr/>
        </p:nvSpPr>
        <p:spPr>
          <a:xfrm>
            <a:off x="5934741" y="5088349"/>
            <a:ext cx="1336400" cy="452400"/>
          </a:xfrm>
          <a:prstGeom prst="rect">
            <a:avLst/>
          </a:prstGeom>
          <a:solidFill>
            <a:srgbClr val="00009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15" name="Shape 615"/>
          <p:cNvSpPr/>
          <p:nvPr/>
        </p:nvSpPr>
        <p:spPr>
          <a:xfrm>
            <a:off x="7271307" y="5088349"/>
            <a:ext cx="1336400" cy="452400"/>
          </a:xfrm>
          <a:prstGeom prst="rect">
            <a:avLst/>
          </a:prstGeom>
          <a:solidFill>
            <a:srgbClr val="0070C0"/>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16" name="Shape 616"/>
          <p:cNvSpPr/>
          <p:nvPr/>
        </p:nvSpPr>
        <p:spPr>
          <a:xfrm>
            <a:off x="8598924" y="5088349"/>
            <a:ext cx="1336400" cy="452400"/>
          </a:xfrm>
          <a:prstGeom prst="rect">
            <a:avLst/>
          </a:prstGeom>
          <a:solidFill>
            <a:srgbClr val="C2645A"/>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17" name="Shape 617"/>
          <p:cNvSpPr/>
          <p:nvPr/>
        </p:nvSpPr>
        <p:spPr>
          <a:xfrm>
            <a:off x="9935489" y="5088349"/>
            <a:ext cx="1336400" cy="452400"/>
          </a:xfrm>
          <a:prstGeom prst="rect">
            <a:avLst/>
          </a:prstGeom>
          <a:solidFill>
            <a:srgbClr val="EA933E"/>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18" name="Shape 618"/>
          <p:cNvSpPr txBox="1"/>
          <p:nvPr/>
        </p:nvSpPr>
        <p:spPr>
          <a:xfrm>
            <a:off x="859020"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2000</a:t>
            </a:r>
          </a:p>
        </p:txBody>
      </p:sp>
      <p:sp>
        <p:nvSpPr>
          <p:cNvPr id="619" name="Shape 619"/>
          <p:cNvSpPr txBox="1"/>
          <p:nvPr/>
        </p:nvSpPr>
        <p:spPr>
          <a:xfrm>
            <a:off x="22149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2001</a:t>
            </a:r>
          </a:p>
        </p:txBody>
      </p:sp>
      <p:sp>
        <p:nvSpPr>
          <p:cNvPr id="620" name="Shape 620"/>
          <p:cNvSpPr txBox="1"/>
          <p:nvPr/>
        </p:nvSpPr>
        <p:spPr>
          <a:xfrm>
            <a:off x="350713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2006</a:t>
            </a:r>
          </a:p>
        </p:txBody>
      </p:sp>
      <p:sp>
        <p:nvSpPr>
          <p:cNvPr id="621" name="Shape 621"/>
          <p:cNvSpPr txBox="1"/>
          <p:nvPr/>
        </p:nvSpPr>
        <p:spPr>
          <a:xfrm>
            <a:off x="4879555"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2009</a:t>
            </a:r>
          </a:p>
        </p:txBody>
      </p:sp>
      <p:sp>
        <p:nvSpPr>
          <p:cNvPr id="622" name="Shape 622"/>
          <p:cNvSpPr txBox="1"/>
          <p:nvPr/>
        </p:nvSpPr>
        <p:spPr>
          <a:xfrm>
            <a:off x="6180963"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2010</a:t>
            </a:r>
          </a:p>
        </p:txBody>
      </p:sp>
      <p:sp>
        <p:nvSpPr>
          <p:cNvPr id="623" name="Shape 623"/>
          <p:cNvSpPr txBox="1"/>
          <p:nvPr/>
        </p:nvSpPr>
        <p:spPr>
          <a:xfrm>
            <a:off x="7523621"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2011</a:t>
            </a:r>
          </a:p>
        </p:txBody>
      </p:sp>
      <p:sp>
        <p:nvSpPr>
          <p:cNvPr id="624" name="Shape 624"/>
          <p:cNvSpPr/>
          <p:nvPr/>
        </p:nvSpPr>
        <p:spPr>
          <a:xfrm>
            <a:off x="738669" y="3830727"/>
            <a:ext cx="1038800" cy="1038800"/>
          </a:xfrm>
          <a:prstGeom prst="ellipse">
            <a:avLst/>
          </a:prstGeom>
          <a:solidFill>
            <a:srgbClr val="FBB03B"/>
          </a:solidFill>
          <a:ln>
            <a:noFill/>
          </a:ln>
        </p:spPr>
        <p:txBody>
          <a:bodyPr wrap="square" lIns="121900" tIns="60933" rIns="121900" bIns="60933" anchor="ctr" anchorCtr="0">
            <a:noAutofit/>
          </a:bodyPr>
          <a:lstStyle/>
          <a:p>
            <a:pPr algn="ctr">
              <a:buClr>
                <a:srgbClr val="000000"/>
              </a:buClr>
            </a:pPr>
            <a:endParaRPr sz="1400">
              <a:solidFill>
                <a:schemeClr val="lt1"/>
              </a:solidFill>
              <a:latin typeface="Century Gothic"/>
              <a:ea typeface="Century Gothic"/>
              <a:cs typeface="Century Gothic"/>
              <a:sym typeface="Century Gothic"/>
            </a:endParaRPr>
          </a:p>
        </p:txBody>
      </p:sp>
      <p:sp>
        <p:nvSpPr>
          <p:cNvPr id="625" name="Shape 625"/>
          <p:cNvSpPr txBox="1"/>
          <p:nvPr/>
        </p:nvSpPr>
        <p:spPr>
          <a:xfrm>
            <a:off x="697564" y="3974263"/>
            <a:ext cx="1100000" cy="7388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Non-</a:t>
            </a:r>
            <a:br>
              <a:rPr lang="en-US" sz="1333">
                <a:solidFill>
                  <a:schemeClr val="lt1"/>
                </a:solidFill>
                <a:latin typeface="Century Gothic"/>
                <a:ea typeface="Century Gothic"/>
                <a:cs typeface="Century Gothic"/>
                <a:sym typeface="Century Gothic"/>
              </a:rPr>
            </a:br>
            <a:r>
              <a:rPr lang="en-US" sz="1333">
                <a:solidFill>
                  <a:schemeClr val="lt1"/>
                </a:solidFill>
                <a:latin typeface="Century Gothic"/>
                <a:ea typeface="Century Gothic"/>
                <a:cs typeface="Century Gothic"/>
                <a:sym typeface="Century Gothic"/>
              </a:rPr>
              <a:t>Virtualized</a:t>
            </a:r>
          </a:p>
          <a:p>
            <a:pPr algn="ctr">
              <a:buClr>
                <a:schemeClr val="lt1"/>
              </a:buClr>
              <a:buSzPct val="25000"/>
            </a:pPr>
            <a:r>
              <a:rPr lang="en-US" sz="1333">
                <a:solidFill>
                  <a:schemeClr val="lt1"/>
                </a:solidFill>
                <a:latin typeface="Century Gothic"/>
                <a:ea typeface="Century Gothic"/>
                <a:cs typeface="Century Gothic"/>
                <a:sym typeface="Century Gothic"/>
              </a:rPr>
              <a:t>Hardware</a:t>
            </a:r>
          </a:p>
        </p:txBody>
      </p:sp>
      <p:sp>
        <p:nvSpPr>
          <p:cNvPr id="626" name="Shape 626"/>
          <p:cNvSpPr txBox="1"/>
          <p:nvPr/>
        </p:nvSpPr>
        <p:spPr>
          <a:xfrm>
            <a:off x="8834021"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2013</a:t>
            </a:r>
          </a:p>
        </p:txBody>
      </p:sp>
      <p:sp>
        <p:nvSpPr>
          <p:cNvPr id="627" name="Shape 627"/>
          <p:cNvSpPr txBox="1"/>
          <p:nvPr/>
        </p:nvSpPr>
        <p:spPr>
          <a:xfrm>
            <a:off x="10183201" y="5122681"/>
            <a:ext cx="805200" cy="3692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600">
                <a:solidFill>
                  <a:schemeClr val="lt1"/>
                </a:solidFill>
                <a:latin typeface="Century Gothic"/>
                <a:ea typeface="Century Gothic"/>
                <a:cs typeface="Century Gothic"/>
                <a:sym typeface="Century Gothic"/>
              </a:rPr>
              <a:t>2015</a:t>
            </a:r>
          </a:p>
        </p:txBody>
      </p:sp>
      <p:pic>
        <p:nvPicPr>
          <p:cNvPr id="628" name="Shape 628"/>
          <p:cNvPicPr preferRelativeResize="0"/>
          <p:nvPr/>
        </p:nvPicPr>
        <p:blipFill rotWithShape="1">
          <a:blip r:embed="rId3">
            <a:alphaModFix/>
          </a:blip>
          <a:srcRect/>
          <a:stretch/>
        </p:blipFill>
        <p:spPr>
          <a:xfrm>
            <a:off x="9974184" y="5585253"/>
            <a:ext cx="1298000" cy="206000"/>
          </a:xfrm>
          <a:prstGeom prst="rect">
            <a:avLst/>
          </a:prstGeom>
          <a:noFill/>
          <a:ln>
            <a:noFill/>
          </a:ln>
        </p:spPr>
      </p:pic>
      <p:pic>
        <p:nvPicPr>
          <p:cNvPr id="629" name="Shape 629" descr="CNCF_Alternate_Pantone.png"/>
          <p:cNvPicPr preferRelativeResize="0"/>
          <p:nvPr/>
        </p:nvPicPr>
        <p:blipFill rotWithShape="1">
          <a:blip r:embed="rId4">
            <a:alphaModFix/>
          </a:blip>
          <a:srcRect/>
          <a:stretch/>
        </p:blipFill>
        <p:spPr>
          <a:xfrm>
            <a:off x="673955" y="1472784"/>
            <a:ext cx="4474000" cy="710800"/>
          </a:xfrm>
          <a:prstGeom prst="rect">
            <a:avLst/>
          </a:prstGeom>
          <a:noFill/>
          <a:ln>
            <a:noFill/>
          </a:ln>
        </p:spPr>
      </p:pic>
      <p:pic>
        <p:nvPicPr>
          <p:cNvPr id="630" name="Shape 630" descr="cloud foundry logo.jpg"/>
          <p:cNvPicPr preferRelativeResize="0"/>
          <p:nvPr/>
        </p:nvPicPr>
        <p:blipFill rotWithShape="1">
          <a:blip r:embed="rId5">
            <a:alphaModFix/>
          </a:blip>
          <a:srcRect/>
          <a:stretch/>
        </p:blipFill>
        <p:spPr>
          <a:xfrm>
            <a:off x="7271305" y="5774252"/>
            <a:ext cx="1327600" cy="260000"/>
          </a:xfrm>
          <a:prstGeom prst="rect">
            <a:avLst/>
          </a:prstGeom>
          <a:noFill/>
          <a:ln>
            <a:noFill/>
          </a:ln>
        </p:spPr>
      </p:pic>
      <p:pic>
        <p:nvPicPr>
          <p:cNvPr id="631" name="Shape 631"/>
          <p:cNvPicPr preferRelativeResize="0"/>
          <p:nvPr/>
        </p:nvPicPr>
        <p:blipFill rotWithShape="1">
          <a:blip r:embed="rId6">
            <a:alphaModFix/>
          </a:blip>
          <a:srcRect/>
          <a:stretch/>
        </p:blipFill>
        <p:spPr>
          <a:xfrm>
            <a:off x="8743747" y="5458593"/>
            <a:ext cx="959600" cy="856400"/>
          </a:xfrm>
          <a:prstGeom prst="rect">
            <a:avLst/>
          </a:prstGeom>
          <a:noFill/>
          <a:ln>
            <a:noFill/>
          </a:ln>
        </p:spPr>
      </p:pic>
      <p:pic>
        <p:nvPicPr>
          <p:cNvPr id="632" name="Shape 632"/>
          <p:cNvPicPr preferRelativeResize="0"/>
          <p:nvPr/>
        </p:nvPicPr>
        <p:blipFill rotWithShape="1">
          <a:blip r:embed="rId7">
            <a:alphaModFix/>
          </a:blip>
          <a:srcRect/>
          <a:stretch/>
        </p:blipFill>
        <p:spPr>
          <a:xfrm>
            <a:off x="4467385" y="5547713"/>
            <a:ext cx="1601200" cy="676000"/>
          </a:xfrm>
          <a:prstGeom prst="rect">
            <a:avLst/>
          </a:prstGeom>
          <a:noFill/>
          <a:ln>
            <a:noFill/>
          </a:ln>
        </p:spPr>
      </p:pic>
      <p:pic>
        <p:nvPicPr>
          <p:cNvPr id="633" name="Shape 633"/>
          <p:cNvPicPr preferRelativeResize="0"/>
          <p:nvPr/>
        </p:nvPicPr>
        <p:blipFill rotWithShape="1">
          <a:blip r:embed="rId8">
            <a:alphaModFix/>
          </a:blip>
          <a:srcRect/>
          <a:stretch/>
        </p:blipFill>
        <p:spPr>
          <a:xfrm>
            <a:off x="1871581" y="5716040"/>
            <a:ext cx="1443600" cy="336000"/>
          </a:xfrm>
          <a:prstGeom prst="rect">
            <a:avLst/>
          </a:prstGeom>
          <a:noFill/>
          <a:ln>
            <a:noFill/>
          </a:ln>
        </p:spPr>
      </p:pic>
      <p:pic>
        <p:nvPicPr>
          <p:cNvPr id="634" name="Shape 634"/>
          <p:cNvPicPr preferRelativeResize="0"/>
          <p:nvPr/>
        </p:nvPicPr>
        <p:blipFill rotWithShape="1">
          <a:blip r:embed="rId9">
            <a:alphaModFix/>
          </a:blip>
          <a:srcRect/>
          <a:stretch/>
        </p:blipFill>
        <p:spPr>
          <a:xfrm>
            <a:off x="3314337" y="5636788"/>
            <a:ext cx="1208800" cy="483600"/>
          </a:xfrm>
          <a:prstGeom prst="rect">
            <a:avLst/>
          </a:prstGeom>
          <a:noFill/>
          <a:ln>
            <a:noFill/>
          </a:ln>
        </p:spPr>
      </p:pic>
      <p:pic>
        <p:nvPicPr>
          <p:cNvPr id="635" name="Shape 635"/>
          <p:cNvPicPr preferRelativeResize="0"/>
          <p:nvPr/>
        </p:nvPicPr>
        <p:blipFill rotWithShape="1">
          <a:blip r:embed="rId10">
            <a:alphaModFix/>
          </a:blip>
          <a:srcRect/>
          <a:stretch/>
        </p:blipFill>
        <p:spPr>
          <a:xfrm>
            <a:off x="613231" y="5623137"/>
            <a:ext cx="1273600" cy="551200"/>
          </a:xfrm>
          <a:prstGeom prst="rect">
            <a:avLst/>
          </a:prstGeom>
          <a:noFill/>
          <a:ln>
            <a:noFill/>
          </a:ln>
        </p:spPr>
      </p:pic>
      <p:sp>
        <p:nvSpPr>
          <p:cNvPr id="636" name="Shape 636"/>
          <p:cNvSpPr txBox="1"/>
          <p:nvPr/>
        </p:nvSpPr>
        <p:spPr>
          <a:xfrm>
            <a:off x="3591189" y="4199963"/>
            <a:ext cx="605200" cy="328400"/>
          </a:xfrm>
          <a:prstGeom prst="rect">
            <a:avLst/>
          </a:prstGeom>
          <a:noFill/>
          <a:ln>
            <a:noFill/>
          </a:ln>
        </p:spPr>
        <p:txBody>
          <a:bodyPr wrap="square" lIns="121900" tIns="60933" rIns="121900" bIns="60933" anchor="t" anchorCtr="0">
            <a:noAutofit/>
          </a:bodyPr>
          <a:lstStyle/>
          <a:p>
            <a:pPr algn="ctr">
              <a:buClr>
                <a:schemeClr val="lt1"/>
              </a:buClr>
              <a:buSzPct val="25000"/>
            </a:pPr>
            <a:r>
              <a:rPr lang="en-US" sz="1333">
                <a:solidFill>
                  <a:schemeClr val="lt1"/>
                </a:solidFill>
                <a:latin typeface="Century Gothic"/>
                <a:ea typeface="Century Gothic"/>
                <a:cs typeface="Century Gothic"/>
                <a:sym typeface="Century Gothic"/>
              </a:rPr>
              <a:t>IaaS</a:t>
            </a:r>
          </a:p>
        </p:txBody>
      </p:sp>
      <p:pic>
        <p:nvPicPr>
          <p:cNvPr id="637" name="Shape 637"/>
          <p:cNvPicPr preferRelativeResize="0"/>
          <p:nvPr/>
        </p:nvPicPr>
        <p:blipFill rotWithShape="1">
          <a:blip r:embed="rId11">
            <a:alphaModFix/>
          </a:blip>
          <a:srcRect/>
          <a:stretch/>
        </p:blipFill>
        <p:spPr>
          <a:xfrm>
            <a:off x="10528400" y="5845267"/>
            <a:ext cx="336000" cy="336000"/>
          </a:xfrm>
          <a:prstGeom prst="rect">
            <a:avLst/>
          </a:prstGeom>
          <a:noFill/>
          <a:ln>
            <a:noFill/>
          </a:ln>
        </p:spPr>
      </p:pic>
      <p:pic>
        <p:nvPicPr>
          <p:cNvPr id="638" name="Shape 638"/>
          <p:cNvPicPr preferRelativeResize="0"/>
          <p:nvPr/>
        </p:nvPicPr>
        <p:blipFill>
          <a:blip r:embed="rId12">
            <a:alphaModFix/>
          </a:blip>
          <a:stretch>
            <a:fillRect/>
          </a:stretch>
        </p:blipFill>
        <p:spPr>
          <a:xfrm>
            <a:off x="891134" y="2352601"/>
            <a:ext cx="3651005" cy="991100"/>
          </a:xfrm>
          <a:prstGeom prst="rect">
            <a:avLst/>
          </a:prstGeom>
          <a:noFill/>
          <a:ln>
            <a:noFill/>
          </a:ln>
        </p:spPr>
      </p:pic>
      <p:sp>
        <p:nvSpPr>
          <p:cNvPr id="639" name="Shape 639"/>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fld id="{00000000-1234-1234-1234-123412341234}" type="slidenum">
              <a:rPr lang="en-US"/>
              <a:pPr/>
              <a:t>34</a:t>
            </a:fld>
            <a:endParaRPr lang="en-US"/>
          </a:p>
        </p:txBody>
      </p:sp>
      <p:pic>
        <p:nvPicPr>
          <p:cNvPr id="640" name="Shape 640"/>
          <p:cNvPicPr preferRelativeResize="0"/>
          <p:nvPr/>
        </p:nvPicPr>
        <p:blipFill rotWithShape="1">
          <a:blip r:embed="rId13">
            <a:alphaModFix/>
          </a:blip>
          <a:srcRect l="17943" t="25725" r="17465" b="26802"/>
          <a:stretch/>
        </p:blipFill>
        <p:spPr>
          <a:xfrm>
            <a:off x="6077967" y="5588764"/>
            <a:ext cx="1038800" cy="590011"/>
          </a:xfrm>
          <a:prstGeom prst="rect">
            <a:avLst/>
          </a:prstGeom>
          <a:noFill/>
          <a:ln>
            <a:noFill/>
          </a:ln>
        </p:spPr>
      </p:pic>
    </p:spTree>
    <p:extLst>
      <p:ext uri="{BB962C8B-B14F-4D97-AF65-F5344CB8AC3E}">
        <p14:creationId xmlns:p14="http://schemas.microsoft.com/office/powerpoint/2010/main" val="2773566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a:xfrm>
            <a:off x="219567" y="570913"/>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lgn="l">
              <a:spcBef>
                <a:spcPts val="0"/>
              </a:spcBef>
              <a:spcAft>
                <a:spcPts val="0"/>
              </a:spcAft>
              <a:buClr>
                <a:srgbClr val="FFFFFF"/>
              </a:buClr>
              <a:buSzPct val="25000"/>
            </a:pPr>
            <a:r>
              <a:rPr lang="en-US" b="0" i="0" u="none" strike="noStrike" cap="none">
                <a:solidFill>
                  <a:schemeClr val="tx2"/>
                </a:solidFill>
                <a:latin typeface="Century Gothic"/>
                <a:ea typeface="Century Gothic"/>
                <a:cs typeface="Century Gothic"/>
                <a:sym typeface="Century Gothic"/>
              </a:rPr>
              <a:t>What Have We Learned?</a:t>
            </a:r>
          </a:p>
        </p:txBody>
      </p:sp>
      <p:sp>
        <p:nvSpPr>
          <p:cNvPr id="646" name="Shape 646"/>
          <p:cNvSpPr txBox="1">
            <a:spLocks noGrp="1"/>
          </p:cNvSpPr>
          <p:nvPr>
            <p:ph type="sldNum" idx="12"/>
          </p:nvPr>
        </p:nvSpPr>
        <p:spPr>
          <a:xfrm>
            <a:off x="11409045" y="8444179"/>
            <a:ext cx="731600" cy="700000"/>
          </a:xfrm>
          <a:prstGeom prst="rect">
            <a:avLst/>
          </a:prstGeom>
          <a:noFill/>
          <a:ln>
            <a:noFill/>
          </a:ln>
        </p:spPr>
        <p:txBody>
          <a:bodyPr wrap="square" lIns="162533" tIns="81233" rIns="162533" bIns="81233" anchor="ctr" anchorCtr="0">
            <a:noAutofit/>
          </a:bodyPr>
          <a:lstStyle/>
          <a:p>
            <a:fld id="{00000000-1234-1234-1234-123412341234}" type="slidenum">
              <a:rPr lang="en-US"/>
              <a:pPr/>
              <a:t>35</a:t>
            </a:fld>
            <a:endParaRPr lang="en-US"/>
          </a:p>
        </p:txBody>
      </p:sp>
      <p:sp>
        <p:nvSpPr>
          <p:cNvPr id="647" name="Shape 647"/>
          <p:cNvSpPr txBox="1">
            <a:spLocks noGrp="1"/>
          </p:cNvSpPr>
          <p:nvPr>
            <p:ph type="body" idx="1"/>
          </p:nvPr>
        </p:nvSpPr>
        <p:spPr>
          <a:xfrm>
            <a:off x="316767" y="1298967"/>
            <a:ext cx="11576800" cy="49572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609585" indent="-287859">
              <a:lnSpc>
                <a:spcPct val="90000"/>
              </a:lnSpc>
              <a:spcBef>
                <a:spcPts val="0"/>
              </a:spcBef>
              <a:spcAft>
                <a:spcPts val="0"/>
              </a:spcAft>
              <a:buClr>
                <a:srgbClr val="446CA9"/>
              </a:buClr>
              <a:buSzPct val="100208"/>
              <a:buFont typeface="Arial"/>
              <a:buChar char="•"/>
            </a:pPr>
            <a:r>
              <a:rPr lang="en-US" sz="3207" dirty="0">
                <a:solidFill>
                  <a:srgbClr val="595959"/>
                </a:solidFill>
                <a:latin typeface="Century Gothic"/>
                <a:ea typeface="Century Gothic"/>
                <a:cs typeface="Century Gothic"/>
                <a:sym typeface="Century Gothic"/>
              </a:rPr>
              <a:t>Core Building Block:</a:t>
            </a:r>
          </a:p>
          <a:p>
            <a:pPr marL="1337700" lvl="1" indent="-270927">
              <a:lnSpc>
                <a:spcPct val="90000"/>
              </a:lnSpc>
              <a:spcBef>
                <a:spcPts val="933"/>
              </a:spcBef>
              <a:spcAft>
                <a:spcPts val="0"/>
              </a:spcAft>
              <a:buClr>
                <a:srgbClr val="446CA9"/>
              </a:buClr>
              <a:buSzPct val="66663"/>
              <a:buFont typeface="Arial"/>
              <a:buChar char="–"/>
            </a:pPr>
            <a:r>
              <a:rPr lang="en-US" sz="2713" dirty="0">
                <a:solidFill>
                  <a:srgbClr val="595959"/>
                </a:solidFill>
                <a:latin typeface="Century Gothic"/>
                <a:ea typeface="Century Gothic"/>
                <a:cs typeface="Century Gothic"/>
                <a:sym typeface="Century Gothic"/>
              </a:rPr>
              <a:t>Servers </a:t>
            </a:r>
            <a:r>
              <a:rPr lang="en-US" sz="2713" dirty="0">
                <a:solidFill>
                  <a:srgbClr val="008000"/>
                </a:solidFill>
                <a:latin typeface="Century Gothic"/>
                <a:ea typeface="Century Gothic"/>
                <a:cs typeface="Century Gothic"/>
                <a:sym typeface="Century Gothic"/>
              </a:rPr>
              <a:t>➡</a:t>
            </a:r>
            <a:r>
              <a:rPr lang="en-US" sz="2713" dirty="0">
                <a:solidFill>
                  <a:srgbClr val="595959"/>
                </a:solidFill>
                <a:latin typeface="Century Gothic"/>
                <a:ea typeface="Century Gothic"/>
                <a:cs typeface="Century Gothic"/>
                <a:sym typeface="Century Gothic"/>
              </a:rPr>
              <a:t> Virtual Machines </a:t>
            </a:r>
            <a:r>
              <a:rPr lang="en-US" sz="2713" dirty="0">
                <a:solidFill>
                  <a:srgbClr val="008000"/>
                </a:solidFill>
                <a:latin typeface="Century Gothic"/>
                <a:ea typeface="Century Gothic"/>
                <a:cs typeface="Century Gothic"/>
                <a:sym typeface="Century Gothic"/>
              </a:rPr>
              <a:t>➡</a:t>
            </a:r>
            <a:r>
              <a:rPr lang="en-US" sz="2713" dirty="0">
                <a:solidFill>
                  <a:srgbClr val="595959"/>
                </a:solidFill>
                <a:latin typeface="Century Gothic"/>
                <a:ea typeface="Century Gothic"/>
                <a:cs typeface="Century Gothic"/>
                <a:sym typeface="Century Gothic"/>
              </a:rPr>
              <a:t> </a:t>
            </a:r>
            <a:r>
              <a:rPr lang="en-US" sz="2713" dirty="0" err="1">
                <a:solidFill>
                  <a:srgbClr val="595959"/>
                </a:solidFill>
                <a:latin typeface="Century Gothic"/>
                <a:ea typeface="Century Gothic"/>
                <a:cs typeface="Century Gothic"/>
                <a:sym typeface="Century Gothic"/>
              </a:rPr>
              <a:t>Buildpacks</a:t>
            </a:r>
            <a:r>
              <a:rPr lang="en-US" sz="2713" dirty="0">
                <a:solidFill>
                  <a:srgbClr val="008000"/>
                </a:solidFill>
                <a:latin typeface="Century Gothic"/>
                <a:ea typeface="Century Gothic"/>
                <a:cs typeface="Century Gothic"/>
                <a:sym typeface="Century Gothic"/>
              </a:rPr>
              <a:t> ➡</a:t>
            </a:r>
            <a:r>
              <a:rPr lang="en-US" sz="2713" dirty="0">
                <a:solidFill>
                  <a:srgbClr val="595959"/>
                </a:solidFill>
                <a:latin typeface="Century Gothic"/>
                <a:ea typeface="Century Gothic"/>
                <a:cs typeface="Century Gothic"/>
                <a:sym typeface="Century Gothic"/>
              </a:rPr>
              <a:t> Containers</a:t>
            </a:r>
          </a:p>
          <a:p>
            <a:pPr marL="609585" indent="-287859">
              <a:lnSpc>
                <a:spcPct val="90000"/>
              </a:lnSpc>
              <a:spcBef>
                <a:spcPts val="933"/>
              </a:spcBef>
              <a:spcAft>
                <a:spcPts val="0"/>
              </a:spcAft>
              <a:buClr>
                <a:srgbClr val="446CA9"/>
              </a:buClr>
              <a:buSzPct val="100208"/>
              <a:buFont typeface="Arial"/>
              <a:buChar char="•"/>
            </a:pPr>
            <a:r>
              <a:rPr lang="en-US" sz="3207" dirty="0">
                <a:solidFill>
                  <a:srgbClr val="595959"/>
                </a:solidFill>
                <a:latin typeface="Century Gothic"/>
                <a:ea typeface="Century Gothic"/>
                <a:cs typeface="Century Gothic"/>
                <a:sym typeface="Century Gothic"/>
              </a:rPr>
              <a:t>Isolation Units</a:t>
            </a:r>
          </a:p>
          <a:p>
            <a:pPr marL="1337700" lvl="1" indent="-270927">
              <a:lnSpc>
                <a:spcPct val="90000"/>
              </a:lnSpc>
              <a:spcBef>
                <a:spcPts val="933"/>
              </a:spcBef>
              <a:spcAft>
                <a:spcPts val="0"/>
              </a:spcAft>
              <a:buClr>
                <a:srgbClr val="446CA9"/>
              </a:buClr>
              <a:buSzPct val="66663"/>
              <a:buFont typeface="Arial"/>
              <a:buChar char="–"/>
            </a:pPr>
            <a:r>
              <a:rPr lang="en-US" sz="2713" dirty="0">
                <a:solidFill>
                  <a:srgbClr val="595959"/>
                </a:solidFill>
                <a:latin typeface="Century Gothic"/>
                <a:ea typeface="Century Gothic"/>
                <a:cs typeface="Century Gothic"/>
                <a:sym typeface="Century Gothic"/>
              </a:rPr>
              <a:t>From heavier to lighter weight, in spin-up time and size</a:t>
            </a:r>
          </a:p>
          <a:p>
            <a:pPr marL="609585" indent="-287859">
              <a:lnSpc>
                <a:spcPct val="90000"/>
              </a:lnSpc>
              <a:spcBef>
                <a:spcPts val="933"/>
              </a:spcBef>
              <a:spcAft>
                <a:spcPts val="0"/>
              </a:spcAft>
              <a:buClr>
                <a:srgbClr val="446CA9"/>
              </a:buClr>
              <a:buSzPct val="100208"/>
              <a:buFont typeface="Arial"/>
              <a:buChar char="•"/>
            </a:pPr>
            <a:r>
              <a:rPr lang="en-US" sz="3207" dirty="0">
                <a:solidFill>
                  <a:srgbClr val="595959"/>
                </a:solidFill>
                <a:latin typeface="Century Gothic"/>
                <a:ea typeface="Century Gothic"/>
                <a:cs typeface="Century Gothic"/>
                <a:sym typeface="Century Gothic"/>
              </a:rPr>
              <a:t>Immutability</a:t>
            </a:r>
          </a:p>
          <a:p>
            <a:pPr marL="1337700" lvl="1" indent="-270927">
              <a:lnSpc>
                <a:spcPct val="90000"/>
              </a:lnSpc>
              <a:spcBef>
                <a:spcPts val="933"/>
              </a:spcBef>
              <a:spcAft>
                <a:spcPts val="0"/>
              </a:spcAft>
              <a:buClr>
                <a:srgbClr val="446CA9"/>
              </a:buClr>
              <a:buSzPct val="66663"/>
              <a:buFont typeface="Arial"/>
              <a:buChar char="–"/>
            </a:pPr>
            <a:r>
              <a:rPr lang="en-US" sz="2713" dirty="0">
                <a:solidFill>
                  <a:srgbClr val="595959"/>
                </a:solidFill>
                <a:latin typeface="Century Gothic"/>
                <a:ea typeface="Century Gothic"/>
                <a:cs typeface="Century Gothic"/>
                <a:sym typeface="Century Gothic"/>
              </a:rPr>
              <a:t>From pets to cattle</a:t>
            </a:r>
          </a:p>
          <a:p>
            <a:pPr marL="609585" indent="-287859">
              <a:lnSpc>
                <a:spcPct val="90000"/>
              </a:lnSpc>
              <a:spcBef>
                <a:spcPts val="933"/>
              </a:spcBef>
              <a:spcAft>
                <a:spcPts val="0"/>
              </a:spcAft>
              <a:buClr>
                <a:srgbClr val="446CA9"/>
              </a:buClr>
              <a:buSzPct val="100208"/>
              <a:buFont typeface="Arial"/>
              <a:buChar char="•"/>
            </a:pPr>
            <a:r>
              <a:rPr lang="en-US" sz="3207" dirty="0">
                <a:solidFill>
                  <a:srgbClr val="595959"/>
                </a:solidFill>
                <a:latin typeface="Century Gothic"/>
                <a:ea typeface="Century Gothic"/>
                <a:cs typeface="Century Gothic"/>
                <a:sym typeface="Century Gothic"/>
              </a:rPr>
              <a:t>Provider</a:t>
            </a:r>
          </a:p>
          <a:p>
            <a:pPr marL="1337700" lvl="1" indent="-270927">
              <a:lnSpc>
                <a:spcPct val="90000"/>
              </a:lnSpc>
              <a:spcBef>
                <a:spcPts val="933"/>
              </a:spcBef>
              <a:spcAft>
                <a:spcPts val="0"/>
              </a:spcAft>
              <a:buClr>
                <a:srgbClr val="446CA9"/>
              </a:buClr>
              <a:buSzPct val="66663"/>
              <a:buFont typeface="Arial"/>
              <a:buChar char="–"/>
            </a:pPr>
            <a:r>
              <a:rPr lang="en-US" sz="2713" dirty="0">
                <a:solidFill>
                  <a:srgbClr val="595959"/>
                </a:solidFill>
                <a:latin typeface="Century Gothic"/>
                <a:ea typeface="Century Gothic"/>
                <a:cs typeface="Century Gothic"/>
                <a:sym typeface="Century Gothic"/>
              </a:rPr>
              <a:t>From closed source, single vendor to open source, cross-vendor</a:t>
            </a:r>
          </a:p>
        </p:txBody>
      </p:sp>
      <p:sp>
        <p:nvSpPr>
          <p:cNvPr id="648" name="Shape 648"/>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fld id="{00000000-1234-1234-1234-123412341234}" type="slidenum">
              <a:rPr lang="en-US"/>
              <a:pPr/>
              <a:t>35</a:t>
            </a:fld>
            <a:endParaRPr lang="en-US"/>
          </a:p>
        </p:txBody>
      </p:sp>
    </p:spTree>
    <p:extLst>
      <p:ext uri="{BB962C8B-B14F-4D97-AF65-F5344CB8AC3E}">
        <p14:creationId xmlns:p14="http://schemas.microsoft.com/office/powerpoint/2010/main" val="110619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4"/>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15379" y="643664"/>
          <a:ext cx="11887200" cy="5776752"/>
        </p:xfrm>
        <a:graphic>
          <a:graphicData uri="http://schemas.openxmlformats.org/drawingml/2006/table">
            <a:tbl>
              <a:tblPr firstRow="1" bandRow="1">
                <a:tableStyleId>{6E25E649-3F16-4E02-A733-19D2CDBF48F0}</a:tableStyleId>
              </a:tblPr>
              <a:tblGrid>
                <a:gridCol w="2889505">
                  <a:extLst>
                    <a:ext uri="{9D8B030D-6E8A-4147-A177-3AD203B41FA5}">
                      <a16:colId xmlns:a16="http://schemas.microsoft.com/office/drawing/2014/main" val="20000"/>
                    </a:ext>
                  </a:extLst>
                </a:gridCol>
                <a:gridCol w="3054095">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gridCol w="2971800">
                  <a:extLst>
                    <a:ext uri="{9D8B030D-6E8A-4147-A177-3AD203B41FA5}">
                      <a16:colId xmlns:a16="http://schemas.microsoft.com/office/drawing/2014/main" val="20003"/>
                    </a:ext>
                  </a:extLst>
                </a:gridCol>
              </a:tblGrid>
              <a:tr h="413484">
                <a:tc>
                  <a:txBody>
                    <a:bodyPr/>
                    <a:lstStyle/>
                    <a:p>
                      <a:r>
                        <a:rPr lang="en-US" sz="1200" dirty="0">
                          <a:latin typeface="Lucida Sans" charset="0"/>
                          <a:ea typeface="Lucida Sans" charset="0"/>
                          <a:cs typeface="Lucida Sans" charset="0"/>
                        </a:rPr>
                        <a:t>Feature</a:t>
                      </a:r>
                    </a:p>
                  </a:txBody>
                  <a:tcPr/>
                </a:tc>
                <a:tc>
                  <a:txBody>
                    <a:bodyPr/>
                    <a:lstStyle/>
                    <a:p>
                      <a:r>
                        <a:rPr lang="en-US" sz="1200" dirty="0">
                          <a:latin typeface="Lucida Sans" charset="0"/>
                          <a:ea typeface="Lucida Sans" charset="0"/>
                          <a:cs typeface="Lucida Sans" charset="0"/>
                        </a:rPr>
                        <a:t>Infrastructure-as-a-Service (</a:t>
                      </a:r>
                      <a:r>
                        <a:rPr lang="en-US" sz="1200" dirty="0" err="1">
                          <a:latin typeface="Lucida Sans" charset="0"/>
                          <a:ea typeface="Lucida Sans" charset="0"/>
                          <a:cs typeface="Lucida Sans" charset="0"/>
                        </a:rPr>
                        <a:t>Vmware</a:t>
                      </a:r>
                      <a:r>
                        <a:rPr lang="en-US" sz="1200" dirty="0">
                          <a:latin typeface="Lucida Sans" charset="0"/>
                          <a:ea typeface="Lucida Sans" charset="0"/>
                          <a:cs typeface="Lucida Sans" charset="0"/>
                        </a:rPr>
                        <a:t>)</a:t>
                      </a:r>
                    </a:p>
                  </a:txBody>
                  <a:tcPr/>
                </a:tc>
                <a:tc>
                  <a:txBody>
                    <a:bodyPr/>
                    <a:lstStyle/>
                    <a:p>
                      <a:r>
                        <a:rPr lang="en-US" sz="1200" dirty="0">
                          <a:latin typeface="Lucida Sans" charset="0"/>
                          <a:ea typeface="Lucida Sans" charset="0"/>
                          <a:cs typeface="Lucida Sans" charset="0"/>
                        </a:rPr>
                        <a:t>Container-as-a-Service (</a:t>
                      </a:r>
                      <a:r>
                        <a:rPr lang="en-US" sz="1200" dirty="0" err="1">
                          <a:latin typeface="Lucida Sans" charset="0"/>
                          <a:ea typeface="Lucida Sans" charset="0"/>
                          <a:cs typeface="Lucida Sans" charset="0"/>
                        </a:rPr>
                        <a:t>Kubernetes</a:t>
                      </a:r>
                      <a:r>
                        <a:rPr lang="en-US" sz="1200" dirty="0">
                          <a:latin typeface="Lucida Sans" charset="0"/>
                          <a:ea typeface="Lucida Sans" charset="0"/>
                          <a:cs typeface="Lucida Sans" charset="0"/>
                        </a:rPr>
                        <a:t>)</a:t>
                      </a:r>
                    </a:p>
                  </a:txBody>
                  <a:tcPr/>
                </a:tc>
                <a:tc>
                  <a:txBody>
                    <a:bodyPr/>
                    <a:lstStyle/>
                    <a:p>
                      <a:r>
                        <a:rPr lang="en-US" sz="1200" dirty="0">
                          <a:latin typeface="Lucida Sans" charset="0"/>
                          <a:ea typeface="Lucida Sans" charset="0"/>
                          <a:cs typeface="Lucida Sans" charset="0"/>
                        </a:rPr>
                        <a:t>Platform-as-a-Service</a:t>
                      </a:r>
                      <a:r>
                        <a:rPr lang="en-US" sz="1200" baseline="0" dirty="0">
                          <a:latin typeface="Lucida Sans" charset="0"/>
                          <a:ea typeface="Lucida Sans" charset="0"/>
                          <a:cs typeface="Lucida Sans" charset="0"/>
                        </a:rPr>
                        <a:t> (PCF</a:t>
                      </a:r>
                      <a:r>
                        <a:rPr lang="en-US" sz="1200" dirty="0">
                          <a:latin typeface="Lucida Sans" charset="0"/>
                          <a:ea typeface="Lucida Sans" charset="0"/>
                          <a:cs typeface="Lucida Sans" charset="0"/>
                        </a:rPr>
                        <a:t>)</a:t>
                      </a:r>
                    </a:p>
                  </a:txBody>
                  <a:tcPr/>
                </a:tc>
                <a:extLst>
                  <a:ext uri="{0D108BD9-81ED-4DB2-BD59-A6C34878D82A}">
                    <a16:rowId xmlns:a16="http://schemas.microsoft.com/office/drawing/2014/main" val="10000"/>
                  </a:ext>
                </a:extLst>
              </a:tr>
              <a:tr h="413484">
                <a:tc>
                  <a:txBody>
                    <a:bodyPr/>
                    <a:lstStyle/>
                    <a:p>
                      <a:r>
                        <a:rPr lang="en-US" sz="1200" dirty="0">
                          <a:latin typeface="Lucida Sans" charset="0"/>
                          <a:ea typeface="Lucida Sans" charset="0"/>
                          <a:cs typeface="Lucida Sans" charset="0"/>
                        </a:rPr>
                        <a:t>Scheduling</a:t>
                      </a:r>
                    </a:p>
                  </a:txBody>
                  <a:tcPr/>
                </a:tc>
                <a:tc>
                  <a:txBody>
                    <a:bodyPr/>
                    <a:lstStyle/>
                    <a:p>
                      <a:r>
                        <a:rPr lang="en-US" sz="1200" baseline="0" dirty="0">
                          <a:latin typeface="Lucida Sans" charset="0"/>
                          <a:ea typeface="Lucida Sans" charset="0"/>
                          <a:cs typeface="Lucida Sans" charset="0"/>
                        </a:rPr>
                        <a:t>DRS</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Scheduler</a:t>
                      </a:r>
                    </a:p>
                  </a:txBody>
                  <a:tcPr/>
                </a:tc>
                <a:tc>
                  <a:txBody>
                    <a:bodyPr/>
                    <a:lstStyle/>
                    <a:p>
                      <a:r>
                        <a:rPr lang="en-US" sz="1200" dirty="0">
                          <a:latin typeface="Lucida Sans" charset="0"/>
                          <a:ea typeface="Lucida Sans" charset="0"/>
                          <a:cs typeface="Lucida Sans" charset="0"/>
                        </a:rPr>
                        <a:t>Diego</a:t>
                      </a:r>
                    </a:p>
                  </a:txBody>
                  <a:tcPr/>
                </a:tc>
                <a:extLst>
                  <a:ext uri="{0D108BD9-81ED-4DB2-BD59-A6C34878D82A}">
                    <a16:rowId xmlns:a16="http://schemas.microsoft.com/office/drawing/2014/main" val="10001"/>
                  </a:ext>
                </a:extLst>
              </a:tr>
              <a:tr h="413484">
                <a:tc>
                  <a:txBody>
                    <a:bodyPr/>
                    <a:lstStyle/>
                    <a:p>
                      <a:r>
                        <a:rPr lang="en-US" sz="1200" dirty="0">
                          <a:latin typeface="Lucida Sans" charset="0"/>
                          <a:ea typeface="Lucida Sans" charset="0"/>
                          <a:cs typeface="Lucida Sans" charset="0"/>
                        </a:rPr>
                        <a:t>Management</a:t>
                      </a:r>
                    </a:p>
                  </a:txBody>
                  <a:tcPr/>
                </a:tc>
                <a:tc>
                  <a:txBody>
                    <a:bodyPr/>
                    <a:lstStyle/>
                    <a:p>
                      <a:r>
                        <a:rPr lang="en-US" sz="1200" dirty="0" err="1">
                          <a:latin typeface="Lucida Sans" charset="0"/>
                          <a:ea typeface="Lucida Sans" charset="0"/>
                          <a:cs typeface="Lucida Sans" charset="0"/>
                        </a:rPr>
                        <a:t>vCenter</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Controller</a:t>
                      </a:r>
                    </a:p>
                  </a:txBody>
                  <a:tcPr/>
                </a:tc>
                <a:tc>
                  <a:txBody>
                    <a:bodyPr/>
                    <a:lstStyle/>
                    <a:p>
                      <a:r>
                        <a:rPr lang="en-US" sz="1200" dirty="0">
                          <a:latin typeface="Lucida Sans" charset="0"/>
                          <a:ea typeface="Lucida Sans" charset="0"/>
                          <a:cs typeface="Lucida Sans" charset="0"/>
                        </a:rPr>
                        <a:t>Diego (AI) &amp; BOSH (VMs &amp; Services)</a:t>
                      </a:r>
                    </a:p>
                  </a:txBody>
                  <a:tcPr/>
                </a:tc>
                <a:extLst>
                  <a:ext uri="{0D108BD9-81ED-4DB2-BD59-A6C34878D82A}">
                    <a16:rowId xmlns:a16="http://schemas.microsoft.com/office/drawing/2014/main" val="10002"/>
                  </a:ext>
                </a:extLst>
              </a:tr>
              <a:tr h="413484">
                <a:tc>
                  <a:txBody>
                    <a:bodyPr/>
                    <a:lstStyle/>
                    <a:p>
                      <a:r>
                        <a:rPr lang="en-US" sz="1200" dirty="0">
                          <a:latin typeface="Lucida Sans" charset="0"/>
                          <a:ea typeface="Lucida Sans" charset="0"/>
                          <a:cs typeface="Lucida Sans" charset="0"/>
                        </a:rPr>
                        <a:t>Scheduling unit</a:t>
                      </a:r>
                    </a:p>
                  </a:txBody>
                  <a:tcPr/>
                </a:tc>
                <a:tc>
                  <a:txBody>
                    <a:bodyPr/>
                    <a:lstStyle/>
                    <a:p>
                      <a:r>
                        <a:rPr lang="en-US" sz="1200" dirty="0">
                          <a:latin typeface="Lucida Sans" charset="0"/>
                          <a:ea typeface="Lucida Sans" charset="0"/>
                          <a:cs typeface="Lucida Sans" charset="0"/>
                        </a:rPr>
                        <a:t>Virtual Machine</a:t>
                      </a:r>
                    </a:p>
                  </a:txBody>
                  <a:tcPr/>
                </a:tc>
                <a:tc>
                  <a:txBody>
                    <a:bodyPr/>
                    <a:lstStyle/>
                    <a:p>
                      <a:r>
                        <a:rPr lang="en-US" sz="1200" dirty="0">
                          <a:latin typeface="Lucida Sans" charset="0"/>
                          <a:ea typeface="Lucida Sans" charset="0"/>
                          <a:cs typeface="Lucida Sans" charset="0"/>
                        </a:rPr>
                        <a:t>Pods (one</a:t>
                      </a:r>
                      <a:r>
                        <a:rPr lang="en-US" sz="1200" baseline="0" dirty="0">
                          <a:latin typeface="Lucida Sans" charset="0"/>
                          <a:ea typeface="Lucida Sans" charset="0"/>
                          <a:cs typeface="Lucida Sans" charset="0"/>
                        </a:rPr>
                        <a:t> or more containers)</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Garden containers</a:t>
                      </a:r>
                    </a:p>
                  </a:txBody>
                  <a:tcPr/>
                </a:tc>
                <a:extLst>
                  <a:ext uri="{0D108BD9-81ED-4DB2-BD59-A6C34878D82A}">
                    <a16:rowId xmlns:a16="http://schemas.microsoft.com/office/drawing/2014/main" val="10003"/>
                  </a:ext>
                </a:extLst>
              </a:tr>
              <a:tr h="413484">
                <a:tc>
                  <a:txBody>
                    <a:bodyPr/>
                    <a:lstStyle/>
                    <a:p>
                      <a:r>
                        <a:rPr lang="en-US" sz="1200" dirty="0">
                          <a:latin typeface="Lucida Sans" charset="0"/>
                          <a:ea typeface="Lucida Sans" charset="0"/>
                          <a:cs typeface="Lucida Sans" charset="0"/>
                        </a:rPr>
                        <a:t>Orchestration</a:t>
                      </a:r>
                    </a:p>
                  </a:txBody>
                  <a:tcPr/>
                </a:tc>
                <a:tc>
                  <a:txBody>
                    <a:bodyPr/>
                    <a:lstStyle/>
                    <a:p>
                      <a:r>
                        <a:rPr lang="en-US" sz="1200" dirty="0">
                          <a:latin typeface="Lucida Sans" charset="0"/>
                          <a:ea typeface="Lucida Sans" charset="0"/>
                          <a:cs typeface="Lucida Sans" charset="0"/>
                        </a:rPr>
                        <a:t>VRA / VRO</a:t>
                      </a:r>
                    </a:p>
                  </a:txBody>
                  <a:tcPr/>
                </a:tc>
                <a:tc>
                  <a:txBody>
                    <a:bodyPr/>
                    <a:lstStyle/>
                    <a:p>
                      <a:r>
                        <a:rPr lang="en-US" sz="1200" dirty="0">
                          <a:latin typeface="Lucida Sans" charset="0"/>
                          <a:ea typeface="Lucida Sans" charset="0"/>
                          <a:cs typeface="Lucida Sans" charset="0"/>
                        </a:rPr>
                        <a:t>API Server</a:t>
                      </a:r>
                    </a:p>
                  </a:txBody>
                  <a:tcPr/>
                </a:tc>
                <a:tc>
                  <a:txBody>
                    <a:bodyPr/>
                    <a:lstStyle/>
                    <a:p>
                      <a:r>
                        <a:rPr lang="en-US" sz="1200" dirty="0">
                          <a:latin typeface="Lucida Sans" charset="0"/>
                          <a:ea typeface="Lucida Sans" charset="0"/>
                          <a:cs typeface="Lucida Sans" charset="0"/>
                        </a:rPr>
                        <a:t>Diego</a:t>
                      </a:r>
                      <a:r>
                        <a:rPr lang="en-US" sz="1200" baseline="0" dirty="0">
                          <a:latin typeface="Lucida Sans" charset="0"/>
                          <a:ea typeface="Lucida Sans" charset="0"/>
                          <a:cs typeface="Lucida Sans" charset="0"/>
                        </a:rPr>
                        <a:t> &amp; BOSH</a:t>
                      </a:r>
                      <a:endParaRPr lang="en-US" sz="1200" dirty="0">
                        <a:latin typeface="Lucida Sans" charset="0"/>
                        <a:ea typeface="Lucida Sans" charset="0"/>
                        <a:cs typeface="Lucida Sans" charset="0"/>
                      </a:endParaRPr>
                    </a:p>
                  </a:txBody>
                  <a:tcPr/>
                </a:tc>
                <a:extLst>
                  <a:ext uri="{0D108BD9-81ED-4DB2-BD59-A6C34878D82A}">
                    <a16:rowId xmlns:a16="http://schemas.microsoft.com/office/drawing/2014/main" val="10004"/>
                  </a:ext>
                </a:extLst>
              </a:tr>
              <a:tr h="413484">
                <a:tc>
                  <a:txBody>
                    <a:bodyPr/>
                    <a:lstStyle/>
                    <a:p>
                      <a:r>
                        <a:rPr lang="en-US" sz="1200" dirty="0">
                          <a:latin typeface="Lucida Sans" charset="0"/>
                          <a:ea typeface="Lucida Sans" charset="0"/>
                          <a:cs typeface="Lucida Sans" charset="0"/>
                        </a:rPr>
                        <a:t>Configuration Management</a:t>
                      </a:r>
                    </a:p>
                  </a:txBody>
                  <a:tcPr/>
                </a:tc>
                <a:tc>
                  <a:txBody>
                    <a:bodyPr/>
                    <a:lstStyle/>
                    <a:p>
                      <a:r>
                        <a:rPr lang="en-US" sz="1200" dirty="0">
                          <a:latin typeface="Lucida Sans" charset="0"/>
                          <a:ea typeface="Lucida Sans" charset="0"/>
                          <a:cs typeface="Lucida Sans" charset="0"/>
                        </a:rPr>
                        <a:t>Chef, Puppet,</a:t>
                      </a:r>
                      <a:r>
                        <a:rPr lang="en-US" sz="1200" baseline="0" dirty="0">
                          <a:latin typeface="Lucida Sans" charset="0"/>
                          <a:ea typeface="Lucida Sans" charset="0"/>
                          <a:cs typeface="Lucida Sans" charset="0"/>
                        </a:rPr>
                        <a:t> </a:t>
                      </a:r>
                      <a:r>
                        <a:rPr lang="en-US" sz="1200" baseline="0" dirty="0" err="1">
                          <a:latin typeface="Lucida Sans" charset="0"/>
                          <a:ea typeface="Lucida Sans" charset="0"/>
                          <a:cs typeface="Lucida Sans" charset="0"/>
                        </a:rPr>
                        <a:t>Ansible</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Secrets, </a:t>
                      </a:r>
                      <a:r>
                        <a:rPr lang="en-US" sz="1200" dirty="0" err="1">
                          <a:latin typeface="Lucida Sans" charset="0"/>
                          <a:ea typeface="Lucida Sans" charset="0"/>
                          <a:cs typeface="Lucida Sans" charset="0"/>
                        </a:rPr>
                        <a:t>ConfigMaps</a:t>
                      </a:r>
                      <a:r>
                        <a:rPr lang="en-US" sz="1200" dirty="0">
                          <a:latin typeface="Lucida Sans" charset="0"/>
                          <a:ea typeface="Lucida Sans" charset="0"/>
                          <a:cs typeface="Lucida Sans" charset="0"/>
                        </a:rPr>
                        <a:t>, Lifecycle</a:t>
                      </a:r>
                      <a:r>
                        <a:rPr lang="en-US" sz="1200" baseline="0" dirty="0">
                          <a:latin typeface="Lucida Sans" charset="0"/>
                          <a:ea typeface="Lucida Sans" charset="0"/>
                          <a:cs typeface="Lucida Sans" charset="0"/>
                        </a:rPr>
                        <a:t> hooks, </a:t>
                      </a:r>
                      <a:r>
                        <a:rPr lang="en-US" sz="1200" baseline="0" dirty="0" err="1">
                          <a:latin typeface="Lucida Sans" charset="0"/>
                          <a:ea typeface="Lucida Sans" charset="0"/>
                          <a:cs typeface="Lucida Sans" charset="0"/>
                        </a:rPr>
                        <a:t>Init</a:t>
                      </a:r>
                      <a:r>
                        <a:rPr lang="en-US" sz="1200" baseline="0" dirty="0">
                          <a:latin typeface="Lucida Sans" charset="0"/>
                          <a:ea typeface="Lucida Sans" charset="0"/>
                          <a:cs typeface="Lucida Sans" charset="0"/>
                        </a:rPr>
                        <a:t> containers</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BOSH (only for VMs)</a:t>
                      </a:r>
                    </a:p>
                  </a:txBody>
                  <a:tcPr/>
                </a:tc>
                <a:extLst>
                  <a:ext uri="{0D108BD9-81ED-4DB2-BD59-A6C34878D82A}">
                    <a16:rowId xmlns:a16="http://schemas.microsoft.com/office/drawing/2014/main" val="10005"/>
                  </a:ext>
                </a:extLst>
              </a:tr>
              <a:tr h="413484">
                <a:tc>
                  <a:txBody>
                    <a:bodyPr/>
                    <a:lstStyle/>
                    <a:p>
                      <a:r>
                        <a:rPr lang="en-US" sz="1200" dirty="0">
                          <a:latin typeface="Lucida Sans" charset="0"/>
                          <a:ea typeface="Lucida Sans" charset="0"/>
                          <a:cs typeface="Lucida Sans" charset="0"/>
                        </a:rPr>
                        <a:t>Health Checks</a:t>
                      </a:r>
                    </a:p>
                  </a:txBody>
                  <a:tcPr/>
                </a:tc>
                <a:tc>
                  <a:txBody>
                    <a:bodyPr/>
                    <a:lstStyle/>
                    <a:p>
                      <a:r>
                        <a:rPr lang="en-US" sz="1200" dirty="0" err="1">
                          <a:latin typeface="Lucida Sans" charset="0"/>
                          <a:ea typeface="Lucida Sans" charset="0"/>
                          <a:cs typeface="Lucida Sans" charset="0"/>
                        </a:rPr>
                        <a:t>vCenter</a:t>
                      </a:r>
                      <a:r>
                        <a:rPr lang="en-US" sz="1200" baseline="0" dirty="0">
                          <a:latin typeface="Lucida Sans" charset="0"/>
                          <a:ea typeface="Lucida Sans" charset="0"/>
                          <a:cs typeface="Lucida Sans" charset="0"/>
                        </a:rPr>
                        <a:t>, </a:t>
                      </a:r>
                      <a:r>
                        <a:rPr lang="en-US" sz="1200" baseline="0" dirty="0" err="1">
                          <a:latin typeface="Lucida Sans" charset="0"/>
                          <a:ea typeface="Lucida Sans" charset="0"/>
                          <a:cs typeface="Lucida Sans" charset="0"/>
                        </a:rPr>
                        <a:t>vmtools</a:t>
                      </a:r>
                      <a:r>
                        <a:rPr lang="en-US" sz="1200" baseline="0" dirty="0">
                          <a:latin typeface="Lucida Sans" charset="0"/>
                          <a:ea typeface="Lucida Sans" charset="0"/>
                          <a:cs typeface="Lucida Sans" charset="0"/>
                        </a:rPr>
                        <a:t> probes</a:t>
                      </a:r>
                      <a:endParaRPr lang="en-US" sz="1200" dirty="0">
                        <a:latin typeface="Lucida Sans" charset="0"/>
                        <a:ea typeface="Lucida Sans" charset="0"/>
                        <a:cs typeface="Lucida Sans"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Lucida Sans" charset="0"/>
                          <a:ea typeface="Lucida Sans" charset="0"/>
                          <a:cs typeface="Lucida Sans" charset="0"/>
                        </a:rPr>
                        <a:t>Liveness</a:t>
                      </a:r>
                      <a:r>
                        <a:rPr lang="en-US" sz="1200" baseline="0" dirty="0">
                          <a:latin typeface="Lucida Sans" charset="0"/>
                          <a:ea typeface="Lucida Sans" charset="0"/>
                          <a:cs typeface="Lucida Sans" charset="0"/>
                        </a:rPr>
                        <a:t> and </a:t>
                      </a:r>
                      <a:r>
                        <a:rPr lang="en-US" sz="1200" baseline="0" dirty="0" err="1">
                          <a:latin typeface="Lucida Sans" charset="0"/>
                          <a:ea typeface="Lucida Sans" charset="0"/>
                          <a:cs typeface="Lucida Sans" charset="0"/>
                        </a:rPr>
                        <a:t>Readness</a:t>
                      </a:r>
                      <a:r>
                        <a:rPr lang="en-US" sz="1200" baseline="0" dirty="0">
                          <a:latin typeface="Lucida Sans" charset="0"/>
                          <a:ea typeface="Lucida Sans" charset="0"/>
                          <a:cs typeface="Lucida Sans" charset="0"/>
                        </a:rPr>
                        <a:t> Probes (HTTP/TCP/CMD)</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BOSH </a:t>
                      </a:r>
                      <a:r>
                        <a:rPr lang="en-US" sz="1200" u="none" strike="noStrike" cap="none" dirty="0" err="1">
                          <a:effectLst/>
                          <a:latin typeface="Lucida Sans" charset="0"/>
                          <a:ea typeface="Lucida Sans" charset="0"/>
                          <a:cs typeface="Lucida Sans" charset="0"/>
                          <a:sym typeface="Arial"/>
                        </a:rPr>
                        <a:t>Resurrector</a:t>
                      </a:r>
                      <a:r>
                        <a:rPr lang="en-US" sz="1200" u="none" strike="noStrike" cap="none" dirty="0">
                          <a:effectLst/>
                          <a:latin typeface="Lucida Sans" charset="0"/>
                          <a:ea typeface="Lucida Sans" charset="0"/>
                          <a:cs typeface="Lucida Sans" charset="0"/>
                          <a:sym typeface="Arial"/>
                        </a:rPr>
                        <a:t> (only for VMs), BBS (for application containers)</a:t>
                      </a:r>
                      <a:endParaRPr lang="en-US" sz="1200" dirty="0">
                        <a:latin typeface="Lucida Sans" charset="0"/>
                        <a:ea typeface="Lucida Sans" charset="0"/>
                        <a:cs typeface="Lucida Sans" charset="0"/>
                      </a:endParaRPr>
                    </a:p>
                  </a:txBody>
                  <a:tcPr/>
                </a:tc>
                <a:extLst>
                  <a:ext uri="{0D108BD9-81ED-4DB2-BD59-A6C34878D82A}">
                    <a16:rowId xmlns:a16="http://schemas.microsoft.com/office/drawing/2014/main" val="10006"/>
                  </a:ext>
                </a:extLst>
              </a:tr>
              <a:tr h="413484">
                <a:tc>
                  <a:txBody>
                    <a:bodyPr/>
                    <a:lstStyle/>
                    <a:p>
                      <a:r>
                        <a:rPr lang="en-US" sz="1200" dirty="0">
                          <a:latin typeface="Lucida Sans" charset="0"/>
                          <a:ea typeface="Lucida Sans" charset="0"/>
                          <a:cs typeface="Lucida Sans" charset="0"/>
                        </a:rPr>
                        <a:t>Target</a:t>
                      </a:r>
                      <a:r>
                        <a:rPr lang="en-US" sz="1200" baseline="0" dirty="0">
                          <a:latin typeface="Lucida Sans" charset="0"/>
                          <a:ea typeface="Lucida Sans" charset="0"/>
                          <a:cs typeface="Lucida Sans" charset="0"/>
                        </a:rPr>
                        <a:t> Workloads</a:t>
                      </a:r>
                      <a:endParaRPr lang="en-US" sz="1200" dirty="0">
                        <a:latin typeface="Lucida Sans" charset="0"/>
                        <a:ea typeface="Lucida Sans" charset="0"/>
                        <a:cs typeface="Lucida Sans"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Virtual Machine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dirty="0">
                          <a:ln>
                            <a:noFill/>
                          </a:ln>
                          <a:effectLst/>
                          <a:uLnTx/>
                          <a:uFillTx/>
                          <a:latin typeface="Lucida Sans" charset="0"/>
                          <a:ea typeface="Lucida Sans" charset="0"/>
                          <a:cs typeface="Lucida Sans" charset="0"/>
                          <a:sym typeface="Arial"/>
                        </a:rPr>
                        <a:t>Virtual Machine, Monolith Applications, 12-factor micro-services</a:t>
                      </a:r>
                      <a:endParaRPr kumimoji="0" lang="en-US" sz="1200" b="0" i="0" u="none" strike="noStrike" kern="0" cap="none" spc="0" normalizeH="0" baseline="0" noProof="0" dirty="0">
                        <a:ln>
                          <a:noFill/>
                        </a:ln>
                        <a:solidFill>
                          <a:srgbClr val="222222"/>
                        </a:solidFill>
                        <a:effectLst/>
                        <a:uLnTx/>
                        <a:uFillTx/>
                        <a:latin typeface="Lucida Sans" charset="0"/>
                        <a:ea typeface="Lucida Sans" charset="0"/>
                        <a:cs typeface="Lucida Sans" charset="0"/>
                        <a:sym typeface="Arial"/>
                      </a:endParaRPr>
                    </a:p>
                  </a:txBody>
                  <a:tcPr/>
                </a:tc>
                <a:tc>
                  <a:txBody>
                    <a:bodyPr/>
                    <a:lstStyle/>
                    <a:p>
                      <a:r>
                        <a:rPr lang="en-US" sz="1200" dirty="0">
                          <a:latin typeface="Lucida Sans" charset="0"/>
                          <a:ea typeface="Lucida Sans" charset="0"/>
                          <a:cs typeface="Lucida Sans" charset="0"/>
                        </a:rPr>
                        <a:t>12-factor micro services</a:t>
                      </a:r>
                    </a:p>
                  </a:txBody>
                  <a:tcPr/>
                </a:tc>
                <a:extLst>
                  <a:ext uri="{0D108BD9-81ED-4DB2-BD59-A6C34878D82A}">
                    <a16:rowId xmlns:a16="http://schemas.microsoft.com/office/drawing/2014/main" val="10007"/>
                  </a:ext>
                </a:extLst>
              </a:tr>
              <a:tr h="413484">
                <a:tc>
                  <a:txBody>
                    <a:bodyPr/>
                    <a:lstStyle/>
                    <a:p>
                      <a:r>
                        <a:rPr lang="en-US" sz="1200" dirty="0">
                          <a:latin typeface="Lucida Sans" charset="0"/>
                          <a:ea typeface="Lucida Sans" charset="0"/>
                          <a:cs typeface="Lucida Sans" charset="0"/>
                        </a:rPr>
                        <a:t>Persistent Storage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VSAN, NFS, iSCSI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VSAN, NFS, iSCSI</a:t>
                      </a:r>
                      <a:r>
                        <a:rPr kumimoji="0" lang="en-US" sz="1200" u="none" strike="noStrike" kern="0" cap="none" spc="0" normalizeH="0" baseline="0" noProof="0" dirty="0">
                          <a:ln>
                            <a:noFill/>
                          </a:ln>
                          <a:effectLst/>
                          <a:uLnTx/>
                          <a:uFillTx/>
                          <a:latin typeface="Lucida Sans" charset="0"/>
                          <a:ea typeface="Lucida Sans" charset="0"/>
                          <a:cs typeface="Lucida Sans" charset="0"/>
                          <a:sym typeface="Arial"/>
                        </a:rPr>
                        <a:t>, RBD, cloud storage (AWS, Azure, GCP)</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Volume Services </a:t>
                      </a:r>
                      <a:r>
                        <a:rPr lang="en-US" sz="1200" baseline="0" dirty="0">
                          <a:latin typeface="Lucida Sans" charset="0"/>
                          <a:ea typeface="Lucida Sans" charset="0"/>
                          <a:cs typeface="Lucida Sans" charset="0"/>
                        </a:rPr>
                        <a:t>under development</a:t>
                      </a:r>
                      <a:endParaRPr lang="en-US" sz="1200" dirty="0">
                        <a:latin typeface="Lucida Sans" charset="0"/>
                        <a:ea typeface="Lucida Sans" charset="0"/>
                        <a:cs typeface="Lucida Sans" charset="0"/>
                      </a:endParaRPr>
                    </a:p>
                  </a:txBody>
                  <a:tcPr/>
                </a:tc>
                <a:extLst>
                  <a:ext uri="{0D108BD9-81ED-4DB2-BD59-A6C34878D82A}">
                    <a16:rowId xmlns:a16="http://schemas.microsoft.com/office/drawing/2014/main" val="10008"/>
                  </a:ext>
                </a:extLst>
              </a:tr>
              <a:tr h="413484">
                <a:tc>
                  <a:txBody>
                    <a:bodyPr/>
                    <a:lstStyle/>
                    <a:p>
                      <a:r>
                        <a:rPr lang="en-US" sz="1200" dirty="0">
                          <a:latin typeface="Lucida Sans" charset="0"/>
                          <a:ea typeface="Lucida Sans" charset="0"/>
                          <a:cs typeface="Lucida Sans" charset="0"/>
                        </a:rPr>
                        <a:t>Platform support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Physical, Cloud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Physical, Virtual, and</a:t>
                      </a:r>
                      <a:r>
                        <a:rPr lang="en-US" sz="1200" baseline="0" dirty="0">
                          <a:latin typeface="Lucida Sans" charset="0"/>
                          <a:ea typeface="Lucida Sans" charset="0"/>
                          <a:cs typeface="Lucida Sans" charset="0"/>
                        </a:rPr>
                        <a:t> Cloud</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Virtual</a:t>
                      </a:r>
                      <a:r>
                        <a:rPr lang="en-US" sz="1200" baseline="0" dirty="0">
                          <a:latin typeface="Lucida Sans" charset="0"/>
                          <a:ea typeface="Lucida Sans" charset="0"/>
                          <a:cs typeface="Lucida Sans" charset="0"/>
                        </a:rPr>
                        <a:t> and Cloud</a:t>
                      </a:r>
                      <a:endParaRPr lang="en-US" sz="1200" dirty="0">
                        <a:latin typeface="Lucida Sans" charset="0"/>
                        <a:ea typeface="Lucida Sans" charset="0"/>
                        <a:cs typeface="Lucida Sans" charset="0"/>
                      </a:endParaRPr>
                    </a:p>
                  </a:txBody>
                  <a:tcPr/>
                </a:tc>
                <a:extLst>
                  <a:ext uri="{0D108BD9-81ED-4DB2-BD59-A6C34878D82A}">
                    <a16:rowId xmlns:a16="http://schemas.microsoft.com/office/drawing/2014/main" val="10009"/>
                  </a:ext>
                </a:extLst>
              </a:tr>
              <a:tr h="413484">
                <a:tc>
                  <a:txBody>
                    <a:bodyPr/>
                    <a:lstStyle/>
                    <a:p>
                      <a:r>
                        <a:rPr lang="en-US" sz="1200" dirty="0">
                          <a:latin typeface="Lucida Sans" charset="0"/>
                          <a:ea typeface="Lucida Sans" charset="0"/>
                          <a:cs typeface="Lucida Sans" charset="0"/>
                        </a:rPr>
                        <a:t>Resources Management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CPU,</a:t>
                      </a:r>
                      <a:r>
                        <a:rPr lang="en-US" sz="1200" baseline="0" dirty="0">
                          <a:latin typeface="Lucida Sans" charset="0"/>
                          <a:ea typeface="Lucida Sans" charset="0"/>
                          <a:cs typeface="Lucida Sans" charset="0"/>
                        </a:rPr>
                        <a:t> Memory, Disk, Network</a:t>
                      </a:r>
                      <a:endParaRPr lang="en-US" sz="1200" dirty="0">
                        <a:latin typeface="Lucida Sans" charset="0"/>
                        <a:ea typeface="Lucida Sans" charset="0"/>
                        <a:cs typeface="Lucida Sans"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CPU, GPU, Memory, Network, Disk</a:t>
                      </a:r>
                      <a:r>
                        <a:rPr lang="en-US" sz="1200" baseline="0" dirty="0">
                          <a:latin typeface="Lucida Sans" charset="0"/>
                          <a:ea typeface="Lucida Sans" charset="0"/>
                          <a:cs typeface="Lucida Sans" charset="0"/>
                        </a:rPr>
                        <a:t> (Quotas) and fine grained container resource </a:t>
                      </a:r>
                      <a:r>
                        <a:rPr lang="en-US" sz="1200" baseline="0" dirty="0" err="1">
                          <a:latin typeface="Lucida Sans" charset="0"/>
                          <a:ea typeface="Lucida Sans" charset="0"/>
                          <a:cs typeface="Lucida Sans" charset="0"/>
                        </a:rPr>
                        <a:t>mgmt</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Only Disk and Memory via</a:t>
                      </a:r>
                      <a:r>
                        <a:rPr lang="en-US" sz="1200" baseline="0" dirty="0">
                          <a:latin typeface="Lucida Sans" charset="0"/>
                          <a:ea typeface="Lucida Sans" charset="0"/>
                          <a:cs typeface="Lucida Sans" charset="0"/>
                        </a:rPr>
                        <a:t> quotas</a:t>
                      </a:r>
                      <a:endParaRPr lang="en-US" sz="1200" dirty="0">
                        <a:latin typeface="Lucida Sans" charset="0"/>
                        <a:ea typeface="Lucida Sans" charset="0"/>
                        <a:cs typeface="Lucida Sans" charset="0"/>
                      </a:endParaRPr>
                    </a:p>
                  </a:txBody>
                  <a:tcPr/>
                </a:tc>
                <a:extLst>
                  <a:ext uri="{0D108BD9-81ED-4DB2-BD59-A6C34878D82A}">
                    <a16:rowId xmlns:a16="http://schemas.microsoft.com/office/drawing/2014/main" val="10010"/>
                  </a:ext>
                </a:extLst>
              </a:tr>
              <a:tr h="413484">
                <a:tc>
                  <a:txBody>
                    <a:bodyPr/>
                    <a:lstStyle/>
                    <a:p>
                      <a:r>
                        <a:rPr lang="en-US" sz="1200" dirty="0">
                          <a:latin typeface="Lucida Sans" charset="0"/>
                          <a:ea typeface="Lucida Sans" charset="0"/>
                          <a:cs typeface="Lucida Sans" charset="0"/>
                        </a:rPr>
                        <a:t>Affinity &amp; Anti-affinity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Lucida Sans" charset="0"/>
                          <a:ea typeface="Lucida Sans" charset="0"/>
                          <a:cs typeface="Lucida Sans" charset="0"/>
                        </a:rPr>
                        <a:t>vCenter</a:t>
                      </a:r>
                      <a:endParaRPr lang="en-US" sz="1200" dirty="0">
                        <a:latin typeface="Lucida Sans" charset="0"/>
                        <a:ea typeface="Lucida Sans" charset="0"/>
                        <a:cs typeface="Lucida Sans"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Native Feature</a:t>
                      </a:r>
                    </a:p>
                  </a:txBody>
                  <a:tcPr/>
                </a:tc>
                <a:tc>
                  <a:txBody>
                    <a:bodyPr/>
                    <a:lstStyle/>
                    <a:p>
                      <a:r>
                        <a:rPr lang="en-US" sz="1200" dirty="0">
                          <a:latin typeface="Lucida Sans" charset="0"/>
                          <a:ea typeface="Lucida Sans" charset="0"/>
                          <a:cs typeface="Lucida Sans" charset="0"/>
                        </a:rPr>
                        <a:t>NONE</a:t>
                      </a:r>
                    </a:p>
                  </a:txBody>
                  <a:tcPr/>
                </a:tc>
                <a:extLst>
                  <a:ext uri="{0D108BD9-81ED-4DB2-BD59-A6C34878D82A}">
                    <a16:rowId xmlns:a16="http://schemas.microsoft.com/office/drawing/2014/main" val="10011"/>
                  </a:ext>
                </a:extLst>
              </a:tr>
              <a:tr h="413484">
                <a:tc>
                  <a:txBody>
                    <a:bodyPr/>
                    <a:lstStyle/>
                    <a:p>
                      <a:r>
                        <a:rPr lang="en-US" sz="1200" dirty="0">
                          <a:latin typeface="Lucida Sans" charset="0"/>
                          <a:ea typeface="Lucida Sans" charset="0"/>
                          <a:cs typeface="Lucida Sans" charset="0"/>
                        </a:rPr>
                        <a:t>Taints</a:t>
                      </a:r>
                      <a:r>
                        <a:rPr lang="en-US" sz="1200" baseline="0" dirty="0">
                          <a:latin typeface="Lucida Sans" charset="0"/>
                          <a:ea typeface="Lucida Sans" charset="0"/>
                          <a:cs typeface="Lucida Sans" charset="0"/>
                        </a:rPr>
                        <a:t> &amp; Tolerations</a:t>
                      </a:r>
                      <a:endParaRPr lang="en-US" sz="1200" dirty="0">
                        <a:latin typeface="Lucida Sans" charset="0"/>
                        <a:ea typeface="Lucida Sans" charset="0"/>
                        <a:cs typeface="Lucida Sans"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Lucida Sans" charset="0"/>
                        <a:ea typeface="Lucida Sans" charset="0"/>
                        <a:cs typeface="Lucida Sans"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Native Feature</a:t>
                      </a:r>
                    </a:p>
                  </a:txBody>
                  <a:tcPr/>
                </a:tc>
                <a:tc>
                  <a:txBody>
                    <a:bodyPr/>
                    <a:lstStyle/>
                    <a:p>
                      <a:r>
                        <a:rPr lang="en-US" sz="1200" dirty="0">
                          <a:latin typeface="Lucida Sans" charset="0"/>
                          <a:ea typeface="Lucida Sans" charset="0"/>
                          <a:cs typeface="Lucida Sans" charset="0"/>
                        </a:rPr>
                        <a:t>NONE</a:t>
                      </a:r>
                    </a:p>
                  </a:txBody>
                  <a:tcPr/>
                </a:tc>
                <a:extLst>
                  <a:ext uri="{0D108BD9-81ED-4DB2-BD59-A6C34878D82A}">
                    <a16:rowId xmlns:a16="http://schemas.microsoft.com/office/drawing/2014/main" val="10012"/>
                  </a:ext>
                </a:extLst>
              </a:tr>
            </a:tbl>
          </a:graphicData>
        </a:graphic>
      </p:graphicFrame>
      <p:sp>
        <p:nvSpPr>
          <p:cNvPr id="404" name="Shape 3848"/>
          <p:cNvSpPr/>
          <p:nvPr/>
        </p:nvSpPr>
        <p:spPr>
          <a:xfrm>
            <a:off x="8097078" y="0"/>
            <a:ext cx="4094922" cy="432864"/>
          </a:xfrm>
          <a:prstGeom prst="rect">
            <a:avLst/>
          </a:prstGeom>
          <a:noFill/>
          <a:ln>
            <a:noFill/>
          </a:ln>
        </p:spPr>
        <p:txBody>
          <a:bodyPr lIns="121868" tIns="60917" rIns="121868" bIns="60917" anchor="ctr" anchorCtr="0">
            <a:noAutofit/>
          </a:bodyPr>
          <a:lstStyle/>
          <a:p>
            <a:pPr>
              <a:buClr>
                <a:srgbClr val="FFFFFF"/>
              </a:buClr>
              <a:buSzPct val="25000"/>
            </a:pPr>
            <a:r>
              <a:rPr lang="en-US" sz="3599" dirty="0">
                <a:solidFill>
                  <a:srgbClr val="FFFFFF"/>
                </a:solidFill>
                <a:latin typeface="Lucida Sans" charset="0"/>
                <a:ea typeface="Lucida Sans" charset="0"/>
                <a:cs typeface="Lucida Sans" charset="0"/>
                <a:sym typeface="Open Sans"/>
              </a:rPr>
              <a:t>  </a:t>
            </a:r>
            <a:r>
              <a:rPr lang="en-US" sz="3599" dirty="0" err="1">
                <a:solidFill>
                  <a:srgbClr val="FFFFFF"/>
                </a:solidFill>
                <a:latin typeface="Lucida Sans" charset="0"/>
                <a:ea typeface="Lucida Sans" charset="0"/>
                <a:cs typeface="Lucida Sans" charset="0"/>
                <a:sym typeface="Open Sans"/>
              </a:rPr>
              <a:t>Iaas</a:t>
            </a:r>
            <a:r>
              <a:rPr lang="en-US" sz="3599" dirty="0">
                <a:solidFill>
                  <a:srgbClr val="FFFFFF"/>
                </a:solidFill>
                <a:latin typeface="Lucida Sans" charset="0"/>
                <a:ea typeface="Lucida Sans" charset="0"/>
                <a:cs typeface="Lucida Sans" charset="0"/>
                <a:sym typeface="Open Sans"/>
              </a:rPr>
              <a:t>, </a:t>
            </a:r>
            <a:r>
              <a:rPr lang="en-US" sz="3599" dirty="0" err="1">
                <a:solidFill>
                  <a:srgbClr val="FFFFFF"/>
                </a:solidFill>
                <a:latin typeface="Lucida Sans" charset="0"/>
                <a:ea typeface="Lucida Sans" charset="0"/>
                <a:cs typeface="Lucida Sans" charset="0"/>
                <a:sym typeface="Open Sans"/>
              </a:rPr>
              <a:t>CaaS</a:t>
            </a:r>
            <a:r>
              <a:rPr lang="en-US" sz="3599" dirty="0">
                <a:solidFill>
                  <a:srgbClr val="FFFFFF"/>
                </a:solidFill>
                <a:latin typeface="Lucida Sans" charset="0"/>
                <a:ea typeface="Lucida Sans" charset="0"/>
                <a:cs typeface="Lucida Sans" charset="0"/>
                <a:sym typeface="Open Sans"/>
              </a:rPr>
              <a:t>, </a:t>
            </a:r>
            <a:r>
              <a:rPr lang="en-US" sz="3599" dirty="0" err="1">
                <a:solidFill>
                  <a:srgbClr val="FFFFFF"/>
                </a:solidFill>
                <a:latin typeface="Lucida Sans" charset="0"/>
                <a:ea typeface="Lucida Sans" charset="0"/>
                <a:cs typeface="Lucida Sans" charset="0"/>
                <a:sym typeface="Open Sans"/>
              </a:rPr>
              <a:t>PaaS</a:t>
            </a:r>
            <a:endParaRPr lang="en-US" sz="3599" dirty="0">
              <a:solidFill>
                <a:srgbClr val="FFFFFF"/>
              </a:solidFill>
              <a:latin typeface="Lucida Sans" charset="0"/>
              <a:ea typeface="Lucida Sans" charset="0"/>
              <a:cs typeface="Lucida Sans" charset="0"/>
              <a:sym typeface="Open Sans"/>
            </a:endParaRPr>
          </a:p>
        </p:txBody>
      </p:sp>
    </p:spTree>
    <p:extLst>
      <p:ext uri="{BB962C8B-B14F-4D97-AF65-F5344CB8AC3E}">
        <p14:creationId xmlns:p14="http://schemas.microsoft.com/office/powerpoint/2010/main" val="3053033515"/>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44"/>
        <p:cNvGrpSpPr/>
        <p:nvPr/>
      </p:nvGrpSpPr>
      <p:grpSpPr>
        <a:xfrm>
          <a:off x="0" y="0"/>
          <a:ext cx="0" cy="0"/>
          <a:chOff x="0" y="0"/>
          <a:chExt cx="0" cy="0"/>
        </a:xfrm>
      </p:grpSpPr>
      <p:sp>
        <p:nvSpPr>
          <p:cNvPr id="3848" name="Shape 3848"/>
          <p:cNvSpPr/>
          <p:nvPr/>
        </p:nvSpPr>
        <p:spPr>
          <a:xfrm>
            <a:off x="7951304" y="0"/>
            <a:ext cx="4240696" cy="432864"/>
          </a:xfrm>
          <a:prstGeom prst="rect">
            <a:avLst/>
          </a:prstGeom>
          <a:noFill/>
          <a:ln>
            <a:noFill/>
          </a:ln>
        </p:spPr>
        <p:txBody>
          <a:bodyPr lIns="121868" tIns="60917" rIns="121868" bIns="60917" anchor="ctr" anchorCtr="0">
            <a:noAutofit/>
          </a:bodyPr>
          <a:lstStyle/>
          <a:p>
            <a:pPr>
              <a:buClr>
                <a:srgbClr val="FFFFFF"/>
              </a:buClr>
              <a:buSzPct val="25000"/>
            </a:pPr>
            <a:r>
              <a:rPr lang="en-US" sz="3599" dirty="0">
                <a:solidFill>
                  <a:srgbClr val="FFFFFF"/>
                </a:solidFill>
                <a:latin typeface="Lucida Sans" charset="0"/>
                <a:ea typeface="Lucida Sans" charset="0"/>
                <a:cs typeface="Lucida Sans" charset="0"/>
                <a:sym typeface="Open Sans"/>
              </a:rPr>
              <a:t>  </a:t>
            </a:r>
            <a:r>
              <a:rPr lang="en-US" sz="3599" dirty="0" err="1">
                <a:solidFill>
                  <a:srgbClr val="FFFFFF"/>
                </a:solidFill>
                <a:latin typeface="Lucida Sans" charset="0"/>
                <a:ea typeface="Lucida Sans" charset="0"/>
                <a:cs typeface="Lucida Sans" charset="0"/>
                <a:sym typeface="Open Sans"/>
              </a:rPr>
              <a:t>Iaas</a:t>
            </a:r>
            <a:r>
              <a:rPr lang="en-US" sz="3599" dirty="0">
                <a:solidFill>
                  <a:srgbClr val="FFFFFF"/>
                </a:solidFill>
                <a:latin typeface="Lucida Sans" charset="0"/>
                <a:ea typeface="Lucida Sans" charset="0"/>
                <a:cs typeface="Lucida Sans" charset="0"/>
                <a:sym typeface="Open Sans"/>
              </a:rPr>
              <a:t>, </a:t>
            </a:r>
            <a:r>
              <a:rPr lang="en-US" sz="3599" dirty="0" err="1">
                <a:solidFill>
                  <a:srgbClr val="FFFFFF"/>
                </a:solidFill>
                <a:latin typeface="Lucida Sans" charset="0"/>
                <a:ea typeface="Lucida Sans" charset="0"/>
                <a:cs typeface="Lucida Sans" charset="0"/>
                <a:sym typeface="Open Sans"/>
              </a:rPr>
              <a:t>CaaS</a:t>
            </a:r>
            <a:r>
              <a:rPr lang="en-US" sz="3599" dirty="0">
                <a:solidFill>
                  <a:srgbClr val="FFFFFF"/>
                </a:solidFill>
                <a:latin typeface="Lucida Sans" charset="0"/>
                <a:ea typeface="Lucida Sans" charset="0"/>
                <a:cs typeface="Lucida Sans" charset="0"/>
                <a:sym typeface="Open Sans"/>
              </a:rPr>
              <a:t>, PaaS</a:t>
            </a:r>
          </a:p>
        </p:txBody>
      </p:sp>
      <p:graphicFrame>
        <p:nvGraphicFramePr>
          <p:cNvPr id="3" name="Table 2"/>
          <p:cNvGraphicFramePr>
            <a:graphicFrameLocks noGrp="1"/>
          </p:cNvGraphicFramePr>
          <p:nvPr>
            <p:extLst/>
          </p:nvPr>
        </p:nvGraphicFramePr>
        <p:xfrm>
          <a:off x="115379" y="666664"/>
          <a:ext cx="11887200" cy="5271828"/>
        </p:xfrm>
        <a:graphic>
          <a:graphicData uri="http://schemas.openxmlformats.org/drawingml/2006/table">
            <a:tbl>
              <a:tblPr firstRow="1" bandRow="1">
                <a:tableStyleId>{6E25E649-3F16-4E02-A733-19D2CDBF48F0}</a:tableStyleId>
              </a:tblPr>
              <a:tblGrid>
                <a:gridCol w="2889505">
                  <a:extLst>
                    <a:ext uri="{9D8B030D-6E8A-4147-A177-3AD203B41FA5}">
                      <a16:colId xmlns:a16="http://schemas.microsoft.com/office/drawing/2014/main" val="20000"/>
                    </a:ext>
                  </a:extLst>
                </a:gridCol>
                <a:gridCol w="3054095">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gridCol w="2971800">
                  <a:extLst>
                    <a:ext uri="{9D8B030D-6E8A-4147-A177-3AD203B41FA5}">
                      <a16:colId xmlns:a16="http://schemas.microsoft.com/office/drawing/2014/main" val="20003"/>
                    </a:ext>
                  </a:extLst>
                </a:gridCol>
              </a:tblGrid>
              <a:tr h="413484">
                <a:tc>
                  <a:txBody>
                    <a:bodyPr/>
                    <a:lstStyle/>
                    <a:p>
                      <a:r>
                        <a:rPr lang="en-US" sz="1200" dirty="0">
                          <a:latin typeface="Lucida Sans" charset="0"/>
                          <a:ea typeface="Lucida Sans" charset="0"/>
                          <a:cs typeface="Lucida Sans" charset="0"/>
                        </a:rPr>
                        <a:t>Feature</a:t>
                      </a:r>
                    </a:p>
                  </a:txBody>
                  <a:tcPr/>
                </a:tc>
                <a:tc>
                  <a:txBody>
                    <a:bodyPr/>
                    <a:lstStyle/>
                    <a:p>
                      <a:r>
                        <a:rPr lang="en-US" sz="1200" dirty="0">
                          <a:latin typeface="Lucida Sans" charset="0"/>
                          <a:ea typeface="Lucida Sans" charset="0"/>
                          <a:cs typeface="Lucida Sans" charset="0"/>
                        </a:rPr>
                        <a:t>Infrastructure-as-a-Service (</a:t>
                      </a:r>
                      <a:r>
                        <a:rPr lang="en-US" sz="1200" dirty="0" err="1">
                          <a:latin typeface="Lucida Sans" charset="0"/>
                          <a:ea typeface="Lucida Sans" charset="0"/>
                          <a:cs typeface="Lucida Sans" charset="0"/>
                        </a:rPr>
                        <a:t>Vmware</a:t>
                      </a:r>
                      <a:r>
                        <a:rPr lang="en-US" sz="1200" dirty="0">
                          <a:latin typeface="Lucida Sans" charset="0"/>
                          <a:ea typeface="Lucida Sans" charset="0"/>
                          <a:cs typeface="Lucida Sans" charset="0"/>
                        </a:rPr>
                        <a:t>)</a:t>
                      </a:r>
                    </a:p>
                  </a:txBody>
                  <a:tcPr/>
                </a:tc>
                <a:tc>
                  <a:txBody>
                    <a:bodyPr/>
                    <a:lstStyle/>
                    <a:p>
                      <a:r>
                        <a:rPr lang="en-US" sz="1200" dirty="0">
                          <a:latin typeface="Lucida Sans" charset="0"/>
                          <a:ea typeface="Lucida Sans" charset="0"/>
                          <a:cs typeface="Lucida Sans" charset="0"/>
                        </a:rPr>
                        <a:t>Container-as-a-Service (</a:t>
                      </a:r>
                      <a:r>
                        <a:rPr lang="en-US" sz="1200" dirty="0" err="1">
                          <a:latin typeface="Lucida Sans" charset="0"/>
                          <a:ea typeface="Lucida Sans" charset="0"/>
                          <a:cs typeface="Lucida Sans" charset="0"/>
                        </a:rPr>
                        <a:t>Kubernetes</a:t>
                      </a:r>
                      <a:r>
                        <a:rPr lang="en-US" sz="1200" dirty="0">
                          <a:latin typeface="Lucida Sans" charset="0"/>
                          <a:ea typeface="Lucida Sans" charset="0"/>
                          <a:cs typeface="Lucida Sans" charset="0"/>
                        </a:rPr>
                        <a:t>)</a:t>
                      </a:r>
                    </a:p>
                  </a:txBody>
                  <a:tcPr/>
                </a:tc>
                <a:tc>
                  <a:txBody>
                    <a:bodyPr/>
                    <a:lstStyle/>
                    <a:p>
                      <a:r>
                        <a:rPr lang="en-US" sz="1200" dirty="0">
                          <a:latin typeface="Lucida Sans" charset="0"/>
                          <a:ea typeface="Lucida Sans" charset="0"/>
                          <a:cs typeface="Lucida Sans" charset="0"/>
                        </a:rPr>
                        <a:t>Platform-as-a-Service (PCF)</a:t>
                      </a:r>
                    </a:p>
                  </a:txBody>
                  <a:tcPr/>
                </a:tc>
                <a:extLst>
                  <a:ext uri="{0D108BD9-81ED-4DB2-BD59-A6C34878D82A}">
                    <a16:rowId xmlns:a16="http://schemas.microsoft.com/office/drawing/2014/main" val="10000"/>
                  </a:ext>
                </a:extLst>
              </a:tr>
              <a:tr h="413484">
                <a:tc>
                  <a:txBody>
                    <a:bodyPr/>
                    <a:lstStyle/>
                    <a:p>
                      <a:r>
                        <a:rPr lang="en-US" sz="1200" dirty="0">
                          <a:latin typeface="Lucida Sans" charset="0"/>
                          <a:ea typeface="Lucida Sans" charset="0"/>
                          <a:cs typeface="Lucida Sans" charset="0"/>
                        </a:rPr>
                        <a:t>High</a:t>
                      </a:r>
                      <a:r>
                        <a:rPr lang="en-US" sz="1200" baseline="0" dirty="0">
                          <a:latin typeface="Lucida Sans" charset="0"/>
                          <a:ea typeface="Lucida Sans" charset="0"/>
                          <a:cs typeface="Lucida Sans" charset="0"/>
                        </a:rPr>
                        <a:t> Availability</a:t>
                      </a:r>
                      <a:endParaRPr lang="en-US" sz="1200" dirty="0">
                        <a:latin typeface="Lucida Sans" charset="0"/>
                        <a:ea typeface="Lucida Sans" charset="0"/>
                        <a:cs typeface="Lucida Sans" charset="0"/>
                      </a:endParaRPr>
                    </a:p>
                  </a:txBody>
                  <a:tcPr/>
                </a:tc>
                <a:tc>
                  <a:txBody>
                    <a:bodyPr/>
                    <a:lstStyle/>
                    <a:p>
                      <a:r>
                        <a:rPr lang="en-US" sz="1200" dirty="0" err="1">
                          <a:latin typeface="Lucida Sans" charset="0"/>
                          <a:ea typeface="Lucida Sans" charset="0"/>
                          <a:cs typeface="Lucida Sans" charset="0"/>
                        </a:rPr>
                        <a:t>Vmware</a:t>
                      </a:r>
                      <a:r>
                        <a:rPr lang="en-US" sz="1200" baseline="0" dirty="0">
                          <a:latin typeface="Lucida Sans" charset="0"/>
                          <a:ea typeface="Lucida Sans" charset="0"/>
                          <a:cs typeface="Lucida Sans" charset="0"/>
                        </a:rPr>
                        <a:t> HA Cluster</a:t>
                      </a:r>
                      <a:endParaRPr lang="en-US" sz="1200" dirty="0">
                        <a:latin typeface="Lucida Sans" charset="0"/>
                        <a:ea typeface="Lucida Sans" charset="0"/>
                        <a:cs typeface="Lucida Sans" charset="0"/>
                      </a:endParaRPr>
                    </a:p>
                  </a:txBody>
                  <a:tcPr/>
                </a:tc>
                <a:tc>
                  <a:txBody>
                    <a:bodyPr/>
                    <a:lstStyle/>
                    <a:p>
                      <a:r>
                        <a:rPr lang="en-US" sz="1200" dirty="0" err="1">
                          <a:latin typeface="Lucida Sans" charset="0"/>
                          <a:ea typeface="Lucida Sans" charset="0"/>
                          <a:cs typeface="Lucida Sans" charset="0"/>
                        </a:rPr>
                        <a:t>ReplicaSets</a:t>
                      </a:r>
                      <a:r>
                        <a:rPr lang="en-US" sz="1200" dirty="0">
                          <a:latin typeface="Lucida Sans" charset="0"/>
                          <a:ea typeface="Lucida Sans" charset="0"/>
                          <a:cs typeface="Lucida Sans" charset="0"/>
                        </a:rPr>
                        <a:t>,</a:t>
                      </a:r>
                      <a:r>
                        <a:rPr lang="en-US" sz="1200" baseline="0" dirty="0">
                          <a:latin typeface="Lucida Sans" charset="0"/>
                          <a:ea typeface="Lucida Sans" charset="0"/>
                          <a:cs typeface="Lucida Sans" charset="0"/>
                        </a:rPr>
                        <a:t> </a:t>
                      </a:r>
                      <a:r>
                        <a:rPr lang="en-US" sz="1200" baseline="0" dirty="0" err="1">
                          <a:latin typeface="Lucida Sans" charset="0"/>
                          <a:ea typeface="Lucida Sans" charset="0"/>
                          <a:cs typeface="Lucida Sans" charset="0"/>
                        </a:rPr>
                        <a:t>StatefulSets</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Multiple AIs</a:t>
                      </a:r>
                    </a:p>
                  </a:txBody>
                  <a:tcPr/>
                </a:tc>
                <a:extLst>
                  <a:ext uri="{0D108BD9-81ED-4DB2-BD59-A6C34878D82A}">
                    <a16:rowId xmlns:a16="http://schemas.microsoft.com/office/drawing/2014/main" val="10001"/>
                  </a:ext>
                </a:extLst>
              </a:tr>
              <a:tr h="413484">
                <a:tc>
                  <a:txBody>
                    <a:bodyPr/>
                    <a:lstStyle/>
                    <a:p>
                      <a:r>
                        <a:rPr lang="en-US" sz="1200" dirty="0">
                          <a:latin typeface="Lucida Sans" charset="0"/>
                          <a:ea typeface="Lucida Sans" charset="0"/>
                          <a:cs typeface="Lucida Sans" charset="0"/>
                        </a:rPr>
                        <a:t>Disaster</a:t>
                      </a:r>
                      <a:r>
                        <a:rPr lang="en-US" sz="1200" baseline="0" dirty="0">
                          <a:latin typeface="Lucida Sans" charset="0"/>
                          <a:ea typeface="Lucida Sans" charset="0"/>
                          <a:cs typeface="Lucida Sans" charset="0"/>
                        </a:rPr>
                        <a:t> Recovery</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SRM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Self</a:t>
                      </a:r>
                      <a:r>
                        <a:rPr lang="en-US" sz="1200" baseline="0" dirty="0">
                          <a:latin typeface="Lucida Sans" charset="0"/>
                          <a:ea typeface="Lucida Sans" charset="0"/>
                          <a:cs typeface="Lucida Sans" charset="0"/>
                        </a:rPr>
                        <a:t> Hosting (</a:t>
                      </a:r>
                      <a:r>
                        <a:rPr lang="en-US" sz="1200" baseline="0" dirty="0" err="1">
                          <a:latin typeface="Lucida Sans" charset="0"/>
                          <a:ea typeface="Lucida Sans" charset="0"/>
                          <a:cs typeface="Lucida Sans" charset="0"/>
                        </a:rPr>
                        <a:t>Bootkube</a:t>
                      </a:r>
                      <a:r>
                        <a:rPr lang="en-US" sz="1200" baseline="0" dirty="0">
                          <a:latin typeface="Lucida Sans" charset="0"/>
                          <a:ea typeface="Lucida Sans" charset="0"/>
                          <a:cs typeface="Lucida Sans" charset="0"/>
                        </a:rPr>
                        <a:t>), Operators (TRPs)</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NONE</a:t>
                      </a:r>
                    </a:p>
                  </a:txBody>
                  <a:tcPr/>
                </a:tc>
                <a:extLst>
                  <a:ext uri="{0D108BD9-81ED-4DB2-BD59-A6C34878D82A}">
                    <a16:rowId xmlns:a16="http://schemas.microsoft.com/office/drawing/2014/main" val="10002"/>
                  </a:ext>
                </a:extLst>
              </a:tr>
              <a:tr h="413484">
                <a:tc>
                  <a:txBody>
                    <a:bodyPr/>
                    <a:lstStyle/>
                    <a:p>
                      <a:r>
                        <a:rPr lang="en-US" sz="1200" dirty="0">
                          <a:latin typeface="Lucida Sans" charset="0"/>
                          <a:ea typeface="Lucida Sans" charset="0"/>
                          <a:cs typeface="Lucida Sans" charset="0"/>
                        </a:rPr>
                        <a:t>Service Discovery</a:t>
                      </a:r>
                    </a:p>
                  </a:txBody>
                  <a:tcPr/>
                </a:tc>
                <a:tc>
                  <a:txBody>
                    <a:bodyPr/>
                    <a:lstStyle/>
                    <a:p>
                      <a:r>
                        <a:rPr lang="en-US" sz="1200" dirty="0">
                          <a:latin typeface="Lucida Sans" charset="0"/>
                          <a:ea typeface="Lucida Sans" charset="0"/>
                          <a:cs typeface="Lucida Sans" charset="0"/>
                        </a:rPr>
                        <a:t>NONE</a:t>
                      </a:r>
                    </a:p>
                  </a:txBody>
                  <a:tcPr/>
                </a:tc>
                <a:tc>
                  <a:txBody>
                    <a:bodyPr/>
                    <a:lstStyle/>
                    <a:p>
                      <a:r>
                        <a:rPr lang="en-US" sz="1200" dirty="0">
                          <a:latin typeface="Lucida Sans" charset="0"/>
                          <a:ea typeface="Lucida Sans" charset="0"/>
                          <a:cs typeface="Lucida Sans" charset="0"/>
                        </a:rPr>
                        <a:t>Service, DNS</a:t>
                      </a:r>
                    </a:p>
                  </a:txBody>
                  <a:tcPr/>
                </a:tc>
                <a:tc>
                  <a:txBody>
                    <a:bodyPr/>
                    <a:lstStyle/>
                    <a:p>
                      <a:r>
                        <a:rPr lang="en-US" sz="1200" dirty="0">
                          <a:latin typeface="Lucida Sans" charset="0"/>
                          <a:ea typeface="Lucida Sans" charset="0"/>
                          <a:cs typeface="Lucida Sans" charset="0"/>
                        </a:rPr>
                        <a:t>NONE</a:t>
                      </a:r>
                    </a:p>
                  </a:txBody>
                  <a:tcPr/>
                </a:tc>
                <a:extLst>
                  <a:ext uri="{0D108BD9-81ED-4DB2-BD59-A6C34878D82A}">
                    <a16:rowId xmlns:a16="http://schemas.microsoft.com/office/drawing/2014/main" val="10003"/>
                  </a:ext>
                </a:extLst>
              </a:tr>
              <a:tr h="413484">
                <a:tc>
                  <a:txBody>
                    <a:bodyPr/>
                    <a:lstStyle/>
                    <a:p>
                      <a:r>
                        <a:rPr lang="en-US" sz="1200" dirty="0">
                          <a:latin typeface="Lucida Sans" charset="0"/>
                          <a:ea typeface="Lucida Sans" charset="0"/>
                          <a:cs typeface="Lucida Sans" charset="0"/>
                        </a:rPr>
                        <a:t>Load Balancing</a:t>
                      </a:r>
                    </a:p>
                  </a:txBody>
                  <a:tcPr/>
                </a:tc>
                <a:tc>
                  <a:txBody>
                    <a:bodyPr/>
                    <a:lstStyle/>
                    <a:p>
                      <a:r>
                        <a:rPr lang="en-US" sz="1200" dirty="0">
                          <a:latin typeface="Lucida Sans" charset="0"/>
                          <a:ea typeface="Lucida Sans" charset="0"/>
                          <a:cs typeface="Lucida Sans" charset="0"/>
                        </a:rPr>
                        <a:t>NSX (NFV),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Service (</a:t>
                      </a:r>
                      <a:r>
                        <a:rPr lang="en-US" sz="1200" dirty="0" err="1">
                          <a:latin typeface="Lucida Sans" charset="0"/>
                          <a:ea typeface="Lucida Sans" charset="0"/>
                          <a:cs typeface="Lucida Sans" charset="0"/>
                        </a:rPr>
                        <a:t>iptables</a:t>
                      </a:r>
                      <a:r>
                        <a:rPr lang="en-US" sz="1200" dirty="0">
                          <a:latin typeface="Lucida Sans" charset="0"/>
                          <a:ea typeface="Lucida Sans" charset="0"/>
                          <a:cs typeface="Lucida Sans" charset="0"/>
                        </a:rPr>
                        <a:t>, IPVS)</a:t>
                      </a:r>
                    </a:p>
                  </a:txBody>
                  <a:tcPr/>
                </a:tc>
                <a:tc>
                  <a:txBody>
                    <a:bodyPr/>
                    <a:lstStyle/>
                    <a:p>
                      <a:r>
                        <a:rPr lang="en-US" sz="1200" dirty="0">
                          <a:latin typeface="Lucida Sans" charset="0"/>
                          <a:ea typeface="Lucida Sans" charset="0"/>
                          <a:cs typeface="Lucida Sans" charset="0"/>
                        </a:rPr>
                        <a:t>GO Router</a:t>
                      </a:r>
                    </a:p>
                  </a:txBody>
                  <a:tcPr/>
                </a:tc>
                <a:extLst>
                  <a:ext uri="{0D108BD9-81ED-4DB2-BD59-A6C34878D82A}">
                    <a16:rowId xmlns:a16="http://schemas.microsoft.com/office/drawing/2014/main" val="10004"/>
                  </a:ext>
                </a:extLst>
              </a:tr>
              <a:tr h="413484">
                <a:tc>
                  <a:txBody>
                    <a:bodyPr/>
                    <a:lstStyle/>
                    <a:p>
                      <a:r>
                        <a:rPr lang="en-US" sz="1200" dirty="0">
                          <a:latin typeface="Lucida Sans" charset="0"/>
                          <a:ea typeface="Lucida Sans" charset="0"/>
                          <a:cs typeface="Lucida Sans" charset="0"/>
                        </a:rPr>
                        <a:t>Federation</a:t>
                      </a:r>
                    </a:p>
                  </a:txBody>
                  <a:tcPr/>
                </a:tc>
                <a:tc>
                  <a:txBody>
                    <a:bodyPr/>
                    <a:lstStyle/>
                    <a:p>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Federation API</a:t>
                      </a:r>
                    </a:p>
                  </a:txBody>
                  <a:tcPr/>
                </a:tc>
                <a:tc>
                  <a:txBody>
                    <a:bodyPr/>
                    <a:lstStyle/>
                    <a:p>
                      <a:r>
                        <a:rPr lang="en-US" sz="1200" dirty="0">
                          <a:latin typeface="Lucida Sans" charset="0"/>
                          <a:ea typeface="Lucida Sans" charset="0"/>
                          <a:cs typeface="Lucida Sans" charset="0"/>
                        </a:rPr>
                        <a:t>NONE</a:t>
                      </a:r>
                    </a:p>
                  </a:txBody>
                  <a:tcPr/>
                </a:tc>
                <a:extLst>
                  <a:ext uri="{0D108BD9-81ED-4DB2-BD59-A6C34878D82A}">
                    <a16:rowId xmlns:a16="http://schemas.microsoft.com/office/drawing/2014/main" val="10005"/>
                  </a:ext>
                </a:extLst>
              </a:tr>
              <a:tr h="413484">
                <a:tc>
                  <a:txBody>
                    <a:bodyPr/>
                    <a:lstStyle/>
                    <a:p>
                      <a:r>
                        <a:rPr lang="en-US" sz="1200" dirty="0">
                          <a:latin typeface="Lucida Sans" charset="0"/>
                          <a:ea typeface="Lucida Sans" charset="0"/>
                          <a:cs typeface="Lucida Sans" charset="0"/>
                        </a:rPr>
                        <a:t>Self Healing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Lucida Sans" charset="0"/>
                          <a:ea typeface="Lucida Sans" charset="0"/>
                          <a:cs typeface="Lucida Sans" charset="0"/>
                        </a:rPr>
                        <a:t>Vmware</a:t>
                      </a:r>
                      <a:r>
                        <a:rPr lang="en-US" sz="1200" baseline="0" dirty="0">
                          <a:latin typeface="Lucida Sans" charset="0"/>
                          <a:ea typeface="Lucida Sans" charset="0"/>
                          <a:cs typeface="Lucida Sans" charset="0"/>
                        </a:rPr>
                        <a:t> HA Cluster</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Controller, Scheduler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Sans" charset="0"/>
                          <a:ea typeface="Lucida Sans" charset="0"/>
                          <a:cs typeface="Lucida Sans" charset="0"/>
                        </a:rPr>
                        <a:t>BOSH </a:t>
                      </a:r>
                      <a:r>
                        <a:rPr lang="en-US" sz="1200" u="none" strike="noStrike" cap="none" dirty="0" err="1">
                          <a:effectLst/>
                          <a:latin typeface="Lucida Sans" charset="0"/>
                          <a:ea typeface="Lucida Sans" charset="0"/>
                          <a:cs typeface="Lucida Sans" charset="0"/>
                          <a:sym typeface="Arial"/>
                        </a:rPr>
                        <a:t>Resurrector</a:t>
                      </a:r>
                      <a:r>
                        <a:rPr lang="en-US" sz="1200" u="none" strike="noStrike" cap="none" dirty="0">
                          <a:effectLst/>
                          <a:latin typeface="Lucida Sans" charset="0"/>
                          <a:ea typeface="Lucida Sans" charset="0"/>
                          <a:cs typeface="Lucida Sans" charset="0"/>
                          <a:sym typeface="Arial"/>
                        </a:rPr>
                        <a:t> (only for VMs), BBS (for application containers)</a:t>
                      </a:r>
                      <a:endParaRPr lang="en-US" sz="1200" dirty="0">
                        <a:latin typeface="Lucida Sans" charset="0"/>
                        <a:ea typeface="Lucida Sans" charset="0"/>
                        <a:cs typeface="Lucida Sans" charset="0"/>
                      </a:endParaRPr>
                    </a:p>
                  </a:txBody>
                  <a:tcPr/>
                </a:tc>
                <a:extLst>
                  <a:ext uri="{0D108BD9-81ED-4DB2-BD59-A6C34878D82A}">
                    <a16:rowId xmlns:a16="http://schemas.microsoft.com/office/drawing/2014/main" val="10006"/>
                  </a:ext>
                </a:extLst>
              </a:tr>
              <a:tr h="413484">
                <a:tc>
                  <a:txBody>
                    <a:bodyPr/>
                    <a:lstStyle/>
                    <a:p>
                      <a:r>
                        <a:rPr lang="en-US" sz="1200" dirty="0">
                          <a:latin typeface="Lucida Sans" charset="0"/>
                          <a:ea typeface="Lucida Sans" charset="0"/>
                          <a:cs typeface="Lucida Sans" charset="0"/>
                        </a:rPr>
                        <a:t>Zero Downtime</a:t>
                      </a:r>
                      <a:r>
                        <a:rPr lang="en-US" sz="1200" baseline="0" dirty="0">
                          <a:latin typeface="Lucida Sans" charset="0"/>
                          <a:ea typeface="Lucida Sans" charset="0"/>
                          <a:cs typeface="Lucida Sans" charset="0"/>
                        </a:rPr>
                        <a:t> Upgrades</a:t>
                      </a:r>
                      <a:endParaRPr lang="en-US" sz="1200" dirty="0">
                        <a:latin typeface="Lucida Sans" charset="0"/>
                        <a:ea typeface="Lucida Sans" charset="0"/>
                        <a:cs typeface="Lucida Sans" charset="0"/>
                      </a:endParaRPr>
                    </a:p>
                  </a:txBody>
                  <a:tcPr/>
                </a:tc>
                <a:tc>
                  <a:txBody>
                    <a:bodyPr/>
                    <a:lstStyle/>
                    <a:p>
                      <a:r>
                        <a:rPr lang="en-US" sz="1200" dirty="0" err="1">
                          <a:latin typeface="Lucida Sans" charset="0"/>
                          <a:ea typeface="Lucida Sans" charset="0"/>
                          <a:cs typeface="Lucida Sans" charset="0"/>
                        </a:rPr>
                        <a:t>vMotion</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Self</a:t>
                      </a:r>
                      <a:r>
                        <a:rPr lang="en-US" sz="1200" baseline="0" dirty="0">
                          <a:latin typeface="Lucida Sans" charset="0"/>
                          <a:ea typeface="Lucida Sans" charset="0"/>
                          <a:cs typeface="Lucida Sans" charset="0"/>
                        </a:rPr>
                        <a:t> Hosting (</a:t>
                      </a:r>
                      <a:r>
                        <a:rPr lang="en-US" sz="1200" baseline="0" dirty="0" err="1">
                          <a:latin typeface="Lucida Sans" charset="0"/>
                          <a:ea typeface="Lucida Sans" charset="0"/>
                          <a:cs typeface="Lucida Sans" charset="0"/>
                        </a:rPr>
                        <a:t>Bootkube</a:t>
                      </a:r>
                      <a:r>
                        <a:rPr lang="en-US" sz="1200" baseline="0" dirty="0">
                          <a:latin typeface="Lucida Sans" charset="0"/>
                          <a:ea typeface="Lucida Sans" charset="0"/>
                          <a:cs typeface="Lucida Sans" charset="0"/>
                        </a:rPr>
                        <a:t>)</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Partial Support</a:t>
                      </a:r>
                    </a:p>
                  </a:txBody>
                  <a:tcPr/>
                </a:tc>
                <a:extLst>
                  <a:ext uri="{0D108BD9-81ED-4DB2-BD59-A6C34878D82A}">
                    <a16:rowId xmlns:a16="http://schemas.microsoft.com/office/drawing/2014/main" val="10007"/>
                  </a:ext>
                </a:extLst>
              </a:tr>
              <a:tr h="413484">
                <a:tc>
                  <a:txBody>
                    <a:bodyPr/>
                    <a:lstStyle/>
                    <a:p>
                      <a:r>
                        <a:rPr lang="en-US" sz="1200" dirty="0">
                          <a:latin typeface="Lucida Sans" charset="0"/>
                          <a:ea typeface="Lucida Sans" charset="0"/>
                          <a:cs typeface="Lucida Sans" charset="0"/>
                        </a:rPr>
                        <a:t>Networking</a:t>
                      </a:r>
                    </a:p>
                  </a:txBody>
                  <a:tcPr/>
                </a:tc>
                <a:tc>
                  <a:txBody>
                    <a:bodyPr/>
                    <a:lstStyle/>
                    <a:p>
                      <a:r>
                        <a:rPr lang="en-US" sz="1200" dirty="0">
                          <a:latin typeface="Lucida Sans" charset="0"/>
                          <a:ea typeface="Lucida Sans" charset="0"/>
                          <a:cs typeface="Lucida Sans" charset="0"/>
                        </a:rPr>
                        <a:t>Virtual</a:t>
                      </a:r>
                      <a:r>
                        <a:rPr lang="en-US" sz="1200" baseline="0" dirty="0">
                          <a:latin typeface="Lucida Sans" charset="0"/>
                          <a:ea typeface="Lucida Sans" charset="0"/>
                          <a:cs typeface="Lucida Sans" charset="0"/>
                        </a:rPr>
                        <a:t> Networking</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Overlay,</a:t>
                      </a:r>
                      <a:r>
                        <a:rPr lang="en-US" sz="1200" baseline="0" dirty="0">
                          <a:latin typeface="Lucida Sans" charset="0"/>
                          <a:ea typeface="Lucida Sans" charset="0"/>
                          <a:cs typeface="Lucida Sans" charset="0"/>
                        </a:rPr>
                        <a:t> L2, Routed (L3)</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NAT</a:t>
                      </a:r>
                    </a:p>
                  </a:txBody>
                  <a:tcPr/>
                </a:tc>
                <a:extLst>
                  <a:ext uri="{0D108BD9-81ED-4DB2-BD59-A6C34878D82A}">
                    <a16:rowId xmlns:a16="http://schemas.microsoft.com/office/drawing/2014/main" val="10008"/>
                  </a:ext>
                </a:extLst>
              </a:tr>
              <a:tr h="413484">
                <a:tc>
                  <a:txBody>
                    <a:bodyPr/>
                    <a:lstStyle/>
                    <a:p>
                      <a:r>
                        <a:rPr lang="en-US" sz="1200" dirty="0">
                          <a:latin typeface="Lucida Sans" charset="0"/>
                          <a:ea typeface="Lucida Sans" charset="0"/>
                          <a:cs typeface="Lucida Sans" charset="0"/>
                        </a:rPr>
                        <a:t>Auto Scaling/Idling</a:t>
                      </a:r>
                    </a:p>
                  </a:txBody>
                  <a:tcPr/>
                </a:tc>
                <a:tc>
                  <a:txBody>
                    <a:bodyPr/>
                    <a:lstStyle/>
                    <a:p>
                      <a:r>
                        <a:rPr lang="en-US" sz="1200" dirty="0">
                          <a:latin typeface="Lucida Sans" charset="0"/>
                          <a:ea typeface="Lucida Sans" charset="0"/>
                          <a:cs typeface="Lucida Sans" charset="0"/>
                        </a:rPr>
                        <a:t>VRA, VRO, VROPS</a:t>
                      </a:r>
                    </a:p>
                  </a:txBody>
                  <a:tcPr/>
                </a:tc>
                <a:tc>
                  <a:txBody>
                    <a:bodyPr/>
                    <a:lstStyle/>
                    <a:p>
                      <a:r>
                        <a:rPr lang="en-US" sz="1200" dirty="0">
                          <a:latin typeface="Lucida Sans" charset="0"/>
                          <a:ea typeface="Lucida Sans" charset="0"/>
                          <a:cs typeface="Lucida Sans" charset="0"/>
                        </a:rPr>
                        <a:t>Pod</a:t>
                      </a:r>
                      <a:r>
                        <a:rPr lang="en-US" sz="1200" baseline="0" dirty="0">
                          <a:latin typeface="Lucida Sans" charset="0"/>
                          <a:ea typeface="Lucida Sans" charset="0"/>
                          <a:cs typeface="Lucida Sans" charset="0"/>
                        </a:rPr>
                        <a:t> Horizontal/Vertical Auto </a:t>
                      </a:r>
                      <a:r>
                        <a:rPr lang="en-US" sz="1200" baseline="0" dirty="0" err="1">
                          <a:latin typeface="Lucida Sans" charset="0"/>
                          <a:ea typeface="Lucida Sans" charset="0"/>
                          <a:cs typeface="Lucida Sans" charset="0"/>
                        </a:rPr>
                        <a:t>scaler</a:t>
                      </a:r>
                      <a:r>
                        <a:rPr lang="en-US" sz="1200" baseline="0" dirty="0">
                          <a:latin typeface="Lucida Sans" charset="0"/>
                          <a:ea typeface="Lucida Sans" charset="0"/>
                          <a:cs typeface="Lucida Sans" charset="0"/>
                        </a:rPr>
                        <a:t> (CPU, Memory, Custom Metrics). Cluster Auto </a:t>
                      </a:r>
                      <a:r>
                        <a:rPr lang="en-US" sz="1200" baseline="0" dirty="0" err="1">
                          <a:latin typeface="Lucida Sans" charset="0"/>
                          <a:ea typeface="Lucida Sans" charset="0"/>
                          <a:cs typeface="Lucida Sans" charset="0"/>
                        </a:rPr>
                        <a:t>Scaler</a:t>
                      </a:r>
                      <a:r>
                        <a:rPr lang="en-US" sz="1200" baseline="0" dirty="0">
                          <a:latin typeface="Lucida Sans" charset="0"/>
                          <a:ea typeface="Lucida Sans" charset="0"/>
                          <a:cs typeface="Lucida Sans" charset="0"/>
                        </a:rPr>
                        <a:t>.</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AI (Container Auto </a:t>
                      </a:r>
                      <a:r>
                        <a:rPr lang="en-US" sz="1200" dirty="0" err="1">
                          <a:latin typeface="Lucida Sans" charset="0"/>
                          <a:ea typeface="Lucida Sans" charset="0"/>
                          <a:cs typeface="Lucida Sans" charset="0"/>
                        </a:rPr>
                        <a:t>Scaler</a:t>
                      </a:r>
                      <a:r>
                        <a:rPr lang="en-US" sz="1200" dirty="0">
                          <a:latin typeface="Lucida Sans" charset="0"/>
                          <a:ea typeface="Lucida Sans" charset="0"/>
                          <a:cs typeface="Lucida Sans" charset="0"/>
                        </a:rPr>
                        <a:t> </a:t>
                      </a:r>
                      <a:r>
                        <a:rPr lang="mr-IN" sz="1200" dirty="0">
                          <a:latin typeface="Lucida Sans" charset="0"/>
                          <a:ea typeface="Lucida Sans" charset="0"/>
                          <a:cs typeface="Lucida Sans" charset="0"/>
                        </a:rPr>
                        <a:t>–</a:t>
                      </a:r>
                      <a:r>
                        <a:rPr lang="en-US" sz="1200">
                          <a:latin typeface="Lucida Sans" charset="0"/>
                          <a:ea typeface="Lucida Sans" charset="0"/>
                          <a:cs typeface="Lucida Sans" charset="0"/>
                        </a:rPr>
                        <a:t> CPU only)</a:t>
                      </a:r>
                      <a:endParaRPr lang="en-US" sz="1200" dirty="0">
                        <a:latin typeface="Lucida Sans" charset="0"/>
                        <a:ea typeface="Lucida Sans" charset="0"/>
                        <a:cs typeface="Lucida Sans" charset="0"/>
                      </a:endParaRPr>
                    </a:p>
                  </a:txBody>
                  <a:tcPr/>
                </a:tc>
                <a:extLst>
                  <a:ext uri="{0D108BD9-81ED-4DB2-BD59-A6C34878D82A}">
                    <a16:rowId xmlns:a16="http://schemas.microsoft.com/office/drawing/2014/main" val="10009"/>
                  </a:ext>
                </a:extLst>
              </a:tr>
              <a:tr h="413484">
                <a:tc>
                  <a:txBody>
                    <a:bodyPr/>
                    <a:lstStyle/>
                    <a:p>
                      <a:r>
                        <a:rPr lang="en-US" sz="1200" dirty="0">
                          <a:latin typeface="Lucida Sans" charset="0"/>
                          <a:ea typeface="Lucida Sans" charset="0"/>
                          <a:cs typeface="Lucida Sans" charset="0"/>
                        </a:rPr>
                        <a:t>Network Security</a:t>
                      </a:r>
                    </a:p>
                  </a:txBody>
                  <a:tcPr/>
                </a:tc>
                <a:tc>
                  <a:txBody>
                    <a:bodyPr/>
                    <a:lstStyle/>
                    <a:p>
                      <a:r>
                        <a:rPr lang="en-US" sz="1200" dirty="0">
                          <a:latin typeface="Lucida Sans" charset="0"/>
                          <a:ea typeface="Lucida Sans" charset="0"/>
                          <a:cs typeface="Lucida Sans" charset="0"/>
                        </a:rPr>
                        <a:t>NSX, Cisco ACI</a:t>
                      </a:r>
                    </a:p>
                  </a:txBody>
                  <a:tcPr/>
                </a:tc>
                <a:tc>
                  <a:txBody>
                    <a:bodyPr/>
                    <a:lstStyle/>
                    <a:p>
                      <a:r>
                        <a:rPr lang="en-US" sz="1200" dirty="0">
                          <a:latin typeface="Lucida Sans" charset="0"/>
                          <a:ea typeface="Lucida Sans" charset="0"/>
                          <a:cs typeface="Lucida Sans" charset="0"/>
                        </a:rPr>
                        <a:t>Network Security Policy,</a:t>
                      </a:r>
                      <a:r>
                        <a:rPr lang="en-US" sz="1200" baseline="0" dirty="0">
                          <a:latin typeface="Lucida Sans" charset="0"/>
                          <a:ea typeface="Lucida Sans" charset="0"/>
                          <a:cs typeface="Lucida Sans" charset="0"/>
                        </a:rPr>
                        <a:t> Cisco ACI. All cluster components secured using TLS. Application TLS terminated at containers.</a:t>
                      </a:r>
                      <a:endParaRPr lang="en-US" sz="1200" dirty="0">
                        <a:latin typeface="Lucida Sans" charset="0"/>
                        <a:ea typeface="Lucida Sans" charset="0"/>
                        <a:cs typeface="Lucida Sans" charset="0"/>
                      </a:endParaRPr>
                    </a:p>
                  </a:txBody>
                  <a:tcPr/>
                </a:tc>
                <a:tc>
                  <a:txBody>
                    <a:bodyPr/>
                    <a:lstStyle/>
                    <a:p>
                      <a:r>
                        <a:rPr lang="en-US" sz="1200" dirty="0">
                          <a:latin typeface="Lucida Sans" charset="0"/>
                          <a:ea typeface="Lucida Sans" charset="0"/>
                          <a:cs typeface="Lucida Sans" charset="0"/>
                        </a:rPr>
                        <a:t>Foundation components are </a:t>
                      </a:r>
                      <a:r>
                        <a:rPr lang="en-US" sz="1200" b="1" dirty="0">
                          <a:latin typeface="Lucida Sans" charset="0"/>
                          <a:ea typeface="Lucida Sans" charset="0"/>
                          <a:cs typeface="Lucida Sans" charset="0"/>
                        </a:rPr>
                        <a:t>not</a:t>
                      </a:r>
                      <a:r>
                        <a:rPr lang="en-US" sz="1200" dirty="0">
                          <a:latin typeface="Lucida Sans" charset="0"/>
                          <a:ea typeface="Lucida Sans" charset="0"/>
                          <a:cs typeface="Lucida Sans" charset="0"/>
                        </a:rPr>
                        <a:t> secured. ASG</a:t>
                      </a:r>
                      <a:r>
                        <a:rPr lang="en-US" sz="1200" baseline="0" dirty="0">
                          <a:latin typeface="Lucida Sans" charset="0"/>
                          <a:ea typeface="Lucida Sans" charset="0"/>
                          <a:cs typeface="Lucida Sans" charset="0"/>
                        </a:rPr>
                        <a:t>s provide means to define egress policies. Application TLS terminated at “Go Routers”</a:t>
                      </a:r>
                      <a:endParaRPr lang="en-US" sz="1200" dirty="0">
                        <a:latin typeface="Lucida Sans" charset="0"/>
                        <a:ea typeface="Lucida Sans" charset="0"/>
                        <a:cs typeface="Lucida Sans"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016722878"/>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Shape 659" descr="prison.jpg"/>
          <p:cNvPicPr preferRelativeResize="0"/>
          <p:nvPr/>
        </p:nvPicPr>
        <p:blipFill rotWithShape="1">
          <a:blip r:embed="rId3">
            <a:alphaModFix/>
          </a:blip>
          <a:srcRect t="-24362"/>
          <a:stretch/>
        </p:blipFill>
        <p:spPr>
          <a:xfrm>
            <a:off x="-8400" y="0"/>
            <a:ext cx="12188400" cy="6858000"/>
          </a:xfrm>
          <a:prstGeom prst="rect">
            <a:avLst/>
          </a:prstGeom>
          <a:noFill/>
          <a:ln>
            <a:noFill/>
          </a:ln>
        </p:spPr>
      </p:pic>
      <p:sp>
        <p:nvSpPr>
          <p:cNvPr id="660" name="Shape 660"/>
          <p:cNvSpPr/>
          <p:nvPr/>
        </p:nvSpPr>
        <p:spPr>
          <a:xfrm>
            <a:off x="-3600" y="3317967"/>
            <a:ext cx="12192000" cy="1360000"/>
          </a:xfrm>
          <a:prstGeom prst="rect">
            <a:avLst/>
          </a:prstGeom>
          <a:solidFill>
            <a:srgbClr val="FFFFFF">
              <a:alpha val="74509"/>
            </a:srgbClr>
          </a:solidFill>
          <a:ln>
            <a:noFill/>
          </a:ln>
        </p:spPr>
        <p:txBody>
          <a:bodyPr wrap="square" lIns="121900" tIns="60900" rIns="121900" bIns="60900" anchor="ctr" anchorCtr="0">
            <a:noAutofit/>
          </a:bodyPr>
          <a:lstStyle/>
          <a:p>
            <a:pPr algn="ctr">
              <a:buClr>
                <a:srgbClr val="000000"/>
              </a:buClr>
            </a:pPr>
            <a:endParaRPr sz="2400">
              <a:solidFill>
                <a:schemeClr val="lt1"/>
              </a:solidFill>
              <a:latin typeface="Century Gothic" panose="020B0502020202020204" pitchFamily="34" charset="0"/>
              <a:ea typeface="Calibri"/>
              <a:cs typeface="Calibri"/>
              <a:sym typeface="Calibri"/>
            </a:endParaRPr>
          </a:p>
        </p:txBody>
      </p:sp>
      <p:sp>
        <p:nvSpPr>
          <p:cNvPr id="661" name="Shape 661"/>
          <p:cNvSpPr txBox="1">
            <a:spLocks noGrp="1"/>
          </p:cNvSpPr>
          <p:nvPr>
            <p:ph type="title" idx="4294967295"/>
          </p:nvPr>
        </p:nvSpPr>
        <p:spPr>
          <a:xfrm>
            <a:off x="213149" y="489968"/>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buSzPct val="25000"/>
            </a:pPr>
            <a:r>
              <a:rPr lang="en-US" b="0" i="0" u="none" strike="noStrike" cap="none" dirty="0">
                <a:solidFill>
                  <a:schemeClr val="tx2"/>
                </a:solidFill>
                <a:latin typeface="Century Gothic" panose="020B0502020202020204" pitchFamily="34" charset="0"/>
                <a:ea typeface="Century Gothic"/>
                <a:cs typeface="Century Gothic"/>
                <a:sym typeface="Century Gothic"/>
              </a:rPr>
              <a:t>Avoid Vendor Lock-in</a:t>
            </a:r>
          </a:p>
        </p:txBody>
      </p:sp>
      <p:sp>
        <p:nvSpPr>
          <p:cNvPr id="662" name="Shape 662"/>
          <p:cNvSpPr txBox="1">
            <a:spLocks noGrp="1"/>
          </p:cNvSpPr>
          <p:nvPr>
            <p:ph type="body" idx="4294967295"/>
          </p:nvPr>
        </p:nvSpPr>
        <p:spPr>
          <a:xfrm>
            <a:off x="311149" y="3310467"/>
            <a:ext cx="11576000" cy="18692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241294" indent="-4233" algn="ctr">
              <a:spcBef>
                <a:spcPts val="0"/>
              </a:spcBef>
              <a:spcAft>
                <a:spcPts val="0"/>
              </a:spcAft>
              <a:buClr>
                <a:srgbClr val="446CA9"/>
              </a:buClr>
              <a:buSzPct val="25000"/>
              <a:buNone/>
            </a:pPr>
            <a:r>
              <a:rPr lang="en-US" sz="3467" dirty="0">
                <a:solidFill>
                  <a:schemeClr val="dk1"/>
                </a:solidFill>
                <a:latin typeface="Century Gothic" panose="020B0502020202020204" pitchFamily="34" charset="0"/>
                <a:ea typeface="Century Gothic"/>
                <a:cs typeface="Century Gothic"/>
                <a:sym typeface="Century Gothic"/>
              </a:rPr>
              <a:t>Open source software stack enables deployment on any public, private cloud or hybrid cloud</a:t>
            </a:r>
          </a:p>
        </p:txBody>
      </p:sp>
    </p:spTree>
    <p:extLst>
      <p:ext uri="{BB962C8B-B14F-4D97-AF65-F5344CB8AC3E}">
        <p14:creationId xmlns:p14="http://schemas.microsoft.com/office/powerpoint/2010/main" val="152077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Shape 667"/>
          <p:cNvPicPr preferRelativeResize="0"/>
          <p:nvPr/>
        </p:nvPicPr>
        <p:blipFill rotWithShape="1">
          <a:blip r:embed="rId3">
            <a:alphaModFix/>
          </a:blip>
          <a:srcRect t="4489"/>
          <a:stretch/>
        </p:blipFill>
        <p:spPr>
          <a:xfrm>
            <a:off x="0" y="1343333"/>
            <a:ext cx="12188400" cy="5514800"/>
          </a:xfrm>
          <a:prstGeom prst="rect">
            <a:avLst/>
          </a:prstGeom>
          <a:noFill/>
          <a:ln>
            <a:noFill/>
          </a:ln>
        </p:spPr>
      </p:pic>
      <p:sp>
        <p:nvSpPr>
          <p:cNvPr id="668" name="Shape 668"/>
          <p:cNvSpPr/>
          <p:nvPr/>
        </p:nvSpPr>
        <p:spPr>
          <a:xfrm>
            <a:off x="-3612" y="2916934"/>
            <a:ext cx="12192000" cy="1223268"/>
          </a:xfrm>
          <a:prstGeom prst="rect">
            <a:avLst/>
          </a:prstGeom>
          <a:solidFill>
            <a:srgbClr val="FFFFFF">
              <a:alpha val="74509"/>
            </a:srgbClr>
          </a:solidFill>
          <a:ln>
            <a:noFill/>
          </a:ln>
        </p:spPr>
        <p:txBody>
          <a:bodyPr wrap="square" lIns="121900" tIns="60900" rIns="121900" bIns="60900" anchor="ctr" anchorCtr="0">
            <a:noAutofit/>
          </a:bodyPr>
          <a:lstStyle/>
          <a:p>
            <a:pPr algn="ctr">
              <a:buClr>
                <a:srgbClr val="000000"/>
              </a:buClr>
            </a:pPr>
            <a:endParaRPr sz="2400">
              <a:solidFill>
                <a:schemeClr val="lt1"/>
              </a:solidFill>
              <a:latin typeface="Century Gothic" panose="020B0502020202020204" pitchFamily="34" charset="0"/>
              <a:ea typeface="Calibri"/>
              <a:cs typeface="Calibri"/>
              <a:sym typeface="Calibri"/>
            </a:endParaRPr>
          </a:p>
        </p:txBody>
      </p:sp>
      <p:sp>
        <p:nvSpPr>
          <p:cNvPr id="669" name="Shape 669"/>
          <p:cNvSpPr txBox="1">
            <a:spLocks noGrp="1"/>
          </p:cNvSpPr>
          <p:nvPr>
            <p:ph type="title" idx="4294967295"/>
          </p:nvPr>
        </p:nvSpPr>
        <p:spPr>
          <a:xfrm>
            <a:off x="212908" y="444099"/>
            <a:ext cx="11674125" cy="8991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buSzPct val="25000"/>
            </a:pPr>
            <a:r>
              <a:rPr lang="en-US" b="0" i="0" u="none" strike="noStrike" cap="none" dirty="0">
                <a:solidFill>
                  <a:schemeClr val="tx2"/>
                </a:solidFill>
                <a:latin typeface="Century Gothic" panose="020B0502020202020204" pitchFamily="34" charset="0"/>
                <a:ea typeface="Century Gothic"/>
                <a:cs typeface="Century Gothic"/>
                <a:sym typeface="Century Gothic"/>
              </a:rPr>
              <a:t>Enable Unlimited Scalability</a:t>
            </a:r>
          </a:p>
        </p:txBody>
      </p:sp>
      <p:sp>
        <p:nvSpPr>
          <p:cNvPr id="670" name="Shape 670"/>
          <p:cNvSpPr txBox="1">
            <a:spLocks noGrp="1"/>
          </p:cNvSpPr>
          <p:nvPr>
            <p:ph type="body" idx="4294967295"/>
          </p:nvPr>
        </p:nvSpPr>
        <p:spPr>
          <a:xfrm>
            <a:off x="309033" y="2853268"/>
            <a:ext cx="11578000" cy="12868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0" indent="0" algn="ctr">
              <a:spcBef>
                <a:spcPts val="0"/>
              </a:spcBef>
              <a:spcAft>
                <a:spcPts val="0"/>
              </a:spcAft>
              <a:buClr>
                <a:srgbClr val="446CA9"/>
              </a:buClr>
              <a:buSzPct val="25000"/>
              <a:buNone/>
            </a:pPr>
            <a:r>
              <a:rPr lang="en-US" sz="3467">
                <a:solidFill>
                  <a:schemeClr val="dk1"/>
                </a:solidFill>
                <a:latin typeface="Century Gothic" panose="020B0502020202020204" pitchFamily="34" charset="0"/>
                <a:ea typeface="Century Gothic"/>
                <a:cs typeface="Century Gothic"/>
                <a:sym typeface="Century Gothic"/>
              </a:rPr>
              <a:t>Scales from </a:t>
            </a:r>
            <a:r>
              <a:rPr lang="en-US" sz="3467">
                <a:solidFill>
                  <a:schemeClr val="dk1"/>
                </a:solidFill>
                <a:latin typeface="Century Gothic" panose="020B0502020202020204" pitchFamily="34" charset="0"/>
              </a:rPr>
              <a:t>several</a:t>
            </a:r>
            <a:r>
              <a:rPr lang="en-US" sz="3467">
                <a:solidFill>
                  <a:schemeClr val="dk1"/>
                </a:solidFill>
                <a:latin typeface="Century Gothic" panose="020B0502020202020204" pitchFamily="34" charset="0"/>
                <a:ea typeface="Century Gothic"/>
                <a:cs typeface="Century Gothic"/>
                <a:sym typeface="Century Gothic"/>
              </a:rPr>
              <a:t> nodes on your laptop to tens </a:t>
            </a:r>
            <a:br>
              <a:rPr lang="en-US" sz="3467">
                <a:solidFill>
                  <a:schemeClr val="dk1"/>
                </a:solidFill>
                <a:latin typeface="Century Gothic" panose="020B0502020202020204" pitchFamily="34" charset="0"/>
                <a:ea typeface="Century Gothic"/>
                <a:cs typeface="Century Gothic"/>
                <a:sym typeface="Century Gothic"/>
              </a:rPr>
            </a:br>
            <a:r>
              <a:rPr lang="en-US" sz="3467">
                <a:solidFill>
                  <a:schemeClr val="dk1"/>
                </a:solidFill>
                <a:latin typeface="Century Gothic" panose="020B0502020202020204" pitchFamily="34" charset="0"/>
                <a:ea typeface="Century Gothic"/>
                <a:cs typeface="Century Gothic"/>
                <a:sym typeface="Century Gothic"/>
              </a:rPr>
              <a:t>of thousands of self-healing multi-tenant nodes</a:t>
            </a:r>
            <a:br>
              <a:rPr lang="en-US" sz="3467">
                <a:solidFill>
                  <a:schemeClr val="dk1"/>
                </a:solidFill>
                <a:latin typeface="Century Gothic" panose="020B0502020202020204" pitchFamily="34" charset="0"/>
                <a:ea typeface="Century Gothic"/>
                <a:cs typeface="Century Gothic"/>
                <a:sym typeface="Century Gothic"/>
              </a:rPr>
            </a:br>
            <a:endParaRPr lang="en-US" sz="3467">
              <a:solidFill>
                <a:schemeClr val="dk1"/>
              </a:solidFill>
              <a:latin typeface="Century Gothic" panose="020B0502020202020204" pitchFamily="34" charset="0"/>
              <a:ea typeface="Century Gothic"/>
              <a:cs typeface="Century Gothic"/>
              <a:sym typeface="Century Gothic"/>
            </a:endParaRPr>
          </a:p>
        </p:txBody>
      </p:sp>
    </p:spTree>
    <p:extLst>
      <p:ext uri="{BB962C8B-B14F-4D97-AF65-F5344CB8AC3E}">
        <p14:creationId xmlns:p14="http://schemas.microsoft.com/office/powerpoint/2010/main" val="1980764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50" y="0"/>
            <a:ext cx="12179300" cy="7094250"/>
          </a:xfrm>
          <a:prstGeom prst="rect">
            <a:avLst/>
          </a:prstGeom>
        </p:spPr>
        <p:txBody>
          <a:bodyPr vert="horz" wrap="square" lIns="0" tIns="0" rIns="0" bIns="0" rtlCol="0">
            <a:spAutoFit/>
          </a:bodyPr>
          <a:lstStyle/>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a:p>
            <a:pPr>
              <a:lnSpc>
                <a:spcPct val="100000"/>
              </a:lnSpc>
            </a:pPr>
            <a:endParaRPr sz="700" dirty="0">
              <a:latin typeface="Trebuchet MS" charset="0"/>
              <a:ea typeface="Trebuchet MS" charset="0"/>
              <a:cs typeface="Trebuchet MS" charset="0"/>
            </a:endParaRPr>
          </a:p>
        </p:txBody>
      </p:sp>
      <p:sp>
        <p:nvSpPr>
          <p:cNvPr id="3" name="object 3"/>
          <p:cNvSpPr/>
          <p:nvPr/>
        </p:nvSpPr>
        <p:spPr>
          <a:xfrm>
            <a:off x="6350" y="493486"/>
            <a:ext cx="12179300" cy="6364501"/>
          </a:xfrm>
          <a:prstGeom prst="rect">
            <a:avLst/>
          </a:prstGeom>
          <a:blipFill>
            <a:blip r:embed="rId3" cstate="print"/>
            <a:stretch>
              <a:fillRect/>
            </a:stretch>
          </a:blipFill>
        </p:spPr>
        <p:txBody>
          <a:bodyPr wrap="square" lIns="0" tIns="0" rIns="0" bIns="0" rtlCol="0"/>
          <a:lstStyle/>
          <a:p>
            <a:endParaRPr>
              <a:latin typeface="Trebuchet MS" charset="0"/>
              <a:ea typeface="Trebuchet MS" charset="0"/>
              <a:cs typeface="Trebuchet MS" charset="0"/>
            </a:endParaRPr>
          </a:p>
        </p:txBody>
      </p:sp>
      <p:sp>
        <p:nvSpPr>
          <p:cNvPr id="4" name="object 4"/>
          <p:cNvSpPr/>
          <p:nvPr/>
        </p:nvSpPr>
        <p:spPr>
          <a:xfrm>
            <a:off x="4658267" y="2786171"/>
            <a:ext cx="7527925" cy="3503929"/>
          </a:xfrm>
          <a:custGeom>
            <a:avLst/>
            <a:gdLst/>
            <a:ahLst/>
            <a:cxnLst/>
            <a:rect l="l" t="t" r="r" b="b"/>
            <a:pathLst>
              <a:path w="7527925" h="3503929">
                <a:moveTo>
                  <a:pt x="0" y="0"/>
                </a:moveTo>
                <a:lnTo>
                  <a:pt x="7527383" y="0"/>
                </a:lnTo>
                <a:lnTo>
                  <a:pt x="7527383" y="3503692"/>
                </a:lnTo>
                <a:lnTo>
                  <a:pt x="0" y="3503692"/>
                </a:lnTo>
                <a:lnTo>
                  <a:pt x="0" y="0"/>
                </a:lnTo>
                <a:close/>
              </a:path>
            </a:pathLst>
          </a:custGeom>
          <a:solidFill>
            <a:srgbClr val="4285F4">
              <a:alpha val="89019"/>
            </a:srgbClr>
          </a:solidFill>
        </p:spPr>
        <p:txBody>
          <a:bodyPr wrap="square" lIns="0" tIns="0" rIns="0" bIns="0" rtlCol="0"/>
          <a:lstStyle/>
          <a:p>
            <a:endParaRPr>
              <a:latin typeface="Trebuchet MS" charset="0"/>
              <a:ea typeface="Trebuchet MS" charset="0"/>
              <a:cs typeface="Trebuchet MS" charset="0"/>
            </a:endParaRPr>
          </a:p>
        </p:txBody>
      </p:sp>
      <p:sp>
        <p:nvSpPr>
          <p:cNvPr id="5" name="object 5"/>
          <p:cNvSpPr txBox="1"/>
          <p:nvPr/>
        </p:nvSpPr>
        <p:spPr>
          <a:xfrm>
            <a:off x="5146942" y="2949487"/>
            <a:ext cx="6665595" cy="2954655"/>
          </a:xfrm>
          <a:prstGeom prst="rect">
            <a:avLst/>
          </a:prstGeom>
        </p:spPr>
        <p:txBody>
          <a:bodyPr vert="horz" wrap="square" lIns="0" tIns="0" rIns="0" bIns="0" rtlCol="0">
            <a:spAutoFit/>
          </a:bodyPr>
          <a:lstStyle/>
          <a:p>
            <a:pPr marL="12700" marR="5080">
              <a:lnSpc>
                <a:spcPct val="100299"/>
              </a:lnSpc>
            </a:pPr>
            <a:r>
              <a:rPr sz="4800" b="1" spc="-254" dirty="0">
                <a:solidFill>
                  <a:srgbClr val="FFFFFF"/>
                </a:solidFill>
                <a:latin typeface="Trebuchet MS" charset="0"/>
                <a:ea typeface="Trebuchet MS" charset="0"/>
                <a:cs typeface="Trebuchet MS" charset="0"/>
              </a:rPr>
              <a:t>“</a:t>
            </a:r>
            <a:r>
              <a:rPr lang="en-US" sz="4800" b="1" spc="-254" dirty="0">
                <a:solidFill>
                  <a:srgbClr val="FFFFFF"/>
                </a:solidFill>
                <a:latin typeface="Trebuchet MS" charset="0"/>
                <a:ea typeface="Trebuchet MS" charset="0"/>
                <a:cs typeface="Trebuchet MS" charset="0"/>
              </a:rPr>
              <a:t>How to keep my operating system  updated without causing application downtime?”</a:t>
            </a:r>
            <a:endParaRPr sz="4800" dirty="0">
              <a:latin typeface="Trebuchet MS" charset="0"/>
              <a:ea typeface="Trebuchet MS" charset="0"/>
              <a:cs typeface="Trebuchet MS" charset="0"/>
            </a:endParaRPr>
          </a:p>
        </p:txBody>
      </p:sp>
      <p:sp>
        <p:nvSpPr>
          <p:cNvPr id="6" name="object 6"/>
          <p:cNvSpPr/>
          <p:nvPr/>
        </p:nvSpPr>
        <p:spPr>
          <a:xfrm>
            <a:off x="10944752" y="6523789"/>
            <a:ext cx="1098550" cy="182245"/>
          </a:xfrm>
          <a:custGeom>
            <a:avLst/>
            <a:gdLst/>
            <a:ahLst/>
            <a:cxnLst/>
            <a:rect l="l" t="t" r="r" b="b"/>
            <a:pathLst>
              <a:path w="1098550" h="182245">
                <a:moveTo>
                  <a:pt x="0" y="0"/>
                </a:moveTo>
                <a:lnTo>
                  <a:pt x="1097997" y="0"/>
                </a:lnTo>
                <a:lnTo>
                  <a:pt x="1097997" y="181799"/>
                </a:lnTo>
                <a:lnTo>
                  <a:pt x="0" y="181799"/>
                </a:lnTo>
                <a:lnTo>
                  <a:pt x="0" y="0"/>
                </a:lnTo>
                <a:close/>
              </a:path>
            </a:pathLst>
          </a:custGeom>
          <a:solidFill>
            <a:srgbClr val="000000">
              <a:alpha val="55769"/>
            </a:srgbClr>
          </a:solidFill>
        </p:spPr>
        <p:txBody>
          <a:bodyPr wrap="square" lIns="0" tIns="0" rIns="0" bIns="0" rtlCol="0"/>
          <a:lstStyle/>
          <a:p>
            <a:endParaRPr>
              <a:latin typeface="Trebuchet MS" charset="0"/>
              <a:ea typeface="Trebuchet MS" charset="0"/>
              <a:cs typeface="Trebuchet MS" charset="0"/>
            </a:endParaRPr>
          </a:p>
        </p:txBody>
      </p:sp>
    </p:spTree>
    <p:extLst>
      <p:ext uri="{BB962C8B-B14F-4D97-AF65-F5344CB8AC3E}">
        <p14:creationId xmlns:p14="http://schemas.microsoft.com/office/powerpoint/2010/main" val="2288334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Shape 675"/>
          <p:cNvPicPr preferRelativeResize="0"/>
          <p:nvPr/>
        </p:nvPicPr>
        <p:blipFill rotWithShape="1">
          <a:blip r:embed="rId3">
            <a:alphaModFix/>
          </a:blip>
          <a:srcRect t="4534"/>
          <a:stretch/>
        </p:blipFill>
        <p:spPr>
          <a:xfrm>
            <a:off x="0" y="1343600"/>
            <a:ext cx="12192000" cy="5514400"/>
          </a:xfrm>
          <a:prstGeom prst="rect">
            <a:avLst/>
          </a:prstGeom>
          <a:noFill/>
          <a:ln>
            <a:noFill/>
          </a:ln>
        </p:spPr>
      </p:pic>
      <p:sp>
        <p:nvSpPr>
          <p:cNvPr id="676" name="Shape 676"/>
          <p:cNvSpPr/>
          <p:nvPr/>
        </p:nvSpPr>
        <p:spPr>
          <a:xfrm>
            <a:off x="0" y="4287165"/>
            <a:ext cx="12192000" cy="1368400"/>
          </a:xfrm>
          <a:prstGeom prst="rect">
            <a:avLst/>
          </a:prstGeom>
          <a:solidFill>
            <a:srgbClr val="FFFFFF">
              <a:alpha val="74509"/>
            </a:srgbClr>
          </a:solidFill>
          <a:ln>
            <a:noFill/>
          </a:ln>
        </p:spPr>
        <p:txBody>
          <a:bodyPr wrap="square" lIns="121900" tIns="60900" rIns="121900" bIns="60900" anchor="ctr" anchorCtr="0">
            <a:noAutofit/>
          </a:bodyPr>
          <a:lstStyle/>
          <a:p>
            <a:pPr algn="ctr">
              <a:buClr>
                <a:srgbClr val="000000"/>
              </a:buClr>
            </a:pPr>
            <a:endParaRPr sz="2400">
              <a:solidFill>
                <a:schemeClr val="lt1"/>
              </a:solidFill>
              <a:latin typeface="Century Gothic" panose="020B0502020202020204" pitchFamily="34" charset="0"/>
              <a:ea typeface="Calibri"/>
              <a:cs typeface="Calibri"/>
              <a:sym typeface="Calibri"/>
            </a:endParaRPr>
          </a:p>
        </p:txBody>
      </p:sp>
      <p:sp>
        <p:nvSpPr>
          <p:cNvPr id="677" name="Shape 677"/>
          <p:cNvSpPr txBox="1">
            <a:spLocks noGrp="1"/>
          </p:cNvSpPr>
          <p:nvPr>
            <p:ph type="title" idx="4294967295"/>
          </p:nvPr>
        </p:nvSpPr>
        <p:spPr>
          <a:xfrm>
            <a:off x="239200" y="444500"/>
            <a:ext cx="11674125" cy="8991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buSzPct val="25000"/>
            </a:pPr>
            <a:r>
              <a:rPr lang="en-US" b="0" i="0" u="none" strike="noStrike" cap="none" dirty="0">
                <a:solidFill>
                  <a:schemeClr val="tx2"/>
                </a:solidFill>
                <a:latin typeface="Century Gothic" panose="020B0502020202020204" pitchFamily="34" charset="0"/>
                <a:ea typeface="Century Gothic"/>
                <a:cs typeface="Century Gothic"/>
                <a:sym typeface="Century Gothic"/>
              </a:rPr>
              <a:t>Increase Agility and Maintainability</a:t>
            </a:r>
          </a:p>
        </p:txBody>
      </p:sp>
      <p:sp>
        <p:nvSpPr>
          <p:cNvPr id="678" name="Shape 678"/>
          <p:cNvSpPr txBox="1">
            <a:spLocks noGrp="1"/>
          </p:cNvSpPr>
          <p:nvPr>
            <p:ph type="body" idx="4294967295"/>
          </p:nvPr>
        </p:nvSpPr>
        <p:spPr>
          <a:xfrm>
            <a:off x="239200" y="4283000"/>
            <a:ext cx="11674000" cy="15028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0" indent="0" algn="ctr">
              <a:spcBef>
                <a:spcPts val="0"/>
              </a:spcBef>
              <a:spcAft>
                <a:spcPts val="0"/>
              </a:spcAft>
              <a:buClr>
                <a:srgbClr val="446CA9"/>
              </a:buClr>
              <a:buSzPct val="25000"/>
              <a:buNone/>
            </a:pPr>
            <a:r>
              <a:rPr lang="en-US" sz="3467">
                <a:solidFill>
                  <a:srgbClr val="000000"/>
                </a:solidFill>
                <a:latin typeface="Century Gothic" panose="020B0502020202020204" pitchFamily="34" charset="0"/>
                <a:ea typeface="Century Gothic"/>
                <a:cs typeface="Century Gothic"/>
                <a:sym typeface="Century Gothic"/>
              </a:rPr>
              <a:t>By splitting applications into microservices </a:t>
            </a:r>
            <a:br>
              <a:rPr lang="en-US" sz="3467">
                <a:solidFill>
                  <a:srgbClr val="000000"/>
                </a:solidFill>
                <a:latin typeface="Century Gothic" panose="020B0502020202020204" pitchFamily="34" charset="0"/>
                <a:ea typeface="Century Gothic"/>
                <a:cs typeface="Century Gothic"/>
                <a:sym typeface="Century Gothic"/>
              </a:rPr>
            </a:br>
            <a:r>
              <a:rPr lang="en-US" sz="3467">
                <a:solidFill>
                  <a:srgbClr val="000000"/>
                </a:solidFill>
                <a:latin typeface="Century Gothic" panose="020B0502020202020204" pitchFamily="34" charset="0"/>
                <a:ea typeface="Century Gothic"/>
                <a:cs typeface="Century Gothic"/>
                <a:sym typeface="Century Gothic"/>
              </a:rPr>
              <a:t>with explicitly described dependencies</a:t>
            </a:r>
          </a:p>
        </p:txBody>
      </p:sp>
    </p:spTree>
    <p:extLst>
      <p:ext uri="{BB962C8B-B14F-4D97-AF65-F5344CB8AC3E}">
        <p14:creationId xmlns:p14="http://schemas.microsoft.com/office/powerpoint/2010/main" val="410485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683" name="Shape 683"/>
          <p:cNvPicPr preferRelativeResize="0"/>
          <p:nvPr/>
        </p:nvPicPr>
        <p:blipFill rotWithShape="1">
          <a:blip r:embed="rId3">
            <a:alphaModFix/>
          </a:blip>
          <a:srcRect b="8450"/>
          <a:stretch/>
        </p:blipFill>
        <p:spPr>
          <a:xfrm>
            <a:off x="0" y="1350133"/>
            <a:ext cx="12195600" cy="5508000"/>
          </a:xfrm>
          <a:prstGeom prst="rect">
            <a:avLst/>
          </a:prstGeom>
          <a:noFill/>
          <a:ln>
            <a:noFill/>
          </a:ln>
        </p:spPr>
      </p:pic>
      <p:sp>
        <p:nvSpPr>
          <p:cNvPr id="684" name="Shape 684"/>
          <p:cNvSpPr/>
          <p:nvPr/>
        </p:nvSpPr>
        <p:spPr>
          <a:xfrm>
            <a:off x="-3612" y="2760976"/>
            <a:ext cx="12192000" cy="1379225"/>
          </a:xfrm>
          <a:prstGeom prst="rect">
            <a:avLst/>
          </a:prstGeom>
          <a:solidFill>
            <a:srgbClr val="FFFFFF">
              <a:alpha val="74509"/>
            </a:srgbClr>
          </a:solidFill>
          <a:ln>
            <a:noFill/>
          </a:ln>
        </p:spPr>
        <p:txBody>
          <a:bodyPr wrap="square" lIns="121900" tIns="60900" rIns="121900" bIns="60900" anchor="ctr" anchorCtr="0">
            <a:noAutofit/>
          </a:bodyPr>
          <a:lstStyle/>
          <a:p>
            <a:pPr algn="ctr">
              <a:buClr>
                <a:srgbClr val="000000"/>
              </a:buClr>
            </a:pPr>
            <a:endParaRPr sz="2400">
              <a:solidFill>
                <a:schemeClr val="lt1"/>
              </a:solidFill>
              <a:latin typeface="Century Gothic" panose="020B0502020202020204" pitchFamily="34" charset="0"/>
              <a:ea typeface="Calibri"/>
              <a:cs typeface="Calibri"/>
              <a:sym typeface="Calibri"/>
            </a:endParaRPr>
          </a:p>
        </p:txBody>
      </p:sp>
      <p:sp>
        <p:nvSpPr>
          <p:cNvPr id="685" name="Shape 685"/>
          <p:cNvSpPr txBox="1">
            <a:spLocks noGrp="1"/>
          </p:cNvSpPr>
          <p:nvPr>
            <p:ph type="title" idx="4294967295"/>
          </p:nvPr>
        </p:nvSpPr>
        <p:spPr>
          <a:xfrm>
            <a:off x="227137" y="450900"/>
            <a:ext cx="11674125" cy="8991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buSzPct val="25000"/>
            </a:pPr>
            <a:r>
              <a:rPr lang="en-US" sz="4267" dirty="0">
                <a:solidFill>
                  <a:schemeClr val="tx2"/>
                </a:solidFill>
                <a:latin typeface="Century Gothic" panose="020B0502020202020204" pitchFamily="34" charset="0"/>
                <a:ea typeface="Century Gothic"/>
                <a:cs typeface="Century Gothic"/>
                <a:sym typeface="Century Gothic"/>
              </a:rPr>
              <a:t>Improve Efficiency and Resource Utilization</a:t>
            </a:r>
          </a:p>
        </p:txBody>
      </p:sp>
      <p:sp>
        <p:nvSpPr>
          <p:cNvPr id="686" name="Shape 686"/>
          <p:cNvSpPr txBox="1">
            <a:spLocks noGrp="1"/>
          </p:cNvSpPr>
          <p:nvPr>
            <p:ph type="body" idx="4294967295"/>
          </p:nvPr>
        </p:nvSpPr>
        <p:spPr>
          <a:xfrm>
            <a:off x="101600" y="2751668"/>
            <a:ext cx="11925200" cy="13884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0" indent="0" algn="ctr">
              <a:spcBef>
                <a:spcPts val="0"/>
              </a:spcBef>
              <a:spcAft>
                <a:spcPts val="0"/>
              </a:spcAft>
              <a:buClr>
                <a:srgbClr val="446CA9"/>
              </a:buClr>
              <a:buSzPct val="25000"/>
              <a:buNone/>
            </a:pPr>
            <a:r>
              <a:rPr lang="en-US" sz="3333">
                <a:solidFill>
                  <a:srgbClr val="000000"/>
                </a:solidFill>
                <a:latin typeface="Century Gothic" panose="020B0502020202020204" pitchFamily="34" charset="0"/>
                <a:ea typeface="Century Gothic"/>
                <a:cs typeface="Century Gothic"/>
                <a:sym typeface="Century Gothic"/>
              </a:rPr>
              <a:t>Via a central orchestrating process that dynamically manages and schedules microservices</a:t>
            </a:r>
          </a:p>
        </p:txBody>
      </p:sp>
    </p:spTree>
    <p:extLst>
      <p:ext uri="{BB962C8B-B14F-4D97-AF65-F5344CB8AC3E}">
        <p14:creationId xmlns:p14="http://schemas.microsoft.com/office/powerpoint/2010/main" val="976028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Shape 691"/>
          <p:cNvPicPr preferRelativeResize="0"/>
          <p:nvPr/>
        </p:nvPicPr>
        <p:blipFill rotWithShape="1">
          <a:blip r:embed="rId3">
            <a:alphaModFix/>
          </a:blip>
          <a:srcRect t="18052"/>
          <a:stretch/>
        </p:blipFill>
        <p:spPr>
          <a:xfrm>
            <a:off x="0" y="1355100"/>
            <a:ext cx="12188400" cy="6275200"/>
          </a:xfrm>
          <a:prstGeom prst="rect">
            <a:avLst/>
          </a:prstGeom>
          <a:noFill/>
          <a:ln>
            <a:noFill/>
          </a:ln>
        </p:spPr>
      </p:pic>
      <p:sp>
        <p:nvSpPr>
          <p:cNvPr id="692" name="Shape 692"/>
          <p:cNvSpPr/>
          <p:nvPr/>
        </p:nvSpPr>
        <p:spPr>
          <a:xfrm>
            <a:off x="-3612" y="3317975"/>
            <a:ext cx="12192000" cy="1461043"/>
          </a:xfrm>
          <a:prstGeom prst="rect">
            <a:avLst/>
          </a:prstGeom>
          <a:solidFill>
            <a:srgbClr val="FFFFFF">
              <a:alpha val="74509"/>
            </a:srgbClr>
          </a:solidFill>
          <a:ln>
            <a:noFill/>
          </a:ln>
        </p:spPr>
        <p:txBody>
          <a:bodyPr wrap="square" lIns="121900" tIns="60900" rIns="121900" bIns="60900" anchor="ctr" anchorCtr="0">
            <a:noAutofit/>
          </a:bodyPr>
          <a:lstStyle/>
          <a:p>
            <a:pPr algn="ctr">
              <a:buClr>
                <a:srgbClr val="000000"/>
              </a:buClr>
            </a:pPr>
            <a:endParaRPr sz="2400">
              <a:solidFill>
                <a:schemeClr val="lt1"/>
              </a:solidFill>
              <a:latin typeface="Century Gothic" panose="020B0502020202020204" pitchFamily="34" charset="0"/>
              <a:ea typeface="Calibri"/>
              <a:cs typeface="Calibri"/>
              <a:sym typeface="Calibri"/>
            </a:endParaRPr>
          </a:p>
        </p:txBody>
      </p:sp>
      <p:sp>
        <p:nvSpPr>
          <p:cNvPr id="693" name="Shape 693"/>
          <p:cNvSpPr txBox="1">
            <a:spLocks noGrp="1"/>
          </p:cNvSpPr>
          <p:nvPr>
            <p:ph type="title" idx="4294967295"/>
          </p:nvPr>
        </p:nvSpPr>
        <p:spPr>
          <a:xfrm>
            <a:off x="255325" y="466693"/>
            <a:ext cx="11674125" cy="8991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buSzPct val="25000"/>
            </a:pPr>
            <a:r>
              <a:rPr lang="en-US" b="0" i="0" u="none" strike="noStrike" cap="none" dirty="0">
                <a:solidFill>
                  <a:schemeClr val="tx2"/>
                </a:solidFill>
                <a:latin typeface="Century Gothic" panose="020B0502020202020204" pitchFamily="34" charset="0"/>
                <a:ea typeface="Century Gothic"/>
                <a:cs typeface="Century Gothic"/>
                <a:sym typeface="Century Gothic"/>
              </a:rPr>
              <a:t>Achieve Resiliency</a:t>
            </a:r>
          </a:p>
        </p:txBody>
      </p:sp>
      <p:sp>
        <p:nvSpPr>
          <p:cNvPr id="694" name="Shape 694"/>
          <p:cNvSpPr txBox="1">
            <a:spLocks noGrp="1"/>
          </p:cNvSpPr>
          <p:nvPr>
            <p:ph type="body" idx="4294967295"/>
          </p:nvPr>
        </p:nvSpPr>
        <p:spPr>
          <a:xfrm>
            <a:off x="304800" y="3310467"/>
            <a:ext cx="11726400" cy="18692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241294" indent="-4233" algn="ctr">
              <a:spcBef>
                <a:spcPts val="0"/>
              </a:spcBef>
              <a:spcAft>
                <a:spcPts val="0"/>
              </a:spcAft>
              <a:buClr>
                <a:srgbClr val="446CA9"/>
              </a:buClr>
              <a:buSzPct val="25000"/>
              <a:buNone/>
            </a:pPr>
            <a:r>
              <a:rPr lang="en-US" sz="3467">
                <a:solidFill>
                  <a:srgbClr val="000000"/>
                </a:solidFill>
                <a:latin typeface="Century Gothic" panose="020B0502020202020204" pitchFamily="34" charset="0"/>
                <a:ea typeface="Century Gothic"/>
                <a:cs typeface="Century Gothic"/>
                <a:sym typeface="Century Gothic"/>
              </a:rPr>
              <a:t>To failures of individual containers, machines, and even data centers and to varying levels of demand</a:t>
            </a:r>
          </a:p>
        </p:txBody>
      </p:sp>
    </p:spTree>
    <p:extLst>
      <p:ext uri="{BB962C8B-B14F-4D97-AF65-F5344CB8AC3E}">
        <p14:creationId xmlns:p14="http://schemas.microsoft.com/office/powerpoint/2010/main" val="1793458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title" idx="4294967295"/>
          </p:nvPr>
        </p:nvSpPr>
        <p:spPr>
          <a:xfrm>
            <a:off x="335877" y="488310"/>
            <a:ext cx="11674000" cy="899200"/>
          </a:xfrm>
          <a:prstGeom prst="rect">
            <a:avLst/>
          </a:prstGeom>
          <a:noFill/>
          <a:ln>
            <a:noFill/>
          </a:ln>
        </p:spPr>
        <p:txBody>
          <a:bodyPr vert="horz" wrap="square" lIns="121900" tIns="121900" rIns="121900" bIns="121900" numCol="1" anchor="ctr" anchorCtr="0" compatLnSpc="1">
            <a:prstTxWarp prst="textNoShape">
              <a:avLst/>
            </a:prstTxWarp>
            <a:noAutofit/>
          </a:bodyPr>
          <a:lstStyle/>
          <a:p>
            <a:pPr>
              <a:buSzPct val="25000"/>
            </a:pPr>
            <a:r>
              <a:rPr lang="en-US" b="0" i="0" u="none" strike="noStrike" cap="none" dirty="0">
                <a:solidFill>
                  <a:schemeClr val="tx2"/>
                </a:solidFill>
                <a:latin typeface="Century Gothic" panose="020B0502020202020204" pitchFamily="34" charset="0"/>
                <a:ea typeface="Century Gothic"/>
                <a:cs typeface="Century Gothic"/>
                <a:sym typeface="Century Gothic"/>
              </a:rPr>
              <a:t>Cloud Native Enables High Performance</a:t>
            </a:r>
          </a:p>
        </p:txBody>
      </p:sp>
      <p:sp>
        <p:nvSpPr>
          <p:cNvPr id="700" name="Shape 700"/>
          <p:cNvSpPr txBox="1"/>
          <p:nvPr/>
        </p:nvSpPr>
        <p:spPr>
          <a:xfrm>
            <a:off x="2210067" y="6440033"/>
            <a:ext cx="7950000" cy="451600"/>
          </a:xfrm>
          <a:prstGeom prst="rect">
            <a:avLst/>
          </a:prstGeom>
          <a:noFill/>
          <a:ln>
            <a:noFill/>
          </a:ln>
        </p:spPr>
        <p:txBody>
          <a:bodyPr wrap="square" lIns="121900" tIns="60933" rIns="121900" bIns="60933" anchor="t" anchorCtr="0">
            <a:noAutofit/>
          </a:bodyPr>
          <a:lstStyle/>
          <a:p>
            <a:pPr algn="ctr">
              <a:buSzPct val="25000"/>
            </a:pPr>
            <a:r>
              <a:rPr lang="en-US" sz="1600">
                <a:solidFill>
                  <a:srgbClr val="595959"/>
                </a:solidFill>
                <a:latin typeface="Century Gothic" panose="020B0502020202020204" pitchFamily="34" charset="0"/>
                <a:ea typeface="Century Gothic"/>
                <a:cs typeface="Century Gothic"/>
                <a:sym typeface="Century Gothic"/>
              </a:rPr>
              <a:t>2016 State of DevOps Report </a:t>
            </a:r>
            <a:r>
              <a:rPr lang="en-US" sz="1600" u="sng">
                <a:solidFill>
                  <a:srgbClr val="595959"/>
                </a:solidFill>
                <a:latin typeface="Century Gothic" panose="020B0502020202020204" pitchFamily="34" charset="0"/>
                <a:ea typeface="Century Gothic"/>
                <a:cs typeface="Century Gothic"/>
                <a:sym typeface="Century Gothic"/>
                <a:hlinkClick r:id="rId3"/>
              </a:rPr>
              <a:t>Infographic</a:t>
            </a:r>
            <a:r>
              <a:rPr lang="en-US" sz="1600">
                <a:solidFill>
                  <a:srgbClr val="595959"/>
                </a:solidFill>
                <a:latin typeface="Century Gothic" panose="020B0502020202020204" pitchFamily="34" charset="0"/>
                <a:ea typeface="Century Gothic"/>
                <a:cs typeface="Century Gothic"/>
                <a:sym typeface="Century Gothic"/>
                <a:hlinkClick r:id="rId3"/>
              </a:rPr>
              <a:t> </a:t>
            </a:r>
            <a:r>
              <a:rPr lang="en-US" sz="1600">
                <a:solidFill>
                  <a:srgbClr val="595959"/>
                </a:solidFill>
                <a:latin typeface="Century Gothic" panose="020B0502020202020204" pitchFamily="34" charset="0"/>
                <a:ea typeface="Century Gothic"/>
                <a:cs typeface="Century Gothic"/>
                <a:sym typeface="Century Gothic"/>
              </a:rPr>
              <a:t>from Puppet</a:t>
            </a:r>
          </a:p>
        </p:txBody>
      </p:sp>
      <p:sp>
        <p:nvSpPr>
          <p:cNvPr id="701" name="Shape 701"/>
          <p:cNvSpPr/>
          <p:nvPr/>
        </p:nvSpPr>
        <p:spPr>
          <a:xfrm rot="10800000" flipH="1">
            <a:off x="6794441" y="3096649"/>
            <a:ext cx="1917600" cy="1444000"/>
          </a:xfrm>
          <a:custGeom>
            <a:avLst/>
            <a:gdLst/>
            <a:ahLst/>
            <a:cxnLst/>
            <a:rect l="0" t="0" r="0" b="0"/>
            <a:pathLst>
              <a:path w="120000" h="120000" extrusionOk="0">
                <a:moveTo>
                  <a:pt x="0" y="45728"/>
                </a:moveTo>
                <a:lnTo>
                  <a:pt x="60847" y="0"/>
                </a:lnTo>
                <a:lnTo>
                  <a:pt x="120000" y="45728"/>
                </a:lnTo>
                <a:lnTo>
                  <a:pt x="120000" y="120000"/>
                </a:lnTo>
                <a:lnTo>
                  <a:pt x="0" y="120000"/>
                </a:lnTo>
                <a:lnTo>
                  <a:pt x="0" y="45728"/>
                </a:lnTo>
                <a:close/>
              </a:path>
            </a:pathLst>
          </a:custGeom>
          <a:solidFill>
            <a:srgbClr val="FFFFFF"/>
          </a:solidFill>
          <a:ln w="28575" cap="flat" cmpd="sng">
            <a:solidFill>
              <a:srgbClr val="000000"/>
            </a:solidFill>
            <a:prstDash val="solid"/>
            <a:miter lim="8000"/>
            <a:headEnd type="none" w="med" len="med"/>
            <a:tailEnd type="none" w="med" len="med"/>
          </a:ln>
        </p:spPr>
        <p:txBody>
          <a:bodyPr wrap="square" lIns="121900" tIns="60933" rIns="121900" bIns="60933" anchor="ctr" anchorCtr="0">
            <a:noAutofit/>
          </a:bodyPr>
          <a:lstStyle/>
          <a:p>
            <a:pPr algn="ctr">
              <a:buClr>
                <a:srgbClr val="000000"/>
              </a:buClr>
            </a:pPr>
            <a:endParaRPr sz="1867">
              <a:solidFill>
                <a:srgbClr val="000000"/>
              </a:solidFill>
              <a:latin typeface="Century Gothic" panose="020B0502020202020204" pitchFamily="34" charset="0"/>
              <a:ea typeface="Arial"/>
              <a:cs typeface="Arial"/>
              <a:sym typeface="Arial"/>
            </a:endParaRPr>
          </a:p>
        </p:txBody>
      </p:sp>
      <p:sp>
        <p:nvSpPr>
          <p:cNvPr id="702" name="Shape 702"/>
          <p:cNvSpPr/>
          <p:nvPr/>
        </p:nvSpPr>
        <p:spPr>
          <a:xfrm rot="10800000" flipH="1">
            <a:off x="6794441" y="4179863"/>
            <a:ext cx="1917600" cy="852400"/>
          </a:xfrm>
          <a:custGeom>
            <a:avLst/>
            <a:gdLst/>
            <a:ahLst/>
            <a:cxnLst/>
            <a:rect l="0" t="0" r="0" b="0"/>
            <a:pathLst>
              <a:path w="120000" h="120000" extrusionOk="0">
                <a:moveTo>
                  <a:pt x="0" y="76415"/>
                </a:moveTo>
                <a:lnTo>
                  <a:pt x="60163" y="0"/>
                </a:lnTo>
                <a:lnTo>
                  <a:pt x="120000" y="76415"/>
                </a:lnTo>
                <a:lnTo>
                  <a:pt x="120000" y="120000"/>
                </a:lnTo>
                <a:lnTo>
                  <a:pt x="60163" y="46906"/>
                </a:lnTo>
                <a:lnTo>
                  <a:pt x="0" y="120000"/>
                </a:lnTo>
                <a:lnTo>
                  <a:pt x="0" y="76415"/>
                </a:lnTo>
                <a:close/>
              </a:path>
            </a:pathLst>
          </a:custGeom>
          <a:solidFill>
            <a:srgbClr val="FCB131"/>
          </a:solidFill>
          <a:ln w="28575" cap="flat" cmpd="sng">
            <a:solidFill>
              <a:srgbClr val="000000"/>
            </a:solidFill>
            <a:prstDash val="solid"/>
            <a:miter lim="8000"/>
            <a:headEnd type="none" w="med" len="med"/>
            <a:tailEnd type="none" w="med" len="med"/>
          </a:ln>
        </p:spPr>
        <p:txBody>
          <a:bodyPr wrap="square" lIns="121900" tIns="60933" rIns="121900" bIns="60933" anchor="ctr" anchorCtr="0">
            <a:noAutofit/>
          </a:bodyPr>
          <a:lstStyle/>
          <a:p>
            <a:pPr algn="ctr">
              <a:buClr>
                <a:srgbClr val="000000"/>
              </a:buClr>
            </a:pPr>
            <a:endParaRPr sz="1867">
              <a:solidFill>
                <a:srgbClr val="000000"/>
              </a:solidFill>
              <a:latin typeface="Century Gothic" panose="020B0502020202020204" pitchFamily="34" charset="0"/>
              <a:ea typeface="Arial"/>
              <a:cs typeface="Arial"/>
              <a:sym typeface="Arial"/>
            </a:endParaRPr>
          </a:p>
        </p:txBody>
      </p:sp>
      <p:sp>
        <p:nvSpPr>
          <p:cNvPr id="703" name="Shape 703"/>
          <p:cNvSpPr/>
          <p:nvPr/>
        </p:nvSpPr>
        <p:spPr>
          <a:xfrm rot="10800000" flipH="1">
            <a:off x="3705892" y="3096164"/>
            <a:ext cx="1917600" cy="1444000"/>
          </a:xfrm>
          <a:custGeom>
            <a:avLst/>
            <a:gdLst/>
            <a:ahLst/>
            <a:cxnLst/>
            <a:rect l="0" t="0" r="0" b="0"/>
            <a:pathLst>
              <a:path w="120000" h="120000" extrusionOk="0">
                <a:moveTo>
                  <a:pt x="0" y="45728"/>
                </a:moveTo>
                <a:lnTo>
                  <a:pt x="60847" y="0"/>
                </a:lnTo>
                <a:lnTo>
                  <a:pt x="120000" y="45728"/>
                </a:lnTo>
                <a:lnTo>
                  <a:pt x="120000" y="120000"/>
                </a:lnTo>
                <a:lnTo>
                  <a:pt x="0" y="120000"/>
                </a:lnTo>
                <a:lnTo>
                  <a:pt x="0" y="45728"/>
                </a:lnTo>
                <a:close/>
              </a:path>
            </a:pathLst>
          </a:custGeom>
          <a:solidFill>
            <a:srgbClr val="FFFFFF"/>
          </a:solidFill>
          <a:ln w="28575" cap="flat" cmpd="sng">
            <a:solidFill>
              <a:srgbClr val="000000"/>
            </a:solidFill>
            <a:prstDash val="solid"/>
            <a:miter lim="8000"/>
            <a:headEnd type="none" w="med" len="med"/>
            <a:tailEnd type="none" w="med" len="med"/>
          </a:ln>
        </p:spPr>
        <p:txBody>
          <a:bodyPr wrap="square" lIns="121900" tIns="60933" rIns="121900" bIns="60933" anchor="ctr" anchorCtr="0">
            <a:noAutofit/>
          </a:bodyPr>
          <a:lstStyle/>
          <a:p>
            <a:pPr algn="ctr">
              <a:buClr>
                <a:srgbClr val="000000"/>
              </a:buClr>
            </a:pPr>
            <a:endParaRPr sz="1867">
              <a:solidFill>
                <a:srgbClr val="000000"/>
              </a:solidFill>
              <a:latin typeface="Century Gothic" panose="020B0502020202020204" pitchFamily="34" charset="0"/>
              <a:ea typeface="Arial"/>
              <a:cs typeface="Arial"/>
              <a:sym typeface="Arial"/>
            </a:endParaRPr>
          </a:p>
        </p:txBody>
      </p:sp>
      <p:sp>
        <p:nvSpPr>
          <p:cNvPr id="704" name="Shape 704"/>
          <p:cNvSpPr/>
          <p:nvPr/>
        </p:nvSpPr>
        <p:spPr>
          <a:xfrm rot="10800000" flipH="1">
            <a:off x="3705892" y="4179377"/>
            <a:ext cx="1917600" cy="852400"/>
          </a:xfrm>
          <a:custGeom>
            <a:avLst/>
            <a:gdLst/>
            <a:ahLst/>
            <a:cxnLst/>
            <a:rect l="0" t="0" r="0" b="0"/>
            <a:pathLst>
              <a:path w="120000" h="120000" extrusionOk="0">
                <a:moveTo>
                  <a:pt x="0" y="76415"/>
                </a:moveTo>
                <a:lnTo>
                  <a:pt x="60163" y="0"/>
                </a:lnTo>
                <a:lnTo>
                  <a:pt x="120000" y="76415"/>
                </a:lnTo>
                <a:lnTo>
                  <a:pt x="120000" y="120000"/>
                </a:lnTo>
                <a:lnTo>
                  <a:pt x="60163" y="46906"/>
                </a:lnTo>
                <a:lnTo>
                  <a:pt x="0" y="120000"/>
                </a:lnTo>
                <a:lnTo>
                  <a:pt x="0" y="76415"/>
                </a:lnTo>
                <a:close/>
              </a:path>
            </a:pathLst>
          </a:custGeom>
          <a:solidFill>
            <a:srgbClr val="FCB131"/>
          </a:solidFill>
          <a:ln w="28575" cap="flat" cmpd="sng">
            <a:solidFill>
              <a:srgbClr val="000000"/>
            </a:solidFill>
            <a:prstDash val="solid"/>
            <a:miter lim="8000"/>
            <a:headEnd type="none" w="med" len="med"/>
            <a:tailEnd type="none" w="med" len="med"/>
          </a:ln>
        </p:spPr>
        <p:txBody>
          <a:bodyPr wrap="square" lIns="121900" tIns="60933" rIns="121900" bIns="60933" anchor="ctr" anchorCtr="0">
            <a:noAutofit/>
          </a:bodyPr>
          <a:lstStyle/>
          <a:p>
            <a:pPr algn="ctr">
              <a:buClr>
                <a:srgbClr val="000000"/>
              </a:buClr>
            </a:pPr>
            <a:endParaRPr sz="1867">
              <a:solidFill>
                <a:srgbClr val="000000"/>
              </a:solidFill>
              <a:latin typeface="Century Gothic" panose="020B0502020202020204" pitchFamily="34" charset="0"/>
              <a:ea typeface="Arial"/>
              <a:cs typeface="Arial"/>
              <a:sym typeface="Arial"/>
            </a:endParaRPr>
          </a:p>
        </p:txBody>
      </p:sp>
      <p:sp>
        <p:nvSpPr>
          <p:cNvPr id="705" name="Shape 705"/>
          <p:cNvSpPr/>
          <p:nvPr/>
        </p:nvSpPr>
        <p:spPr>
          <a:xfrm>
            <a:off x="9440553" y="3559831"/>
            <a:ext cx="1917600" cy="1444000"/>
          </a:xfrm>
          <a:custGeom>
            <a:avLst/>
            <a:gdLst/>
            <a:ahLst/>
            <a:cxnLst/>
            <a:rect l="0" t="0" r="0" b="0"/>
            <a:pathLst>
              <a:path w="120000" h="120000" extrusionOk="0">
                <a:moveTo>
                  <a:pt x="0" y="45728"/>
                </a:moveTo>
                <a:lnTo>
                  <a:pt x="60847" y="0"/>
                </a:lnTo>
                <a:lnTo>
                  <a:pt x="120000" y="45728"/>
                </a:lnTo>
                <a:lnTo>
                  <a:pt x="120000" y="120000"/>
                </a:lnTo>
                <a:lnTo>
                  <a:pt x="0" y="120000"/>
                </a:lnTo>
                <a:lnTo>
                  <a:pt x="0" y="45728"/>
                </a:lnTo>
                <a:close/>
              </a:path>
            </a:pathLst>
          </a:custGeom>
          <a:solidFill>
            <a:srgbClr val="FFFFFF"/>
          </a:solidFill>
          <a:ln w="28575" cap="flat" cmpd="sng">
            <a:solidFill>
              <a:srgbClr val="000000"/>
            </a:solidFill>
            <a:prstDash val="solid"/>
            <a:miter lim="8000"/>
            <a:headEnd type="none" w="med" len="med"/>
            <a:tailEnd type="none" w="med" len="med"/>
          </a:ln>
        </p:spPr>
        <p:txBody>
          <a:bodyPr wrap="square" lIns="121900" tIns="60933" rIns="121900" bIns="60933" anchor="ctr" anchorCtr="0">
            <a:noAutofit/>
          </a:bodyPr>
          <a:lstStyle/>
          <a:p>
            <a:pPr algn="ctr">
              <a:buClr>
                <a:srgbClr val="000000"/>
              </a:buClr>
            </a:pPr>
            <a:endParaRPr sz="1867">
              <a:solidFill>
                <a:srgbClr val="000000"/>
              </a:solidFill>
              <a:latin typeface="Century Gothic" panose="020B0502020202020204" pitchFamily="34" charset="0"/>
              <a:ea typeface="Arial"/>
              <a:cs typeface="Arial"/>
              <a:sym typeface="Arial"/>
            </a:endParaRPr>
          </a:p>
        </p:txBody>
      </p:sp>
      <p:sp>
        <p:nvSpPr>
          <p:cNvPr id="706" name="Shape 706"/>
          <p:cNvSpPr/>
          <p:nvPr/>
        </p:nvSpPr>
        <p:spPr>
          <a:xfrm>
            <a:off x="9440553" y="3068217"/>
            <a:ext cx="1917600" cy="852400"/>
          </a:xfrm>
          <a:custGeom>
            <a:avLst/>
            <a:gdLst/>
            <a:ahLst/>
            <a:cxnLst/>
            <a:rect l="0" t="0" r="0" b="0"/>
            <a:pathLst>
              <a:path w="120000" h="120000" extrusionOk="0">
                <a:moveTo>
                  <a:pt x="0" y="76415"/>
                </a:moveTo>
                <a:lnTo>
                  <a:pt x="60163" y="0"/>
                </a:lnTo>
                <a:lnTo>
                  <a:pt x="120000" y="76415"/>
                </a:lnTo>
                <a:lnTo>
                  <a:pt x="120000" y="120000"/>
                </a:lnTo>
                <a:lnTo>
                  <a:pt x="60163" y="46906"/>
                </a:lnTo>
                <a:lnTo>
                  <a:pt x="0" y="120000"/>
                </a:lnTo>
                <a:lnTo>
                  <a:pt x="0" y="76415"/>
                </a:lnTo>
                <a:close/>
              </a:path>
            </a:pathLst>
          </a:custGeom>
          <a:solidFill>
            <a:srgbClr val="FCB131"/>
          </a:solidFill>
          <a:ln w="28575" cap="flat" cmpd="sng">
            <a:solidFill>
              <a:srgbClr val="000000"/>
            </a:solidFill>
            <a:prstDash val="solid"/>
            <a:miter lim="8000"/>
            <a:headEnd type="none" w="med" len="med"/>
            <a:tailEnd type="none" w="med" len="med"/>
          </a:ln>
        </p:spPr>
        <p:txBody>
          <a:bodyPr wrap="square" lIns="121900" tIns="60933" rIns="121900" bIns="60933" anchor="ctr" anchorCtr="0">
            <a:noAutofit/>
          </a:bodyPr>
          <a:lstStyle/>
          <a:p>
            <a:pPr algn="ctr">
              <a:buClr>
                <a:srgbClr val="000000"/>
              </a:buClr>
            </a:pPr>
            <a:endParaRPr sz="1867">
              <a:solidFill>
                <a:srgbClr val="000000"/>
              </a:solidFill>
              <a:latin typeface="Century Gothic" panose="020B0502020202020204" pitchFamily="34" charset="0"/>
              <a:ea typeface="Arial"/>
              <a:cs typeface="Arial"/>
              <a:sym typeface="Arial"/>
            </a:endParaRPr>
          </a:p>
        </p:txBody>
      </p:sp>
      <p:sp>
        <p:nvSpPr>
          <p:cNvPr id="707" name="Shape 707"/>
          <p:cNvSpPr/>
          <p:nvPr/>
        </p:nvSpPr>
        <p:spPr>
          <a:xfrm>
            <a:off x="962068" y="3559831"/>
            <a:ext cx="1917600" cy="1444000"/>
          </a:xfrm>
          <a:custGeom>
            <a:avLst/>
            <a:gdLst/>
            <a:ahLst/>
            <a:cxnLst/>
            <a:rect l="0" t="0" r="0" b="0"/>
            <a:pathLst>
              <a:path w="120000" h="120000" extrusionOk="0">
                <a:moveTo>
                  <a:pt x="0" y="45728"/>
                </a:moveTo>
                <a:lnTo>
                  <a:pt x="60847" y="0"/>
                </a:lnTo>
                <a:lnTo>
                  <a:pt x="120000" y="45728"/>
                </a:lnTo>
                <a:lnTo>
                  <a:pt x="120000" y="120000"/>
                </a:lnTo>
                <a:lnTo>
                  <a:pt x="0" y="120000"/>
                </a:lnTo>
                <a:lnTo>
                  <a:pt x="0" y="45728"/>
                </a:lnTo>
                <a:close/>
              </a:path>
            </a:pathLst>
          </a:custGeom>
          <a:solidFill>
            <a:srgbClr val="FFFFFF"/>
          </a:solidFill>
          <a:ln w="28575" cap="flat" cmpd="sng">
            <a:solidFill>
              <a:srgbClr val="000000"/>
            </a:solidFill>
            <a:prstDash val="solid"/>
            <a:miter lim="8000"/>
            <a:headEnd type="none" w="med" len="med"/>
            <a:tailEnd type="none" w="med" len="med"/>
          </a:ln>
        </p:spPr>
        <p:txBody>
          <a:bodyPr wrap="square" lIns="121900" tIns="60933" rIns="121900" bIns="60933" anchor="ctr" anchorCtr="0">
            <a:noAutofit/>
          </a:bodyPr>
          <a:lstStyle/>
          <a:p>
            <a:pPr algn="ctr">
              <a:buClr>
                <a:srgbClr val="000000"/>
              </a:buClr>
            </a:pPr>
            <a:endParaRPr sz="1867">
              <a:solidFill>
                <a:srgbClr val="000000"/>
              </a:solidFill>
              <a:latin typeface="Century Gothic" panose="020B0502020202020204" pitchFamily="34" charset="0"/>
              <a:ea typeface="Arial"/>
              <a:cs typeface="Arial"/>
              <a:sym typeface="Arial"/>
            </a:endParaRPr>
          </a:p>
        </p:txBody>
      </p:sp>
      <p:sp>
        <p:nvSpPr>
          <p:cNvPr id="708" name="Shape 708"/>
          <p:cNvSpPr/>
          <p:nvPr/>
        </p:nvSpPr>
        <p:spPr>
          <a:xfrm>
            <a:off x="962068" y="3068217"/>
            <a:ext cx="1917600" cy="852400"/>
          </a:xfrm>
          <a:custGeom>
            <a:avLst/>
            <a:gdLst/>
            <a:ahLst/>
            <a:cxnLst/>
            <a:rect l="0" t="0" r="0" b="0"/>
            <a:pathLst>
              <a:path w="120000" h="120000" extrusionOk="0">
                <a:moveTo>
                  <a:pt x="0" y="76415"/>
                </a:moveTo>
                <a:lnTo>
                  <a:pt x="60163" y="0"/>
                </a:lnTo>
                <a:lnTo>
                  <a:pt x="120000" y="76415"/>
                </a:lnTo>
                <a:lnTo>
                  <a:pt x="120000" y="120000"/>
                </a:lnTo>
                <a:lnTo>
                  <a:pt x="60163" y="46906"/>
                </a:lnTo>
                <a:lnTo>
                  <a:pt x="0" y="120000"/>
                </a:lnTo>
                <a:lnTo>
                  <a:pt x="0" y="76415"/>
                </a:lnTo>
                <a:close/>
              </a:path>
            </a:pathLst>
          </a:custGeom>
          <a:solidFill>
            <a:srgbClr val="FCB131"/>
          </a:solidFill>
          <a:ln w="28575" cap="flat" cmpd="sng">
            <a:solidFill>
              <a:srgbClr val="000000"/>
            </a:solidFill>
            <a:prstDash val="solid"/>
            <a:miter lim="8000"/>
            <a:headEnd type="none" w="med" len="med"/>
            <a:tailEnd type="none" w="med" len="med"/>
          </a:ln>
        </p:spPr>
        <p:txBody>
          <a:bodyPr wrap="square" lIns="121900" tIns="60933" rIns="121900" bIns="60933" anchor="ctr" anchorCtr="0">
            <a:noAutofit/>
          </a:bodyPr>
          <a:lstStyle/>
          <a:p>
            <a:pPr algn="ctr">
              <a:buClr>
                <a:srgbClr val="000000"/>
              </a:buClr>
            </a:pPr>
            <a:endParaRPr sz="1867">
              <a:solidFill>
                <a:srgbClr val="000000"/>
              </a:solidFill>
              <a:latin typeface="Century Gothic" panose="020B0502020202020204" pitchFamily="34" charset="0"/>
              <a:ea typeface="Arial"/>
              <a:cs typeface="Arial"/>
              <a:sym typeface="Arial"/>
            </a:endParaRPr>
          </a:p>
        </p:txBody>
      </p:sp>
      <p:sp>
        <p:nvSpPr>
          <p:cNvPr id="709" name="Shape 709"/>
          <p:cNvSpPr txBox="1"/>
          <p:nvPr/>
        </p:nvSpPr>
        <p:spPr>
          <a:xfrm>
            <a:off x="1210053" y="1606501"/>
            <a:ext cx="4230400" cy="1108000"/>
          </a:xfrm>
          <a:prstGeom prst="rect">
            <a:avLst/>
          </a:prstGeom>
          <a:noFill/>
          <a:ln>
            <a:noFill/>
          </a:ln>
        </p:spPr>
        <p:txBody>
          <a:bodyPr wrap="square" lIns="121900" tIns="60933" rIns="121900" bIns="60933" anchor="t" anchorCtr="0">
            <a:noAutofit/>
          </a:bodyPr>
          <a:lstStyle/>
          <a:p>
            <a:pPr algn="ctr">
              <a:buClr>
                <a:srgbClr val="000000"/>
              </a:buClr>
              <a:buSzPct val="25000"/>
            </a:pPr>
            <a:r>
              <a:rPr lang="en-US" sz="2133" b="1" dirty="0">
                <a:solidFill>
                  <a:srgbClr val="000000"/>
                </a:solidFill>
                <a:latin typeface="Century Gothic" panose="020B0502020202020204" pitchFamily="34" charset="0"/>
                <a:ea typeface="Arial"/>
                <a:cs typeface="Arial"/>
                <a:sym typeface="Arial"/>
              </a:rPr>
              <a:t>High-performing teams deploy </a:t>
            </a:r>
            <a:br>
              <a:rPr lang="en-US" sz="2133" b="1" dirty="0">
                <a:solidFill>
                  <a:srgbClr val="000000"/>
                </a:solidFill>
                <a:latin typeface="Century Gothic" panose="020B0502020202020204" pitchFamily="34" charset="0"/>
                <a:ea typeface="Arial"/>
                <a:cs typeface="Arial"/>
                <a:sym typeface="Arial"/>
              </a:rPr>
            </a:br>
            <a:r>
              <a:rPr lang="en-US" sz="2133" b="1" dirty="0">
                <a:solidFill>
                  <a:srgbClr val="000000"/>
                </a:solidFill>
                <a:latin typeface="Century Gothic" panose="020B0502020202020204" pitchFamily="34" charset="0"/>
                <a:ea typeface="Arial"/>
                <a:cs typeface="Arial"/>
                <a:sym typeface="Arial"/>
              </a:rPr>
              <a:t>more frequently and have</a:t>
            </a:r>
            <a:br>
              <a:rPr lang="en-US" sz="2133" b="1" dirty="0">
                <a:solidFill>
                  <a:srgbClr val="000000"/>
                </a:solidFill>
                <a:latin typeface="Century Gothic" panose="020B0502020202020204" pitchFamily="34" charset="0"/>
                <a:ea typeface="Arial"/>
                <a:cs typeface="Arial"/>
                <a:sym typeface="Arial"/>
              </a:rPr>
            </a:br>
            <a:r>
              <a:rPr lang="en-US" sz="2133" b="1" dirty="0">
                <a:solidFill>
                  <a:srgbClr val="000000"/>
                </a:solidFill>
                <a:latin typeface="Century Gothic" panose="020B0502020202020204" pitchFamily="34" charset="0"/>
                <a:ea typeface="Arial"/>
                <a:cs typeface="Arial"/>
                <a:sym typeface="Arial"/>
              </a:rPr>
              <a:t>much faster lead times. </a:t>
            </a:r>
          </a:p>
        </p:txBody>
      </p:sp>
      <p:sp>
        <p:nvSpPr>
          <p:cNvPr id="710" name="Shape 710"/>
          <p:cNvSpPr txBox="1"/>
          <p:nvPr/>
        </p:nvSpPr>
        <p:spPr>
          <a:xfrm>
            <a:off x="6907985" y="1606501"/>
            <a:ext cx="4264400" cy="1108000"/>
          </a:xfrm>
          <a:prstGeom prst="rect">
            <a:avLst/>
          </a:prstGeom>
          <a:noFill/>
          <a:ln>
            <a:noFill/>
          </a:ln>
        </p:spPr>
        <p:txBody>
          <a:bodyPr wrap="square" lIns="121900" tIns="60933" rIns="121900" bIns="60933" anchor="t" anchorCtr="0">
            <a:noAutofit/>
          </a:bodyPr>
          <a:lstStyle/>
          <a:p>
            <a:pPr algn="ctr">
              <a:buClr>
                <a:srgbClr val="000000"/>
              </a:buClr>
              <a:buSzPct val="25000"/>
            </a:pPr>
            <a:r>
              <a:rPr lang="en-US" sz="2133" b="1">
                <a:solidFill>
                  <a:srgbClr val="000000"/>
                </a:solidFill>
                <a:latin typeface="Century Gothic" panose="020B0502020202020204" pitchFamily="34" charset="0"/>
                <a:ea typeface="Arial"/>
                <a:cs typeface="Arial"/>
                <a:sym typeface="Arial"/>
              </a:rPr>
              <a:t>They make changes with fewer</a:t>
            </a:r>
            <a:br>
              <a:rPr lang="en-US" sz="2133" b="1">
                <a:solidFill>
                  <a:srgbClr val="000000"/>
                </a:solidFill>
                <a:latin typeface="Century Gothic" panose="020B0502020202020204" pitchFamily="34" charset="0"/>
                <a:ea typeface="Arial"/>
                <a:cs typeface="Arial"/>
                <a:sym typeface="Arial"/>
              </a:rPr>
            </a:br>
            <a:r>
              <a:rPr lang="en-US" sz="2133" b="1">
                <a:solidFill>
                  <a:srgbClr val="000000"/>
                </a:solidFill>
                <a:latin typeface="Century Gothic" panose="020B0502020202020204" pitchFamily="34" charset="0"/>
                <a:ea typeface="Arial"/>
                <a:cs typeface="Arial"/>
                <a:sym typeface="Arial"/>
              </a:rPr>
              <a:t>failures, and recover faster</a:t>
            </a:r>
            <a:br>
              <a:rPr lang="en-US" sz="2133" b="1">
                <a:solidFill>
                  <a:srgbClr val="000000"/>
                </a:solidFill>
                <a:latin typeface="Century Gothic" panose="020B0502020202020204" pitchFamily="34" charset="0"/>
                <a:ea typeface="Arial"/>
                <a:cs typeface="Arial"/>
                <a:sym typeface="Arial"/>
              </a:rPr>
            </a:br>
            <a:r>
              <a:rPr lang="en-US" sz="2133" b="1">
                <a:solidFill>
                  <a:srgbClr val="000000"/>
                </a:solidFill>
                <a:latin typeface="Century Gothic" panose="020B0502020202020204" pitchFamily="34" charset="0"/>
                <a:ea typeface="Arial"/>
                <a:cs typeface="Arial"/>
                <a:sym typeface="Arial"/>
              </a:rPr>
              <a:t>from failures.</a:t>
            </a:r>
          </a:p>
        </p:txBody>
      </p:sp>
      <p:sp>
        <p:nvSpPr>
          <p:cNvPr id="711" name="Shape 711"/>
          <p:cNvSpPr txBox="1"/>
          <p:nvPr/>
        </p:nvSpPr>
        <p:spPr>
          <a:xfrm>
            <a:off x="890679" y="5234977"/>
            <a:ext cx="2060400" cy="595200"/>
          </a:xfrm>
          <a:prstGeom prst="rect">
            <a:avLst/>
          </a:prstGeom>
          <a:noFill/>
          <a:ln>
            <a:noFill/>
          </a:ln>
        </p:spPr>
        <p:txBody>
          <a:bodyPr wrap="square" lIns="121900" tIns="60933" rIns="121900" bIns="60933" anchor="t" anchorCtr="0">
            <a:noAutofit/>
          </a:bodyPr>
          <a:lstStyle/>
          <a:p>
            <a:pPr algn="ctr">
              <a:buClr>
                <a:srgbClr val="000000"/>
              </a:buClr>
              <a:buSzPct val="25000"/>
            </a:pPr>
            <a:r>
              <a:rPr lang="en-US" sz="1533" b="1">
                <a:solidFill>
                  <a:srgbClr val="000000"/>
                </a:solidFill>
                <a:latin typeface="Century Gothic" panose="020B0502020202020204" pitchFamily="34" charset="0"/>
                <a:ea typeface="Arial"/>
                <a:cs typeface="Arial"/>
                <a:sym typeface="Arial"/>
              </a:rPr>
              <a:t>200x more frequent</a:t>
            </a:r>
            <a:br>
              <a:rPr lang="en-US" sz="1533" b="1">
                <a:solidFill>
                  <a:srgbClr val="000000"/>
                </a:solidFill>
                <a:latin typeface="Century Gothic" panose="020B0502020202020204" pitchFamily="34" charset="0"/>
                <a:ea typeface="Arial"/>
                <a:cs typeface="Arial"/>
                <a:sym typeface="Arial"/>
              </a:rPr>
            </a:br>
            <a:r>
              <a:rPr lang="en-US" sz="1533" b="1">
                <a:solidFill>
                  <a:srgbClr val="000000"/>
                </a:solidFill>
                <a:latin typeface="Century Gothic" panose="020B0502020202020204" pitchFamily="34" charset="0"/>
                <a:ea typeface="Arial"/>
                <a:cs typeface="Arial"/>
                <a:sym typeface="Arial"/>
              </a:rPr>
              <a:t>deployments</a:t>
            </a:r>
          </a:p>
        </p:txBody>
      </p:sp>
      <p:sp>
        <p:nvSpPr>
          <p:cNvPr id="712" name="Shape 712"/>
          <p:cNvSpPr txBox="1"/>
          <p:nvPr/>
        </p:nvSpPr>
        <p:spPr>
          <a:xfrm>
            <a:off x="3650728" y="5234977"/>
            <a:ext cx="2028000" cy="595200"/>
          </a:xfrm>
          <a:prstGeom prst="rect">
            <a:avLst/>
          </a:prstGeom>
          <a:noFill/>
          <a:ln>
            <a:noFill/>
          </a:ln>
        </p:spPr>
        <p:txBody>
          <a:bodyPr wrap="square" lIns="121900" tIns="60933" rIns="121900" bIns="60933" anchor="t" anchorCtr="0">
            <a:noAutofit/>
          </a:bodyPr>
          <a:lstStyle/>
          <a:p>
            <a:pPr algn="ctr">
              <a:buClr>
                <a:srgbClr val="000000"/>
              </a:buClr>
              <a:buSzPct val="25000"/>
            </a:pPr>
            <a:r>
              <a:rPr lang="en-US" sz="1533" b="1">
                <a:solidFill>
                  <a:srgbClr val="000000"/>
                </a:solidFill>
                <a:latin typeface="Century Gothic" panose="020B0502020202020204" pitchFamily="34" charset="0"/>
                <a:ea typeface="Arial"/>
                <a:cs typeface="Arial"/>
                <a:sym typeface="Arial"/>
              </a:rPr>
              <a:t>2,555x shorter lead</a:t>
            </a:r>
            <a:br>
              <a:rPr lang="en-US" sz="1533" b="1">
                <a:solidFill>
                  <a:srgbClr val="000000"/>
                </a:solidFill>
                <a:latin typeface="Century Gothic" panose="020B0502020202020204" pitchFamily="34" charset="0"/>
                <a:ea typeface="Arial"/>
                <a:cs typeface="Arial"/>
                <a:sym typeface="Arial"/>
              </a:rPr>
            </a:br>
            <a:r>
              <a:rPr lang="en-US" sz="1533" b="1">
                <a:solidFill>
                  <a:srgbClr val="000000"/>
                </a:solidFill>
                <a:latin typeface="Century Gothic" panose="020B0502020202020204" pitchFamily="34" charset="0"/>
                <a:ea typeface="Arial"/>
                <a:cs typeface="Arial"/>
                <a:sym typeface="Arial"/>
              </a:rPr>
              <a:t>times</a:t>
            </a:r>
          </a:p>
        </p:txBody>
      </p:sp>
      <p:sp>
        <p:nvSpPr>
          <p:cNvPr id="713" name="Shape 713"/>
          <p:cNvSpPr txBox="1"/>
          <p:nvPr/>
        </p:nvSpPr>
        <p:spPr>
          <a:xfrm>
            <a:off x="6755840" y="5257800"/>
            <a:ext cx="1994800" cy="595200"/>
          </a:xfrm>
          <a:prstGeom prst="rect">
            <a:avLst/>
          </a:prstGeom>
          <a:noFill/>
          <a:ln>
            <a:noFill/>
          </a:ln>
        </p:spPr>
        <p:txBody>
          <a:bodyPr wrap="square" lIns="121900" tIns="60933" rIns="121900" bIns="60933" anchor="t" anchorCtr="0">
            <a:noAutofit/>
          </a:bodyPr>
          <a:lstStyle/>
          <a:p>
            <a:pPr algn="ctr">
              <a:buClr>
                <a:srgbClr val="000000"/>
              </a:buClr>
              <a:buSzPct val="25000"/>
            </a:pPr>
            <a:r>
              <a:rPr lang="en-US" sz="1533" b="1">
                <a:solidFill>
                  <a:srgbClr val="000000"/>
                </a:solidFill>
                <a:latin typeface="Century Gothic" panose="020B0502020202020204" pitchFamily="34" charset="0"/>
                <a:ea typeface="Arial"/>
                <a:cs typeface="Arial"/>
                <a:sym typeface="Arial"/>
              </a:rPr>
              <a:t>3x lower</a:t>
            </a:r>
            <a:br>
              <a:rPr lang="en-US" sz="1533" b="1">
                <a:solidFill>
                  <a:srgbClr val="000000"/>
                </a:solidFill>
                <a:latin typeface="Century Gothic" panose="020B0502020202020204" pitchFamily="34" charset="0"/>
                <a:ea typeface="Arial"/>
                <a:cs typeface="Arial"/>
                <a:sym typeface="Arial"/>
              </a:rPr>
            </a:br>
            <a:r>
              <a:rPr lang="en-US" sz="1533" b="1">
                <a:solidFill>
                  <a:srgbClr val="000000"/>
                </a:solidFill>
                <a:latin typeface="Century Gothic" panose="020B0502020202020204" pitchFamily="34" charset="0"/>
                <a:ea typeface="Arial"/>
                <a:cs typeface="Arial"/>
                <a:sym typeface="Arial"/>
              </a:rPr>
              <a:t>change failure rate</a:t>
            </a:r>
          </a:p>
        </p:txBody>
      </p:sp>
      <p:sp>
        <p:nvSpPr>
          <p:cNvPr id="714" name="Shape 714"/>
          <p:cNvSpPr txBox="1"/>
          <p:nvPr/>
        </p:nvSpPr>
        <p:spPr>
          <a:xfrm>
            <a:off x="9243387" y="5257800"/>
            <a:ext cx="2312000" cy="595200"/>
          </a:xfrm>
          <a:prstGeom prst="rect">
            <a:avLst/>
          </a:prstGeom>
          <a:noFill/>
          <a:ln>
            <a:noFill/>
          </a:ln>
        </p:spPr>
        <p:txBody>
          <a:bodyPr wrap="square" lIns="121900" tIns="60933" rIns="121900" bIns="60933" anchor="t" anchorCtr="0">
            <a:noAutofit/>
          </a:bodyPr>
          <a:lstStyle/>
          <a:p>
            <a:pPr algn="ctr">
              <a:buClr>
                <a:srgbClr val="000000"/>
              </a:buClr>
              <a:buSzPct val="25000"/>
            </a:pPr>
            <a:r>
              <a:rPr lang="en-US" sz="1533" b="1">
                <a:solidFill>
                  <a:srgbClr val="000000"/>
                </a:solidFill>
                <a:latin typeface="Century Gothic" panose="020B0502020202020204" pitchFamily="34" charset="0"/>
                <a:ea typeface="Arial"/>
                <a:cs typeface="Arial"/>
                <a:sym typeface="Arial"/>
              </a:rPr>
              <a:t>24x faster</a:t>
            </a:r>
            <a:br>
              <a:rPr lang="en-US" sz="1533" b="1">
                <a:solidFill>
                  <a:srgbClr val="000000"/>
                </a:solidFill>
                <a:latin typeface="Century Gothic" panose="020B0502020202020204" pitchFamily="34" charset="0"/>
                <a:ea typeface="Arial"/>
                <a:cs typeface="Arial"/>
                <a:sym typeface="Arial"/>
              </a:rPr>
            </a:br>
            <a:r>
              <a:rPr lang="en-US" sz="1533" b="1">
                <a:solidFill>
                  <a:srgbClr val="000000"/>
                </a:solidFill>
                <a:latin typeface="Century Gothic" panose="020B0502020202020204" pitchFamily="34" charset="0"/>
                <a:ea typeface="Arial"/>
                <a:cs typeface="Arial"/>
                <a:sym typeface="Arial"/>
              </a:rPr>
              <a:t>recovery from failures</a:t>
            </a:r>
          </a:p>
        </p:txBody>
      </p:sp>
      <p:sp>
        <p:nvSpPr>
          <p:cNvPr id="715" name="Shape 715"/>
          <p:cNvSpPr txBox="1"/>
          <p:nvPr/>
        </p:nvSpPr>
        <p:spPr>
          <a:xfrm>
            <a:off x="1056159" y="3979035"/>
            <a:ext cx="1729200" cy="944000"/>
          </a:xfrm>
          <a:prstGeom prst="rect">
            <a:avLst/>
          </a:prstGeom>
          <a:noFill/>
          <a:ln>
            <a:noFill/>
          </a:ln>
        </p:spPr>
        <p:txBody>
          <a:bodyPr wrap="square" lIns="121900" tIns="60933" rIns="121900" bIns="60933" anchor="t" anchorCtr="0">
            <a:noAutofit/>
          </a:bodyPr>
          <a:lstStyle/>
          <a:p>
            <a:pPr algn="ctr">
              <a:buClr>
                <a:srgbClr val="000000"/>
              </a:buClr>
              <a:buSzPct val="25000"/>
            </a:pPr>
            <a:r>
              <a:rPr lang="en-US" sz="5333">
                <a:solidFill>
                  <a:srgbClr val="000000"/>
                </a:solidFill>
                <a:latin typeface="Century Gothic" panose="020B0502020202020204" pitchFamily="34" charset="0"/>
                <a:ea typeface="Arial"/>
                <a:cs typeface="Arial"/>
                <a:sym typeface="Arial"/>
              </a:rPr>
              <a:t>200x</a:t>
            </a:r>
          </a:p>
        </p:txBody>
      </p:sp>
      <p:sp>
        <p:nvSpPr>
          <p:cNvPr id="716" name="Shape 716"/>
          <p:cNvSpPr txBox="1"/>
          <p:nvPr/>
        </p:nvSpPr>
        <p:spPr>
          <a:xfrm>
            <a:off x="3720133" y="3140943"/>
            <a:ext cx="1889200" cy="779600"/>
          </a:xfrm>
          <a:prstGeom prst="rect">
            <a:avLst/>
          </a:prstGeom>
          <a:noFill/>
          <a:ln>
            <a:noFill/>
          </a:ln>
        </p:spPr>
        <p:txBody>
          <a:bodyPr wrap="square" lIns="121900" tIns="60933" rIns="121900" bIns="60933" anchor="t" anchorCtr="0">
            <a:noAutofit/>
          </a:bodyPr>
          <a:lstStyle/>
          <a:p>
            <a:pPr algn="ctr">
              <a:buClr>
                <a:srgbClr val="000000"/>
              </a:buClr>
              <a:buSzPct val="25000"/>
            </a:pPr>
            <a:r>
              <a:rPr lang="en-US" sz="4267">
                <a:solidFill>
                  <a:srgbClr val="000000"/>
                </a:solidFill>
                <a:latin typeface="Century Gothic" panose="020B0502020202020204" pitchFamily="34" charset="0"/>
                <a:ea typeface="Arial"/>
                <a:cs typeface="Arial"/>
                <a:sym typeface="Arial"/>
              </a:rPr>
              <a:t>2,555x</a:t>
            </a:r>
          </a:p>
        </p:txBody>
      </p:sp>
      <p:sp>
        <p:nvSpPr>
          <p:cNvPr id="717" name="Shape 717"/>
          <p:cNvSpPr txBox="1"/>
          <p:nvPr/>
        </p:nvSpPr>
        <p:spPr>
          <a:xfrm>
            <a:off x="7194072" y="3073939"/>
            <a:ext cx="1118400" cy="1108000"/>
          </a:xfrm>
          <a:prstGeom prst="rect">
            <a:avLst/>
          </a:prstGeom>
          <a:noFill/>
          <a:ln>
            <a:noFill/>
          </a:ln>
        </p:spPr>
        <p:txBody>
          <a:bodyPr wrap="square" lIns="121900" tIns="60933" rIns="121900" bIns="60933" anchor="t" anchorCtr="0">
            <a:noAutofit/>
          </a:bodyPr>
          <a:lstStyle/>
          <a:p>
            <a:pPr algn="ctr">
              <a:buClr>
                <a:srgbClr val="000000"/>
              </a:buClr>
              <a:buSzPct val="25000"/>
            </a:pPr>
            <a:r>
              <a:rPr lang="en-US" sz="6400">
                <a:solidFill>
                  <a:srgbClr val="000000"/>
                </a:solidFill>
                <a:latin typeface="Century Gothic" panose="020B0502020202020204" pitchFamily="34" charset="0"/>
                <a:ea typeface="Arial"/>
                <a:cs typeface="Arial"/>
                <a:sym typeface="Arial"/>
              </a:rPr>
              <a:t>3x</a:t>
            </a:r>
          </a:p>
        </p:txBody>
      </p:sp>
      <p:sp>
        <p:nvSpPr>
          <p:cNvPr id="718" name="Shape 718"/>
          <p:cNvSpPr txBox="1"/>
          <p:nvPr/>
        </p:nvSpPr>
        <p:spPr>
          <a:xfrm>
            <a:off x="9614561" y="3895811"/>
            <a:ext cx="1569600" cy="1108000"/>
          </a:xfrm>
          <a:prstGeom prst="rect">
            <a:avLst/>
          </a:prstGeom>
          <a:noFill/>
          <a:ln>
            <a:noFill/>
          </a:ln>
        </p:spPr>
        <p:txBody>
          <a:bodyPr wrap="square" lIns="121900" tIns="60933" rIns="121900" bIns="60933" anchor="t" anchorCtr="0">
            <a:noAutofit/>
          </a:bodyPr>
          <a:lstStyle/>
          <a:p>
            <a:pPr algn="ctr">
              <a:buClr>
                <a:srgbClr val="000000"/>
              </a:buClr>
              <a:buSzPct val="25000"/>
            </a:pPr>
            <a:r>
              <a:rPr lang="en-US" sz="6400">
                <a:solidFill>
                  <a:srgbClr val="000000"/>
                </a:solidFill>
                <a:latin typeface="Century Gothic" panose="020B0502020202020204" pitchFamily="34" charset="0"/>
                <a:ea typeface="Arial"/>
                <a:cs typeface="Arial"/>
                <a:sym typeface="Arial"/>
              </a:rPr>
              <a:t>24x</a:t>
            </a:r>
          </a:p>
        </p:txBody>
      </p:sp>
      <p:sp>
        <p:nvSpPr>
          <p:cNvPr id="719" name="Shape 719"/>
          <p:cNvSpPr txBox="1">
            <a:spLocks noGrp="1"/>
          </p:cNvSpPr>
          <p:nvPr>
            <p:ph type="sldNum" idx="4294967295"/>
          </p:nvPr>
        </p:nvSpPr>
        <p:spPr>
          <a:xfrm>
            <a:off x="11409045" y="6333135"/>
            <a:ext cx="731600" cy="524800"/>
          </a:xfrm>
          <a:prstGeom prst="rect">
            <a:avLst/>
          </a:prstGeom>
        </p:spPr>
        <p:txBody>
          <a:bodyPr wrap="square" lIns="162533" tIns="81233" rIns="162533" bIns="81233" anchor="ctr" anchorCtr="0">
            <a:noAutofit/>
          </a:bodyPr>
          <a:lstStyle/>
          <a:p>
            <a:fld id="{00000000-1234-1234-1234-123412341234}" type="slidenum">
              <a:rPr lang="en-US">
                <a:latin typeface="Century Gothic" panose="020B0502020202020204" pitchFamily="34" charset="0"/>
              </a:rPr>
              <a:pPr/>
              <a:t>43</a:t>
            </a:fld>
            <a:endParaRPr lang="en-US">
              <a:latin typeface="Century Gothic" panose="020B0502020202020204" pitchFamily="34" charset="0"/>
            </a:endParaRPr>
          </a:p>
        </p:txBody>
      </p:sp>
    </p:spTree>
    <p:extLst>
      <p:ext uri="{BB962C8B-B14F-4D97-AF65-F5344CB8AC3E}">
        <p14:creationId xmlns:p14="http://schemas.microsoft.com/office/powerpoint/2010/main" val="2633135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724" name="Shape 724" descr="iStock-113145561 green.jpeg"/>
          <p:cNvPicPr preferRelativeResize="0"/>
          <p:nvPr/>
        </p:nvPicPr>
        <p:blipFill rotWithShape="1">
          <a:blip r:embed="rId3">
            <a:alphaModFix/>
          </a:blip>
          <a:srcRect t="19884"/>
          <a:stretch/>
        </p:blipFill>
        <p:spPr>
          <a:xfrm>
            <a:off x="0" y="1343333"/>
            <a:ext cx="12188400" cy="5514400"/>
          </a:xfrm>
          <a:prstGeom prst="rect">
            <a:avLst/>
          </a:prstGeom>
          <a:noFill/>
          <a:ln>
            <a:noFill/>
          </a:ln>
        </p:spPr>
      </p:pic>
      <p:sp>
        <p:nvSpPr>
          <p:cNvPr id="725" name="Shape 725"/>
          <p:cNvSpPr/>
          <p:nvPr/>
        </p:nvSpPr>
        <p:spPr>
          <a:xfrm>
            <a:off x="-3612" y="2403575"/>
            <a:ext cx="12192000" cy="1461200"/>
          </a:xfrm>
          <a:prstGeom prst="rect">
            <a:avLst/>
          </a:prstGeom>
          <a:solidFill>
            <a:srgbClr val="FFFFFF">
              <a:alpha val="74510"/>
            </a:srgbClr>
          </a:solidFill>
          <a:ln>
            <a:noFill/>
          </a:ln>
        </p:spPr>
        <p:txBody>
          <a:bodyPr wrap="square" lIns="121900" tIns="60900" rIns="121900" bIns="60900" anchor="ctr" anchorCtr="0">
            <a:noAutofit/>
          </a:bodyPr>
          <a:lstStyle/>
          <a:p>
            <a:pPr algn="ctr">
              <a:buClr>
                <a:srgbClr val="000000"/>
              </a:buClr>
            </a:pPr>
            <a:endParaRPr sz="2400">
              <a:solidFill>
                <a:schemeClr val="lt1"/>
              </a:solidFill>
              <a:latin typeface="Century Gothic" panose="020B0502020202020204" pitchFamily="34" charset="0"/>
              <a:ea typeface="Calibri"/>
              <a:cs typeface="Calibri"/>
              <a:sym typeface="Calibri"/>
            </a:endParaRPr>
          </a:p>
        </p:txBody>
      </p:sp>
      <p:sp>
        <p:nvSpPr>
          <p:cNvPr id="726" name="Shape 726"/>
          <p:cNvSpPr txBox="1">
            <a:spLocks noGrp="1"/>
          </p:cNvSpPr>
          <p:nvPr>
            <p:ph type="title" idx="4294967295"/>
          </p:nvPr>
        </p:nvSpPr>
        <p:spPr>
          <a:xfrm>
            <a:off x="229400" y="517146"/>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buSzPct val="25000"/>
            </a:pPr>
            <a:r>
              <a:rPr lang="en-US" dirty="0">
                <a:solidFill>
                  <a:schemeClr val="tx2"/>
                </a:solidFill>
                <a:latin typeface="Century Gothic" panose="020B0502020202020204" pitchFamily="34" charset="0"/>
              </a:rPr>
              <a:t>Greenfield Applications</a:t>
            </a:r>
          </a:p>
        </p:txBody>
      </p:sp>
      <p:sp>
        <p:nvSpPr>
          <p:cNvPr id="727" name="Shape 727"/>
          <p:cNvSpPr txBox="1">
            <a:spLocks noGrp="1"/>
          </p:cNvSpPr>
          <p:nvPr>
            <p:ph type="body" idx="4294967295"/>
          </p:nvPr>
        </p:nvSpPr>
        <p:spPr>
          <a:xfrm>
            <a:off x="203200" y="2396067"/>
            <a:ext cx="11726400" cy="1869200"/>
          </a:xfrm>
          <a:prstGeom prst="rect">
            <a:avLst/>
          </a:prstGeom>
          <a:noFill/>
          <a:ln>
            <a:noFill/>
          </a:ln>
        </p:spPr>
        <p:txBody>
          <a:bodyPr vert="horz" wrap="square" lIns="162533" tIns="162533" rIns="162533" bIns="162533" numCol="1" anchor="t" anchorCtr="0" compatLnSpc="1">
            <a:prstTxWarp prst="textNoShape">
              <a:avLst/>
            </a:prstTxWarp>
            <a:noAutofit/>
          </a:bodyPr>
          <a:lstStyle/>
          <a:p>
            <a:pPr marL="241294" indent="-97364" algn="ctr">
              <a:spcBef>
                <a:spcPts val="0"/>
              </a:spcBef>
              <a:spcAft>
                <a:spcPts val="0"/>
              </a:spcAft>
              <a:buClr>
                <a:schemeClr val="dk1"/>
              </a:buClr>
              <a:buSzPct val="42307"/>
              <a:buNone/>
            </a:pPr>
            <a:r>
              <a:rPr lang="en-US" sz="3467">
                <a:solidFill>
                  <a:srgbClr val="000000"/>
                </a:solidFill>
                <a:latin typeface="Century Gothic" panose="020B0502020202020204" pitchFamily="34" charset="0"/>
              </a:rPr>
              <a:t>Cloud Native application architectures are the default choice for greenfield applications</a:t>
            </a:r>
          </a:p>
        </p:txBody>
      </p:sp>
    </p:spTree>
    <p:extLst>
      <p:ext uri="{BB962C8B-B14F-4D97-AF65-F5344CB8AC3E}">
        <p14:creationId xmlns:p14="http://schemas.microsoft.com/office/powerpoint/2010/main" val="230332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txBox="1">
            <a:spLocks noGrp="1"/>
          </p:cNvSpPr>
          <p:nvPr>
            <p:ph type="title"/>
          </p:nvPr>
        </p:nvSpPr>
        <p:spPr>
          <a:xfrm>
            <a:off x="219291" y="128462"/>
            <a:ext cx="11674125" cy="899100"/>
          </a:xfrm>
          <a:prstGeom prst="rect">
            <a:avLst/>
          </a:prstGeom>
          <a:noFill/>
          <a:ln>
            <a:noFill/>
          </a:ln>
        </p:spPr>
        <p:txBody>
          <a:bodyPr vert="horz" wrap="square" lIns="121900" tIns="121900" rIns="121900" bIns="121900" numCol="1" anchor="ctr" anchorCtr="0" compatLnSpc="1">
            <a:prstTxWarp prst="textNoShape">
              <a:avLst/>
            </a:prstTxWarp>
            <a:noAutofit/>
          </a:bodyPr>
          <a:lstStyle/>
          <a:p>
            <a:pPr algn="l">
              <a:spcBef>
                <a:spcPts val="0"/>
              </a:spcBef>
              <a:spcAft>
                <a:spcPts val="0"/>
              </a:spcAft>
              <a:buClr>
                <a:srgbClr val="FFFFFF"/>
              </a:buClr>
              <a:buSzPct val="25000"/>
            </a:pPr>
            <a:endParaRPr sz="4320">
              <a:solidFill>
                <a:srgbClr val="FFFFFF"/>
              </a:solidFill>
              <a:latin typeface="Century Gothic" panose="020B0502020202020204" pitchFamily="34" charset="0"/>
              <a:ea typeface="Century Gothic"/>
              <a:cs typeface="Century Gothic"/>
              <a:sym typeface="Century Gothic"/>
            </a:endParaRPr>
          </a:p>
        </p:txBody>
      </p:sp>
      <p:sp>
        <p:nvSpPr>
          <p:cNvPr id="742" name="Shape 742"/>
          <p:cNvSpPr txBox="1">
            <a:spLocks noGrp="1"/>
          </p:cNvSpPr>
          <p:nvPr>
            <p:ph type="body" idx="1"/>
          </p:nvPr>
        </p:nvSpPr>
        <p:spPr>
          <a:xfrm>
            <a:off x="316754" y="1705362"/>
            <a:ext cx="11576663" cy="4595557"/>
          </a:xfrm>
          <a:prstGeom prst="rect">
            <a:avLst/>
          </a:prstGeom>
          <a:noFill/>
          <a:ln>
            <a:noFill/>
          </a:ln>
        </p:spPr>
        <p:txBody>
          <a:bodyPr vert="horz" wrap="square" lIns="121900" tIns="121900" rIns="121900" bIns="121900" numCol="1" anchor="t" anchorCtr="0" compatLnSpc="1">
            <a:prstTxWarp prst="textNoShape">
              <a:avLst/>
            </a:prstTxWarp>
            <a:noAutofit/>
          </a:bodyPr>
          <a:lstStyle/>
          <a:p>
            <a:pPr marL="457189" indent="-101597">
              <a:spcBef>
                <a:spcPts val="0"/>
              </a:spcBef>
              <a:spcAft>
                <a:spcPts val="0"/>
              </a:spcAft>
              <a:buClr>
                <a:srgbClr val="446CA9"/>
              </a:buClr>
              <a:buSzPct val="51351"/>
              <a:buNone/>
            </a:pPr>
            <a:endParaRPr sz="3733">
              <a:solidFill>
                <a:schemeClr val="dk1"/>
              </a:solidFill>
              <a:latin typeface="Century Gothic" panose="020B0502020202020204" pitchFamily="34" charset="0"/>
              <a:ea typeface="Century Gothic"/>
              <a:cs typeface="Century Gothic"/>
              <a:sym typeface="Century Gothic"/>
            </a:endParaRPr>
          </a:p>
        </p:txBody>
      </p:sp>
      <p:pic>
        <p:nvPicPr>
          <p:cNvPr id="743" name="Shape 743"/>
          <p:cNvPicPr preferRelativeResize="0"/>
          <p:nvPr/>
        </p:nvPicPr>
        <p:blipFill rotWithShape="1">
          <a:blip r:embed="rId3">
            <a:alphaModFix/>
          </a:blip>
          <a:srcRect/>
          <a:stretch/>
        </p:blipFill>
        <p:spPr>
          <a:xfrm>
            <a:off x="1" y="0"/>
            <a:ext cx="12201084" cy="6858000"/>
          </a:xfrm>
          <a:prstGeom prst="rect">
            <a:avLst/>
          </a:prstGeom>
          <a:noFill/>
          <a:ln>
            <a:noFill/>
          </a:ln>
        </p:spPr>
      </p:pic>
      <p:sp>
        <p:nvSpPr>
          <p:cNvPr id="744" name="Shape 744"/>
          <p:cNvSpPr/>
          <p:nvPr/>
        </p:nvSpPr>
        <p:spPr>
          <a:xfrm>
            <a:off x="0" y="4004083"/>
            <a:ext cx="12201200" cy="2003200"/>
          </a:xfrm>
          <a:prstGeom prst="rect">
            <a:avLst/>
          </a:prstGeom>
          <a:solidFill>
            <a:srgbClr val="FFFFFF">
              <a:alpha val="74901"/>
            </a:srgbClr>
          </a:solidFill>
          <a:ln>
            <a:noFill/>
          </a:ln>
        </p:spPr>
        <p:txBody>
          <a:bodyPr wrap="square" lIns="121900" tIns="60900" rIns="121900" bIns="60900" anchor="ctr" anchorCtr="0">
            <a:noAutofit/>
          </a:bodyPr>
          <a:lstStyle/>
          <a:p>
            <a:pPr algn="ctr">
              <a:buClr>
                <a:schemeClr val="dk1"/>
              </a:buClr>
            </a:pPr>
            <a:endParaRPr sz="2400">
              <a:solidFill>
                <a:schemeClr val="lt1"/>
              </a:solidFill>
              <a:latin typeface="Century Gothic" panose="020B0502020202020204" pitchFamily="34" charset="0"/>
              <a:ea typeface="Calibri"/>
              <a:cs typeface="Calibri"/>
              <a:sym typeface="Calibri"/>
            </a:endParaRPr>
          </a:p>
        </p:txBody>
      </p:sp>
      <p:sp>
        <p:nvSpPr>
          <p:cNvPr id="745" name="Shape 745"/>
          <p:cNvSpPr txBox="1"/>
          <p:nvPr/>
        </p:nvSpPr>
        <p:spPr>
          <a:xfrm>
            <a:off x="323848" y="3996575"/>
            <a:ext cx="11576000" cy="1869200"/>
          </a:xfrm>
          <a:prstGeom prst="rect">
            <a:avLst/>
          </a:prstGeom>
          <a:noFill/>
          <a:ln>
            <a:noFill/>
          </a:ln>
        </p:spPr>
        <p:txBody>
          <a:bodyPr wrap="square" lIns="162533" tIns="162533" rIns="162533" bIns="162533" anchor="t" anchorCtr="0">
            <a:noAutofit/>
          </a:bodyPr>
          <a:lstStyle/>
          <a:p>
            <a:pPr marL="241294" indent="-4233" algn="ctr">
              <a:buClr>
                <a:srgbClr val="446CA9"/>
              </a:buClr>
              <a:buSzPct val="25000"/>
            </a:pPr>
            <a:r>
              <a:rPr lang="en-US" sz="2667">
                <a:solidFill>
                  <a:schemeClr val="dk1"/>
                </a:solidFill>
                <a:latin typeface="Century Gothic" panose="020B0502020202020204" pitchFamily="34" charset="0"/>
                <a:ea typeface="Century Gothic"/>
                <a:cs typeface="Century Gothic"/>
                <a:sym typeface="Century Gothic"/>
              </a:rPr>
              <a:t>In the long run we are all dead. Economists set themselves too easy, too useless a task, if in tempestuous seasons they can only </a:t>
            </a:r>
            <a:br>
              <a:rPr lang="en-US" sz="2667">
                <a:solidFill>
                  <a:schemeClr val="dk1"/>
                </a:solidFill>
                <a:latin typeface="Century Gothic" panose="020B0502020202020204" pitchFamily="34" charset="0"/>
                <a:ea typeface="Century Gothic"/>
                <a:cs typeface="Century Gothic"/>
                <a:sym typeface="Century Gothic"/>
              </a:rPr>
            </a:br>
            <a:r>
              <a:rPr lang="en-US" sz="2667">
                <a:solidFill>
                  <a:schemeClr val="dk1"/>
                </a:solidFill>
                <a:latin typeface="Century Gothic" panose="020B0502020202020204" pitchFamily="34" charset="0"/>
                <a:ea typeface="Century Gothic"/>
                <a:cs typeface="Century Gothic"/>
                <a:sym typeface="Century Gothic"/>
              </a:rPr>
              <a:t>tell us, that when the storm is long past, the ocean is flat again.</a:t>
            </a:r>
          </a:p>
          <a:p>
            <a:pPr marL="241294" indent="-4233" algn="ctr">
              <a:spcBef>
                <a:spcPts val="933"/>
              </a:spcBef>
              <a:buClr>
                <a:srgbClr val="446CA9"/>
              </a:buClr>
              <a:buSzPct val="25000"/>
            </a:pPr>
            <a:r>
              <a:rPr lang="en-US" sz="2667" i="1">
                <a:solidFill>
                  <a:schemeClr val="dk1"/>
                </a:solidFill>
                <a:latin typeface="Century Gothic" panose="020B0502020202020204" pitchFamily="34" charset="0"/>
                <a:ea typeface="Century Gothic"/>
                <a:cs typeface="Century Gothic"/>
                <a:sym typeface="Century Gothic"/>
              </a:rPr>
              <a:t>– John Maynard Keynes</a:t>
            </a:r>
          </a:p>
        </p:txBody>
      </p:sp>
    </p:spTree>
    <p:extLst>
      <p:ext uri="{BB962C8B-B14F-4D97-AF65-F5344CB8AC3E}">
        <p14:creationId xmlns:p14="http://schemas.microsoft.com/office/powerpoint/2010/main" val="2981135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Shape 750"/>
          <p:cNvPicPr preferRelativeResize="0"/>
          <p:nvPr/>
        </p:nvPicPr>
        <p:blipFill rotWithShape="1">
          <a:blip r:embed="rId3">
            <a:alphaModFix/>
          </a:blip>
          <a:srcRect/>
          <a:stretch/>
        </p:blipFill>
        <p:spPr>
          <a:xfrm>
            <a:off x="0" y="0"/>
            <a:ext cx="12201200" cy="6858000"/>
          </a:xfrm>
          <a:prstGeom prst="rect">
            <a:avLst/>
          </a:prstGeom>
          <a:noFill/>
          <a:ln>
            <a:noFill/>
          </a:ln>
        </p:spPr>
      </p:pic>
      <p:sp>
        <p:nvSpPr>
          <p:cNvPr id="751" name="Shape 751"/>
          <p:cNvSpPr/>
          <p:nvPr/>
        </p:nvSpPr>
        <p:spPr>
          <a:xfrm>
            <a:off x="0" y="4918484"/>
            <a:ext cx="12201200" cy="1152000"/>
          </a:xfrm>
          <a:prstGeom prst="rect">
            <a:avLst/>
          </a:prstGeom>
          <a:solidFill>
            <a:srgbClr val="FFFFFF">
              <a:alpha val="74901"/>
            </a:srgbClr>
          </a:solidFill>
          <a:ln>
            <a:noFill/>
          </a:ln>
        </p:spPr>
        <p:txBody>
          <a:bodyPr wrap="square" lIns="121900" tIns="60900" rIns="121900" bIns="60900" anchor="ctr" anchorCtr="0">
            <a:noAutofit/>
          </a:bodyPr>
          <a:lstStyle/>
          <a:p>
            <a:pPr algn="ctr">
              <a:buClr>
                <a:schemeClr val="dk1"/>
              </a:buClr>
            </a:pPr>
            <a:endParaRPr sz="2400">
              <a:solidFill>
                <a:schemeClr val="lt1"/>
              </a:solidFill>
              <a:latin typeface="Century Gothic" panose="020B0502020202020204" pitchFamily="34" charset="0"/>
              <a:ea typeface="Calibri"/>
              <a:cs typeface="Calibri"/>
              <a:sym typeface="Calibri"/>
            </a:endParaRPr>
          </a:p>
        </p:txBody>
      </p:sp>
      <p:sp>
        <p:nvSpPr>
          <p:cNvPr id="752" name="Shape 752"/>
          <p:cNvSpPr txBox="1"/>
          <p:nvPr/>
        </p:nvSpPr>
        <p:spPr>
          <a:xfrm>
            <a:off x="317148" y="4914708"/>
            <a:ext cx="11576000" cy="1159600"/>
          </a:xfrm>
          <a:prstGeom prst="rect">
            <a:avLst/>
          </a:prstGeom>
          <a:noFill/>
          <a:ln>
            <a:noFill/>
          </a:ln>
        </p:spPr>
        <p:txBody>
          <a:bodyPr wrap="square" lIns="162533" tIns="162533" rIns="162533" bIns="162533" anchor="t" anchorCtr="0">
            <a:noAutofit/>
          </a:bodyPr>
          <a:lstStyle/>
          <a:p>
            <a:pPr marL="241294" indent="-4233" algn="ctr">
              <a:buClr>
                <a:srgbClr val="446CA9"/>
              </a:buClr>
              <a:buSzPct val="25000"/>
            </a:pPr>
            <a:r>
              <a:rPr lang="en-US" sz="4267">
                <a:solidFill>
                  <a:schemeClr val="dk1"/>
                </a:solidFill>
                <a:latin typeface="Century Gothic" panose="020B0502020202020204" pitchFamily="34" charset="0"/>
                <a:ea typeface="Century Gothic"/>
                <a:cs typeface="Century Gothic"/>
                <a:sym typeface="Century Gothic"/>
              </a:rPr>
              <a:t>…too easy, too useless a task…</a:t>
            </a:r>
          </a:p>
        </p:txBody>
      </p:sp>
    </p:spTree>
    <p:extLst>
      <p:ext uri="{BB962C8B-B14F-4D97-AF65-F5344CB8AC3E}">
        <p14:creationId xmlns:p14="http://schemas.microsoft.com/office/powerpoint/2010/main" val="2244482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Shape 757" descr="iStock-119597991 brown.jpeg"/>
          <p:cNvPicPr preferRelativeResize="0"/>
          <p:nvPr/>
        </p:nvPicPr>
        <p:blipFill rotWithShape="1">
          <a:blip r:embed="rId3">
            <a:alphaModFix/>
          </a:blip>
          <a:srcRect b="11824"/>
          <a:stretch/>
        </p:blipFill>
        <p:spPr>
          <a:xfrm>
            <a:off x="-1800" y="1326300"/>
            <a:ext cx="12188400" cy="5531600"/>
          </a:xfrm>
          <a:prstGeom prst="rect">
            <a:avLst/>
          </a:prstGeom>
          <a:noFill/>
          <a:ln>
            <a:noFill/>
          </a:ln>
        </p:spPr>
      </p:pic>
      <p:sp>
        <p:nvSpPr>
          <p:cNvPr id="758" name="Shape 758"/>
          <p:cNvSpPr txBox="1">
            <a:spLocks noGrp="1"/>
          </p:cNvSpPr>
          <p:nvPr>
            <p:ph type="title" idx="4294967295"/>
          </p:nvPr>
        </p:nvSpPr>
        <p:spPr>
          <a:xfrm>
            <a:off x="0" y="518308"/>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indent="-93131">
              <a:buClr>
                <a:schemeClr val="dk1"/>
              </a:buClr>
              <a:buSzPct val="40740"/>
            </a:pPr>
            <a:r>
              <a:rPr lang="en-US" sz="3600" dirty="0">
                <a:solidFill>
                  <a:schemeClr val="tx2"/>
                </a:solidFill>
                <a:latin typeface="Century Gothic" panose="020B0502020202020204" pitchFamily="34" charset="0"/>
              </a:rPr>
              <a:t>The Real World Consists of Brownfield Applications</a:t>
            </a:r>
          </a:p>
        </p:txBody>
      </p:sp>
      <p:sp>
        <p:nvSpPr>
          <p:cNvPr id="759" name="Shape 759"/>
          <p:cNvSpPr/>
          <p:nvPr/>
        </p:nvSpPr>
        <p:spPr>
          <a:xfrm>
            <a:off x="-3612" y="3322504"/>
            <a:ext cx="12192000" cy="1630400"/>
          </a:xfrm>
          <a:prstGeom prst="rect">
            <a:avLst/>
          </a:prstGeom>
          <a:solidFill>
            <a:srgbClr val="FFFFFF">
              <a:alpha val="74900"/>
            </a:srgbClr>
          </a:solidFill>
          <a:ln>
            <a:noFill/>
          </a:ln>
        </p:spPr>
        <p:txBody>
          <a:bodyPr wrap="square" lIns="121900" tIns="60900" rIns="121900" bIns="60900" anchor="ctr" anchorCtr="0">
            <a:noAutofit/>
          </a:bodyPr>
          <a:lstStyle/>
          <a:p>
            <a:pPr algn="ctr">
              <a:buClr>
                <a:schemeClr val="dk1"/>
              </a:buClr>
            </a:pPr>
            <a:endParaRPr sz="2400">
              <a:solidFill>
                <a:schemeClr val="lt1"/>
              </a:solidFill>
              <a:latin typeface="Century Gothic" panose="020B0502020202020204" pitchFamily="34" charset="0"/>
              <a:ea typeface="Calibri"/>
              <a:cs typeface="Calibri"/>
              <a:sym typeface="Calibri"/>
            </a:endParaRPr>
          </a:p>
        </p:txBody>
      </p:sp>
      <p:sp>
        <p:nvSpPr>
          <p:cNvPr id="760" name="Shape 760"/>
          <p:cNvSpPr txBox="1">
            <a:spLocks noGrp="1"/>
          </p:cNvSpPr>
          <p:nvPr>
            <p:ph type="subTitle" idx="4294967295"/>
          </p:nvPr>
        </p:nvSpPr>
        <p:spPr>
          <a:xfrm>
            <a:off x="914400" y="3322504"/>
            <a:ext cx="10363200" cy="1630400"/>
          </a:xfrm>
          <a:prstGeom prst="rect">
            <a:avLst/>
          </a:prstGeom>
          <a:noFill/>
          <a:ln>
            <a:noFill/>
          </a:ln>
        </p:spPr>
        <p:txBody>
          <a:bodyPr vert="horz" wrap="square" lIns="121900" tIns="60933" rIns="121900" bIns="60933" numCol="1" anchor="ctr" anchorCtr="0" compatLnSpc="1">
            <a:prstTxWarp prst="textNoShape">
              <a:avLst/>
            </a:prstTxWarp>
            <a:noAutofit/>
          </a:bodyPr>
          <a:lstStyle/>
          <a:p>
            <a:pPr marL="0" indent="0" algn="ctr">
              <a:spcBef>
                <a:spcPts val="0"/>
              </a:spcBef>
              <a:buClr>
                <a:schemeClr val="dk1"/>
              </a:buClr>
              <a:buSzPct val="25000"/>
              <a:buNone/>
            </a:pPr>
            <a:r>
              <a:rPr lang="en-US">
                <a:solidFill>
                  <a:schemeClr val="dk1"/>
                </a:solidFill>
                <a:latin typeface="Century Gothic" panose="020B0502020202020204" pitchFamily="34" charset="0"/>
                <a:ea typeface="Century Gothic"/>
                <a:cs typeface="Century Gothic"/>
                <a:sym typeface="Century Gothic"/>
              </a:rPr>
              <a:t>The gross world product is about $100 trillion </a:t>
            </a:r>
            <a:br>
              <a:rPr lang="en-US">
                <a:solidFill>
                  <a:schemeClr val="dk1"/>
                </a:solidFill>
                <a:latin typeface="Century Gothic" panose="020B0502020202020204" pitchFamily="34" charset="0"/>
                <a:ea typeface="Century Gothic"/>
                <a:cs typeface="Century Gothic"/>
                <a:sym typeface="Century Gothic"/>
              </a:rPr>
            </a:br>
            <a:r>
              <a:rPr lang="en-US">
                <a:solidFill>
                  <a:schemeClr val="dk1"/>
                </a:solidFill>
                <a:latin typeface="Century Gothic" panose="020B0502020202020204" pitchFamily="34" charset="0"/>
                <a:ea typeface="Century Gothic"/>
                <a:cs typeface="Century Gothic"/>
                <a:sym typeface="Century Gothic"/>
              </a:rPr>
              <a:t>and </a:t>
            </a:r>
            <a:r>
              <a:rPr lang="en-US">
                <a:solidFill>
                  <a:schemeClr val="dk1"/>
                </a:solidFill>
                <a:latin typeface="Century Gothic" panose="020B0502020202020204" pitchFamily="34" charset="0"/>
              </a:rPr>
              <a:t>almost all of it</a:t>
            </a:r>
            <a:r>
              <a:rPr lang="en-US">
                <a:solidFill>
                  <a:schemeClr val="dk1"/>
                </a:solidFill>
                <a:latin typeface="Century Gothic" panose="020B0502020202020204" pitchFamily="34" charset="0"/>
                <a:ea typeface="Century Gothic"/>
                <a:cs typeface="Century Gothic"/>
                <a:sym typeface="Century Gothic"/>
              </a:rPr>
              <a:t> flows through brownfield applications, which are generally monoliths</a:t>
            </a:r>
          </a:p>
        </p:txBody>
      </p:sp>
    </p:spTree>
    <p:extLst>
      <p:ext uri="{BB962C8B-B14F-4D97-AF65-F5344CB8AC3E}">
        <p14:creationId xmlns:p14="http://schemas.microsoft.com/office/powerpoint/2010/main" val="1907669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Shape 765"/>
          <p:cNvPicPr preferRelativeResize="0"/>
          <p:nvPr/>
        </p:nvPicPr>
        <p:blipFill rotWithShape="1">
          <a:blip r:embed="rId3">
            <a:alphaModFix/>
          </a:blip>
          <a:srcRect b="9090"/>
          <a:stretch/>
        </p:blipFill>
        <p:spPr>
          <a:xfrm>
            <a:off x="1800" y="1346700"/>
            <a:ext cx="12188400" cy="5511200"/>
          </a:xfrm>
          <a:prstGeom prst="rect">
            <a:avLst/>
          </a:prstGeom>
          <a:noFill/>
          <a:ln>
            <a:noFill/>
          </a:ln>
        </p:spPr>
      </p:pic>
      <p:sp>
        <p:nvSpPr>
          <p:cNvPr id="766" name="Shape 766"/>
          <p:cNvSpPr txBox="1">
            <a:spLocks noGrp="1"/>
          </p:cNvSpPr>
          <p:nvPr>
            <p:ph type="title" idx="4294967295"/>
          </p:nvPr>
        </p:nvSpPr>
        <p:spPr>
          <a:xfrm>
            <a:off x="259000" y="447500"/>
            <a:ext cx="11674000" cy="899200"/>
          </a:xfrm>
          <a:prstGeom prst="rect">
            <a:avLst/>
          </a:prstGeom>
          <a:noFill/>
          <a:ln>
            <a:noFill/>
          </a:ln>
        </p:spPr>
        <p:txBody>
          <a:bodyPr vert="horz" wrap="square" lIns="121900" tIns="60933" rIns="121900" bIns="60933" numCol="1" anchor="ctr" anchorCtr="0" compatLnSpc="1">
            <a:prstTxWarp prst="textNoShape">
              <a:avLst/>
            </a:prstTxWarp>
            <a:noAutofit/>
          </a:bodyPr>
          <a:lstStyle/>
          <a:p>
            <a:pPr indent="-93131">
              <a:buClr>
                <a:schemeClr val="dk1"/>
              </a:buClr>
              <a:buSzPct val="37931"/>
            </a:pPr>
            <a:r>
              <a:rPr lang="en-US" sz="3840">
                <a:solidFill>
                  <a:schemeClr val="tx2"/>
                </a:solidFill>
                <a:latin typeface="Century Gothic" panose="020B0502020202020204" pitchFamily="34" charset="0"/>
              </a:rPr>
              <a:t>Nearly All Production Applications Are Monoliths</a:t>
            </a:r>
          </a:p>
        </p:txBody>
      </p:sp>
    </p:spTree>
    <p:extLst>
      <p:ext uri="{BB962C8B-B14F-4D97-AF65-F5344CB8AC3E}">
        <p14:creationId xmlns:p14="http://schemas.microsoft.com/office/powerpoint/2010/main" val="3247915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Shape 772"/>
          <p:cNvSpPr txBox="1">
            <a:spLocks noGrp="1"/>
          </p:cNvSpPr>
          <p:nvPr>
            <p:ph type="title"/>
          </p:nvPr>
        </p:nvSpPr>
        <p:spPr>
          <a:xfrm>
            <a:off x="219291" y="128461"/>
            <a:ext cx="11674000" cy="899200"/>
          </a:xfrm>
          <a:prstGeom prst="rect">
            <a:avLst/>
          </a:prstGeom>
        </p:spPr>
        <p:txBody>
          <a:bodyPr vert="horz" wrap="square" lIns="121900" tIns="121900" rIns="121900" bIns="121900" numCol="1" anchor="ctr" anchorCtr="0" compatLnSpc="1">
            <a:prstTxWarp prst="textNoShape">
              <a:avLst/>
            </a:prstTxWarp>
            <a:noAutofit/>
          </a:bodyPr>
          <a:lstStyle/>
          <a:p>
            <a:pPr>
              <a:spcBef>
                <a:spcPts val="0"/>
              </a:spcBef>
            </a:pPr>
            <a:r>
              <a:rPr lang="en-US">
                <a:latin typeface="Century Gothic" panose="020B0502020202020204" pitchFamily="34" charset="0"/>
              </a:rPr>
              <a:t>How About a Rewrite?</a:t>
            </a:r>
          </a:p>
        </p:txBody>
      </p:sp>
      <p:sp>
        <p:nvSpPr>
          <p:cNvPr id="773" name="Shape 773"/>
          <p:cNvSpPr txBox="1">
            <a:spLocks noGrp="1"/>
          </p:cNvSpPr>
          <p:nvPr>
            <p:ph type="body" idx="1"/>
          </p:nvPr>
        </p:nvSpPr>
        <p:spPr>
          <a:xfrm>
            <a:off x="316761" y="1400567"/>
            <a:ext cx="7053600" cy="4595600"/>
          </a:xfrm>
          <a:prstGeom prst="rect">
            <a:avLst/>
          </a:prstGeom>
        </p:spPr>
        <p:txBody>
          <a:bodyPr vert="horz" wrap="square" lIns="121900" tIns="121900" rIns="121900" bIns="121900" numCol="1" anchor="t" anchorCtr="0" compatLnSpc="1">
            <a:prstTxWarp prst="textNoShape">
              <a:avLst/>
            </a:prstTxWarp>
            <a:noAutofit/>
          </a:bodyPr>
          <a:lstStyle/>
          <a:p>
            <a:pPr marL="609585" indent="-304792">
              <a:spcBef>
                <a:spcPts val="2667"/>
              </a:spcBef>
            </a:pPr>
            <a:r>
              <a:rPr lang="en-US">
                <a:latin typeface="Century Gothic" panose="020B0502020202020204" pitchFamily="34" charset="0"/>
              </a:rPr>
              <a:t>The Second System Syndrome says that many rewrites end in failure</a:t>
            </a:r>
          </a:p>
          <a:p>
            <a:pPr marL="609585" indent="-304792">
              <a:spcBef>
                <a:spcPts val="2667"/>
              </a:spcBef>
            </a:pPr>
            <a:r>
              <a:rPr lang="en-US">
                <a:latin typeface="Century Gothic" panose="020B0502020202020204" pitchFamily="34" charset="0"/>
              </a:rPr>
              <a:t>The existing system evolves faster than the second one can catch up</a:t>
            </a:r>
          </a:p>
        </p:txBody>
      </p:sp>
      <p:pic>
        <p:nvPicPr>
          <p:cNvPr id="774" name="Shape 774"/>
          <p:cNvPicPr preferRelativeResize="0"/>
          <p:nvPr/>
        </p:nvPicPr>
        <p:blipFill rotWithShape="1">
          <a:blip r:embed="rId3">
            <a:alphaModFix/>
          </a:blip>
          <a:srcRect/>
          <a:stretch/>
        </p:blipFill>
        <p:spPr>
          <a:xfrm>
            <a:off x="7800319" y="-25401"/>
            <a:ext cx="4388000" cy="6858000"/>
          </a:xfrm>
          <a:prstGeom prst="rect">
            <a:avLst/>
          </a:prstGeom>
          <a:noFill/>
          <a:ln>
            <a:noFill/>
          </a:ln>
        </p:spPr>
      </p:pic>
    </p:spTree>
    <p:extLst>
      <p:ext uri="{BB962C8B-B14F-4D97-AF65-F5344CB8AC3E}">
        <p14:creationId xmlns:p14="http://schemas.microsoft.com/office/powerpoint/2010/main" val="86956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50" y="0"/>
            <a:ext cx="12179300" cy="7094250"/>
          </a:xfrm>
          <a:prstGeom prst="rect">
            <a:avLst/>
          </a:prstGeom>
        </p:spPr>
        <p:txBody>
          <a:bodyPr vert="horz" wrap="square" lIns="0" tIns="0" rIns="0" bIns="0" rtlCol="0">
            <a:spAutoFit/>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p:txBody>
      </p:sp>
      <p:sp>
        <p:nvSpPr>
          <p:cNvPr id="3" name="object 3"/>
          <p:cNvSpPr/>
          <p:nvPr/>
        </p:nvSpPr>
        <p:spPr>
          <a:xfrm>
            <a:off x="6350" y="478971"/>
            <a:ext cx="12179300" cy="63790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658267" y="2786171"/>
            <a:ext cx="7527925" cy="3503929"/>
          </a:xfrm>
          <a:custGeom>
            <a:avLst/>
            <a:gdLst/>
            <a:ahLst/>
            <a:cxnLst/>
            <a:rect l="l" t="t" r="r" b="b"/>
            <a:pathLst>
              <a:path w="7527925" h="3503929">
                <a:moveTo>
                  <a:pt x="0" y="0"/>
                </a:moveTo>
                <a:lnTo>
                  <a:pt x="7527383" y="0"/>
                </a:lnTo>
                <a:lnTo>
                  <a:pt x="7527383" y="3503692"/>
                </a:lnTo>
                <a:lnTo>
                  <a:pt x="0" y="3503692"/>
                </a:lnTo>
                <a:lnTo>
                  <a:pt x="0" y="0"/>
                </a:lnTo>
                <a:close/>
              </a:path>
            </a:pathLst>
          </a:custGeom>
          <a:solidFill>
            <a:srgbClr val="4285F4">
              <a:alpha val="89019"/>
            </a:srgbClr>
          </a:solidFill>
        </p:spPr>
        <p:txBody>
          <a:bodyPr wrap="square" lIns="0" tIns="0" rIns="0" bIns="0" rtlCol="0"/>
          <a:lstStyle/>
          <a:p>
            <a:endParaRPr/>
          </a:p>
        </p:txBody>
      </p:sp>
      <p:sp>
        <p:nvSpPr>
          <p:cNvPr id="5" name="object 5"/>
          <p:cNvSpPr txBox="1"/>
          <p:nvPr/>
        </p:nvSpPr>
        <p:spPr>
          <a:xfrm>
            <a:off x="5146942" y="2949487"/>
            <a:ext cx="6665595" cy="2215991"/>
          </a:xfrm>
          <a:prstGeom prst="rect">
            <a:avLst/>
          </a:prstGeom>
        </p:spPr>
        <p:txBody>
          <a:bodyPr vert="horz" wrap="square" lIns="0" tIns="0" rIns="0" bIns="0" rtlCol="0">
            <a:spAutoFit/>
          </a:bodyPr>
          <a:lstStyle/>
          <a:p>
            <a:pPr marL="12700" marR="5080">
              <a:lnSpc>
                <a:spcPct val="100299"/>
              </a:lnSpc>
            </a:pPr>
            <a:r>
              <a:rPr sz="4800" b="1" spc="-254" dirty="0">
                <a:solidFill>
                  <a:srgbClr val="FFFFFF"/>
                </a:solidFill>
                <a:latin typeface="Trebuchet MS"/>
                <a:cs typeface="Trebuchet MS"/>
              </a:rPr>
              <a:t>“</a:t>
            </a:r>
            <a:r>
              <a:rPr lang="en-US" sz="4800" b="1" spc="-254" dirty="0">
                <a:solidFill>
                  <a:srgbClr val="FFFFFF"/>
                </a:solidFill>
                <a:latin typeface="Trebuchet MS"/>
                <a:cs typeface="Trebuchet MS"/>
              </a:rPr>
              <a:t>How to update/rollback applications without causing downtime?”</a:t>
            </a:r>
            <a:endParaRPr sz="4800" dirty="0">
              <a:latin typeface="Trebuchet MS"/>
              <a:cs typeface="Trebuchet MS"/>
            </a:endParaRPr>
          </a:p>
        </p:txBody>
      </p:sp>
      <p:sp>
        <p:nvSpPr>
          <p:cNvPr id="6" name="object 6"/>
          <p:cNvSpPr/>
          <p:nvPr/>
        </p:nvSpPr>
        <p:spPr>
          <a:xfrm>
            <a:off x="10944752" y="6523789"/>
            <a:ext cx="1098550" cy="182245"/>
          </a:xfrm>
          <a:custGeom>
            <a:avLst/>
            <a:gdLst/>
            <a:ahLst/>
            <a:cxnLst/>
            <a:rect l="l" t="t" r="r" b="b"/>
            <a:pathLst>
              <a:path w="1098550" h="182245">
                <a:moveTo>
                  <a:pt x="0" y="0"/>
                </a:moveTo>
                <a:lnTo>
                  <a:pt x="1097997" y="0"/>
                </a:lnTo>
                <a:lnTo>
                  <a:pt x="1097997" y="181799"/>
                </a:lnTo>
                <a:lnTo>
                  <a:pt x="0" y="181799"/>
                </a:lnTo>
                <a:lnTo>
                  <a:pt x="0" y="0"/>
                </a:lnTo>
                <a:close/>
              </a:path>
            </a:pathLst>
          </a:custGeom>
          <a:solidFill>
            <a:srgbClr val="000000">
              <a:alpha val="55769"/>
            </a:srgbClr>
          </a:solidFill>
        </p:spPr>
        <p:txBody>
          <a:bodyPr wrap="square" lIns="0" tIns="0" rIns="0" bIns="0" rtlCol="0"/>
          <a:lstStyle/>
          <a:p>
            <a:endParaRPr/>
          </a:p>
        </p:txBody>
      </p:sp>
    </p:spTree>
    <p:extLst>
      <p:ext uri="{BB962C8B-B14F-4D97-AF65-F5344CB8AC3E}">
        <p14:creationId xmlns:p14="http://schemas.microsoft.com/office/powerpoint/2010/main" val="3703838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a:spLocks noGrp="1"/>
          </p:cNvSpPr>
          <p:nvPr>
            <p:ph type="title" idx="4294967295"/>
          </p:nvPr>
        </p:nvSpPr>
        <p:spPr>
          <a:xfrm>
            <a:off x="259000" y="427320"/>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indent="-93131">
              <a:buClr>
                <a:schemeClr val="dk1"/>
              </a:buClr>
              <a:buSzPct val="34375"/>
            </a:pPr>
            <a:r>
              <a:rPr lang="en-US" sz="4267" dirty="0">
                <a:solidFill>
                  <a:schemeClr val="tx2"/>
                </a:solidFill>
                <a:latin typeface="Century Gothic" panose="020B0502020202020204" pitchFamily="34" charset="0"/>
              </a:rPr>
              <a:t>Step One Is to Stop Digging</a:t>
            </a:r>
          </a:p>
        </p:txBody>
      </p:sp>
      <p:pic>
        <p:nvPicPr>
          <p:cNvPr id="780" name="Shape 780" descr="dreamstime_l_20161731-excavator_retouced.jpg"/>
          <p:cNvPicPr preferRelativeResize="0"/>
          <p:nvPr/>
        </p:nvPicPr>
        <p:blipFill rotWithShape="1">
          <a:blip r:embed="rId3">
            <a:alphaModFix/>
          </a:blip>
          <a:srcRect/>
          <a:stretch/>
        </p:blipFill>
        <p:spPr>
          <a:xfrm>
            <a:off x="0" y="1326520"/>
            <a:ext cx="12192000" cy="5531600"/>
          </a:xfrm>
          <a:prstGeom prst="rect">
            <a:avLst/>
          </a:prstGeom>
          <a:noFill/>
          <a:ln>
            <a:noFill/>
          </a:ln>
        </p:spPr>
      </p:pic>
    </p:spTree>
    <p:extLst>
      <p:ext uri="{BB962C8B-B14F-4D97-AF65-F5344CB8AC3E}">
        <p14:creationId xmlns:p14="http://schemas.microsoft.com/office/powerpoint/2010/main" val="3523288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86" name="Shape 786"/>
          <p:cNvPicPr preferRelativeResize="0"/>
          <p:nvPr/>
        </p:nvPicPr>
        <p:blipFill rotWithShape="1">
          <a:blip r:embed="rId3">
            <a:alphaModFix/>
          </a:blip>
          <a:srcRect t="-8084" b="16003"/>
          <a:stretch/>
        </p:blipFill>
        <p:spPr>
          <a:xfrm>
            <a:off x="-3600" y="812800"/>
            <a:ext cx="12188400" cy="6045200"/>
          </a:xfrm>
          <a:prstGeom prst="rect">
            <a:avLst/>
          </a:prstGeom>
          <a:noFill/>
          <a:ln>
            <a:noFill/>
          </a:ln>
        </p:spPr>
      </p:pic>
      <p:sp>
        <p:nvSpPr>
          <p:cNvPr id="787" name="Shape 787"/>
          <p:cNvSpPr txBox="1">
            <a:spLocks noGrp="1"/>
          </p:cNvSpPr>
          <p:nvPr>
            <p:ph type="title" idx="4294967295"/>
          </p:nvPr>
        </p:nvSpPr>
        <p:spPr>
          <a:xfrm>
            <a:off x="219300" y="467383"/>
            <a:ext cx="11674000" cy="899200"/>
          </a:xfrm>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sz="4000" dirty="0">
                <a:solidFill>
                  <a:schemeClr val="tx2"/>
                </a:solidFill>
                <a:latin typeface="Century Gothic" panose="020B0502020202020204" pitchFamily="34" charset="0"/>
              </a:rPr>
              <a:t>Step Two is Lift-and-Shift Your Monolith</a:t>
            </a:r>
          </a:p>
        </p:txBody>
      </p:sp>
      <p:sp>
        <p:nvSpPr>
          <p:cNvPr id="788" name="Shape 788"/>
          <p:cNvSpPr/>
          <p:nvPr/>
        </p:nvSpPr>
        <p:spPr>
          <a:xfrm>
            <a:off x="-3600" y="1920701"/>
            <a:ext cx="12192000" cy="1203600"/>
          </a:xfrm>
          <a:prstGeom prst="rect">
            <a:avLst/>
          </a:prstGeom>
          <a:solidFill>
            <a:srgbClr val="FFFFFF">
              <a:alpha val="74900"/>
            </a:srgbClr>
          </a:solidFill>
          <a:ln>
            <a:noFill/>
          </a:ln>
        </p:spPr>
        <p:txBody>
          <a:bodyPr wrap="square" lIns="121900" tIns="60900" rIns="121900" bIns="60900" anchor="ctr" anchorCtr="0">
            <a:noAutofit/>
          </a:bodyPr>
          <a:lstStyle/>
          <a:p>
            <a:pPr algn="ctr">
              <a:buClr>
                <a:schemeClr val="dk1"/>
              </a:buClr>
            </a:pPr>
            <a:endParaRPr sz="2400">
              <a:solidFill>
                <a:schemeClr val="lt1"/>
              </a:solidFill>
              <a:latin typeface="Century Gothic" panose="020B0502020202020204" pitchFamily="34" charset="0"/>
              <a:ea typeface="Calibri"/>
              <a:cs typeface="Calibri"/>
              <a:sym typeface="Calibri"/>
            </a:endParaRPr>
          </a:p>
        </p:txBody>
      </p:sp>
      <p:sp>
        <p:nvSpPr>
          <p:cNvPr id="789" name="Shape 789"/>
          <p:cNvSpPr txBox="1">
            <a:spLocks noGrp="1"/>
          </p:cNvSpPr>
          <p:nvPr>
            <p:ph type="subTitle" idx="4294967295"/>
          </p:nvPr>
        </p:nvSpPr>
        <p:spPr>
          <a:xfrm>
            <a:off x="219300" y="1920533"/>
            <a:ext cx="11674000" cy="1203600"/>
          </a:xfrm>
          <a:prstGeom prst="rect">
            <a:avLst/>
          </a:prstGeom>
          <a:noFill/>
          <a:ln>
            <a:noFill/>
          </a:ln>
        </p:spPr>
        <p:txBody>
          <a:bodyPr vert="horz" wrap="square" lIns="121900" tIns="60933" rIns="121900" bIns="60933" numCol="1" anchor="ctr" anchorCtr="0" compatLnSpc="1">
            <a:prstTxWarp prst="textNoShape">
              <a:avLst/>
            </a:prstTxWarp>
            <a:noAutofit/>
          </a:bodyPr>
          <a:lstStyle/>
          <a:p>
            <a:pPr marL="0" indent="-93131" algn="ctr">
              <a:spcBef>
                <a:spcPts val="0"/>
              </a:spcBef>
              <a:buClr>
                <a:schemeClr val="dk1"/>
              </a:buClr>
              <a:buSzPct val="45833"/>
              <a:buNone/>
            </a:pPr>
            <a:r>
              <a:rPr lang="en-US">
                <a:solidFill>
                  <a:schemeClr val="dk1"/>
                </a:solidFill>
                <a:latin typeface="Century Gothic" panose="020B0502020202020204" pitchFamily="34" charset="0"/>
              </a:rPr>
              <a:t>StatefulSets are helpful for providing stable, persistent storage and unique network identifiers to your monolith</a:t>
            </a:r>
          </a:p>
        </p:txBody>
      </p:sp>
    </p:spTree>
    <p:extLst>
      <p:ext uri="{BB962C8B-B14F-4D97-AF65-F5344CB8AC3E}">
        <p14:creationId xmlns:p14="http://schemas.microsoft.com/office/powerpoint/2010/main" val="2414309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pic>
        <p:nvPicPr>
          <p:cNvPr id="794" name="Shape 794" descr="iStock-472336568 ice4-SM.jpg"/>
          <p:cNvPicPr preferRelativeResize="0"/>
          <p:nvPr/>
        </p:nvPicPr>
        <p:blipFill rotWithShape="1">
          <a:blip r:embed="rId3">
            <a:alphaModFix/>
          </a:blip>
          <a:srcRect b="10793"/>
          <a:stretch/>
        </p:blipFill>
        <p:spPr>
          <a:xfrm>
            <a:off x="-8900" y="1343065"/>
            <a:ext cx="12192000" cy="5506000"/>
          </a:xfrm>
          <a:prstGeom prst="rect">
            <a:avLst/>
          </a:prstGeom>
          <a:noFill/>
          <a:ln>
            <a:noFill/>
          </a:ln>
        </p:spPr>
      </p:pic>
      <p:sp>
        <p:nvSpPr>
          <p:cNvPr id="795" name="Shape 795"/>
          <p:cNvSpPr txBox="1">
            <a:spLocks noGrp="1"/>
          </p:cNvSpPr>
          <p:nvPr>
            <p:ph type="title" idx="4294967295"/>
          </p:nvPr>
        </p:nvSpPr>
        <p:spPr>
          <a:xfrm>
            <a:off x="219300" y="485300"/>
            <a:ext cx="11674000" cy="899200"/>
          </a:xfrm>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sz="4267" dirty="0">
                <a:solidFill>
                  <a:schemeClr val="tx2"/>
                </a:solidFill>
                <a:latin typeface="Century Gothic" panose="020B0502020202020204" pitchFamily="34" charset="0"/>
              </a:rPr>
              <a:t>Chip Away at the Monolith</a:t>
            </a:r>
          </a:p>
        </p:txBody>
      </p:sp>
      <p:sp>
        <p:nvSpPr>
          <p:cNvPr id="796" name="Shape 796"/>
          <p:cNvSpPr/>
          <p:nvPr/>
        </p:nvSpPr>
        <p:spPr>
          <a:xfrm>
            <a:off x="-3600" y="2022300"/>
            <a:ext cx="12192000" cy="1532000"/>
          </a:xfrm>
          <a:prstGeom prst="rect">
            <a:avLst/>
          </a:prstGeom>
          <a:solidFill>
            <a:srgbClr val="FFFFFF">
              <a:alpha val="74900"/>
            </a:srgbClr>
          </a:solidFill>
          <a:ln>
            <a:noFill/>
          </a:ln>
        </p:spPr>
        <p:txBody>
          <a:bodyPr wrap="square" lIns="121900" tIns="60900" rIns="121900" bIns="60900" anchor="ctr" anchorCtr="0">
            <a:noAutofit/>
          </a:bodyPr>
          <a:lstStyle/>
          <a:p>
            <a:pPr algn="ctr">
              <a:buClr>
                <a:schemeClr val="dk1"/>
              </a:buClr>
            </a:pPr>
            <a:endParaRPr sz="2400">
              <a:solidFill>
                <a:schemeClr val="lt1"/>
              </a:solidFill>
              <a:latin typeface="Century Gothic" panose="020B0502020202020204" pitchFamily="34" charset="0"/>
              <a:ea typeface="Calibri"/>
              <a:cs typeface="Calibri"/>
              <a:sym typeface="Calibri"/>
            </a:endParaRPr>
          </a:p>
        </p:txBody>
      </p:sp>
      <p:sp>
        <p:nvSpPr>
          <p:cNvPr id="797" name="Shape 797"/>
          <p:cNvSpPr txBox="1">
            <a:spLocks noGrp="1"/>
          </p:cNvSpPr>
          <p:nvPr>
            <p:ph type="subTitle" idx="4294967295"/>
          </p:nvPr>
        </p:nvSpPr>
        <p:spPr>
          <a:xfrm>
            <a:off x="219300" y="2398700"/>
            <a:ext cx="11674000" cy="779200"/>
          </a:xfrm>
          <a:prstGeom prst="rect">
            <a:avLst/>
          </a:prstGeom>
          <a:noFill/>
          <a:ln>
            <a:noFill/>
          </a:ln>
        </p:spPr>
        <p:txBody>
          <a:bodyPr vert="horz" wrap="square" lIns="121900" tIns="60933" rIns="121900" bIns="60933" numCol="1" anchor="ctr" anchorCtr="0" compatLnSpc="1">
            <a:prstTxWarp prst="textNoShape">
              <a:avLst/>
            </a:prstTxWarp>
            <a:noAutofit/>
          </a:bodyPr>
          <a:lstStyle/>
          <a:p>
            <a:pPr marL="0" indent="-93131" algn="ctr">
              <a:spcBef>
                <a:spcPts val="0"/>
              </a:spcBef>
              <a:buClr>
                <a:schemeClr val="dk1"/>
              </a:buClr>
              <a:buSzPct val="45833"/>
              <a:buNone/>
            </a:pPr>
            <a:r>
              <a:rPr lang="en-US">
                <a:solidFill>
                  <a:schemeClr val="dk1"/>
                </a:solidFill>
                <a:latin typeface="Century Gothic" panose="020B0502020202020204" pitchFamily="34" charset="0"/>
              </a:rPr>
              <a:t>As different parts of your monolith need upgrades </a:t>
            </a:r>
            <a:br>
              <a:rPr lang="en-US">
                <a:solidFill>
                  <a:schemeClr val="dk1"/>
                </a:solidFill>
                <a:latin typeface="Century Gothic" panose="020B0502020202020204" pitchFamily="34" charset="0"/>
              </a:rPr>
            </a:br>
            <a:r>
              <a:rPr lang="en-US">
                <a:solidFill>
                  <a:schemeClr val="dk1"/>
                </a:solidFill>
                <a:latin typeface="Century Gothic" panose="020B0502020202020204" pitchFamily="34" charset="0"/>
              </a:rPr>
              <a:t>or improvements, consider chipping away at that functionality and moving it to its own microservice</a:t>
            </a:r>
          </a:p>
        </p:txBody>
      </p:sp>
    </p:spTree>
    <p:extLst>
      <p:ext uri="{BB962C8B-B14F-4D97-AF65-F5344CB8AC3E}">
        <p14:creationId xmlns:p14="http://schemas.microsoft.com/office/powerpoint/2010/main" val="211502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802" name="Shape 802" descr="iStock-517172553 ice2-SM.jpg"/>
          <p:cNvPicPr preferRelativeResize="0"/>
          <p:nvPr/>
        </p:nvPicPr>
        <p:blipFill rotWithShape="1">
          <a:blip r:embed="rId3">
            <a:alphaModFix/>
          </a:blip>
          <a:srcRect/>
          <a:stretch/>
        </p:blipFill>
        <p:spPr>
          <a:xfrm>
            <a:off x="0" y="1331533"/>
            <a:ext cx="12192000" cy="5526400"/>
          </a:xfrm>
          <a:prstGeom prst="rect">
            <a:avLst/>
          </a:prstGeom>
          <a:noFill/>
          <a:ln>
            <a:noFill/>
          </a:ln>
        </p:spPr>
      </p:pic>
      <p:sp>
        <p:nvSpPr>
          <p:cNvPr id="803" name="Shape 803"/>
          <p:cNvSpPr txBox="1">
            <a:spLocks noGrp="1"/>
          </p:cNvSpPr>
          <p:nvPr>
            <p:ph type="title" idx="4294967295"/>
          </p:nvPr>
        </p:nvSpPr>
        <p:spPr>
          <a:xfrm>
            <a:off x="255400" y="432333"/>
            <a:ext cx="11674000" cy="899200"/>
          </a:xfrm>
          <a:prstGeom prst="rect">
            <a:avLst/>
          </a:prstGeom>
          <a:noFill/>
          <a:ln>
            <a:noFill/>
          </a:ln>
        </p:spPr>
        <p:txBody>
          <a:bodyPr vert="horz" wrap="square" lIns="121900" tIns="60933" rIns="121900" bIns="60933" numCol="1" anchor="ctr" anchorCtr="0" compatLnSpc="1">
            <a:prstTxWarp prst="textNoShape">
              <a:avLst/>
            </a:prstTxWarp>
            <a:noAutofit/>
          </a:bodyPr>
          <a:lstStyle/>
          <a:p>
            <a:pPr indent="-93131">
              <a:buClr>
                <a:schemeClr val="dk1"/>
              </a:buClr>
              <a:buSzPct val="34375"/>
            </a:pPr>
            <a:r>
              <a:rPr lang="en-US" sz="4267" dirty="0">
                <a:solidFill>
                  <a:schemeClr val="tx2"/>
                </a:solidFill>
                <a:latin typeface="Century Gothic" panose="020B0502020202020204" pitchFamily="34" charset="0"/>
              </a:rPr>
              <a:t>New Functionality Can Go in New Apps</a:t>
            </a:r>
          </a:p>
        </p:txBody>
      </p:sp>
      <p:sp>
        <p:nvSpPr>
          <p:cNvPr id="804" name="Shape 804"/>
          <p:cNvSpPr/>
          <p:nvPr/>
        </p:nvSpPr>
        <p:spPr>
          <a:xfrm>
            <a:off x="-3600" y="3851100"/>
            <a:ext cx="12192000" cy="1532000"/>
          </a:xfrm>
          <a:prstGeom prst="rect">
            <a:avLst/>
          </a:prstGeom>
          <a:solidFill>
            <a:srgbClr val="FFFFFF">
              <a:alpha val="74900"/>
            </a:srgbClr>
          </a:solidFill>
          <a:ln>
            <a:noFill/>
          </a:ln>
        </p:spPr>
        <p:txBody>
          <a:bodyPr wrap="square" lIns="121900" tIns="60900" rIns="121900" bIns="60900" anchor="ctr" anchorCtr="0">
            <a:noAutofit/>
          </a:bodyPr>
          <a:lstStyle/>
          <a:p>
            <a:pPr algn="ctr">
              <a:buClr>
                <a:schemeClr val="dk1"/>
              </a:buClr>
            </a:pPr>
            <a:endParaRPr sz="2400">
              <a:solidFill>
                <a:schemeClr val="lt1"/>
              </a:solidFill>
              <a:latin typeface="Century Gothic" panose="020B0502020202020204" pitchFamily="34" charset="0"/>
              <a:ea typeface="Calibri"/>
              <a:cs typeface="Calibri"/>
              <a:sym typeface="Calibri"/>
            </a:endParaRPr>
          </a:p>
        </p:txBody>
      </p:sp>
      <p:sp>
        <p:nvSpPr>
          <p:cNvPr id="805" name="Shape 805"/>
          <p:cNvSpPr txBox="1">
            <a:spLocks noGrp="1"/>
          </p:cNvSpPr>
          <p:nvPr>
            <p:ph type="subTitle" idx="4294967295"/>
          </p:nvPr>
        </p:nvSpPr>
        <p:spPr>
          <a:xfrm>
            <a:off x="219300" y="3851100"/>
            <a:ext cx="11674000" cy="1532000"/>
          </a:xfrm>
          <a:prstGeom prst="rect">
            <a:avLst/>
          </a:prstGeom>
          <a:noFill/>
          <a:ln>
            <a:noFill/>
          </a:ln>
        </p:spPr>
        <p:txBody>
          <a:bodyPr vert="horz" wrap="square" lIns="121900" tIns="60933" rIns="121900" bIns="60933" numCol="1" anchor="ctr" anchorCtr="0" compatLnSpc="1">
            <a:prstTxWarp prst="textNoShape">
              <a:avLst/>
            </a:prstTxWarp>
            <a:noAutofit/>
          </a:bodyPr>
          <a:lstStyle/>
          <a:p>
            <a:pPr marL="0" indent="-93131" algn="ctr">
              <a:spcBef>
                <a:spcPts val="0"/>
              </a:spcBef>
              <a:buClr>
                <a:schemeClr val="dk1"/>
              </a:buClr>
              <a:buSzPct val="45833"/>
              <a:buNone/>
            </a:pPr>
            <a:r>
              <a:rPr lang="en-US">
                <a:solidFill>
                  <a:schemeClr val="dk1"/>
                </a:solidFill>
                <a:latin typeface="Century Gothic" panose="020B0502020202020204" pitchFamily="34" charset="0"/>
              </a:rPr>
              <a:t>Write new functionality in separate applications </a:t>
            </a:r>
            <a:br>
              <a:rPr lang="en-US">
                <a:solidFill>
                  <a:schemeClr val="dk1"/>
                </a:solidFill>
                <a:latin typeface="Century Gothic" panose="020B0502020202020204" pitchFamily="34" charset="0"/>
              </a:rPr>
            </a:br>
            <a:r>
              <a:rPr lang="en-US">
                <a:solidFill>
                  <a:schemeClr val="dk1"/>
                </a:solidFill>
                <a:latin typeface="Century Gothic" panose="020B0502020202020204" pitchFamily="34" charset="0"/>
              </a:rPr>
              <a:t>optimized for it, such as Node.js for OAuth </a:t>
            </a:r>
            <a:br>
              <a:rPr lang="en-US">
                <a:solidFill>
                  <a:schemeClr val="dk1"/>
                </a:solidFill>
                <a:latin typeface="Century Gothic" panose="020B0502020202020204" pitchFamily="34" charset="0"/>
              </a:rPr>
            </a:br>
            <a:r>
              <a:rPr lang="en-US">
                <a:solidFill>
                  <a:schemeClr val="dk1"/>
                </a:solidFill>
                <a:latin typeface="Century Gothic" panose="020B0502020202020204" pitchFamily="34" charset="0"/>
              </a:rPr>
              <a:t>or Go for performance sensitive tasks</a:t>
            </a:r>
          </a:p>
        </p:txBody>
      </p:sp>
    </p:spTree>
    <p:extLst>
      <p:ext uri="{BB962C8B-B14F-4D97-AF65-F5344CB8AC3E}">
        <p14:creationId xmlns:p14="http://schemas.microsoft.com/office/powerpoint/2010/main" val="2866112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Shape 810" descr="iStock-522798605 ice1-SM.jpg"/>
          <p:cNvPicPr preferRelativeResize="0"/>
          <p:nvPr/>
        </p:nvPicPr>
        <p:blipFill rotWithShape="1">
          <a:blip r:embed="rId3">
            <a:alphaModFix/>
          </a:blip>
          <a:srcRect t="19588"/>
          <a:stretch/>
        </p:blipFill>
        <p:spPr>
          <a:xfrm>
            <a:off x="-3600" y="1343333"/>
            <a:ext cx="12195600" cy="5514400"/>
          </a:xfrm>
          <a:prstGeom prst="rect">
            <a:avLst/>
          </a:prstGeom>
          <a:noFill/>
          <a:ln>
            <a:noFill/>
          </a:ln>
        </p:spPr>
      </p:pic>
      <p:sp>
        <p:nvSpPr>
          <p:cNvPr id="811" name="Shape 811"/>
          <p:cNvSpPr txBox="1">
            <a:spLocks noGrp="1"/>
          </p:cNvSpPr>
          <p:nvPr>
            <p:ph type="title" idx="4294967295"/>
          </p:nvPr>
        </p:nvSpPr>
        <p:spPr>
          <a:xfrm>
            <a:off x="219300" y="399370"/>
            <a:ext cx="11674000" cy="899200"/>
          </a:xfrm>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sz="4267" dirty="0">
                <a:solidFill>
                  <a:schemeClr val="tx2"/>
                </a:solidFill>
                <a:latin typeface="Century Gothic" panose="020B0502020202020204" pitchFamily="34" charset="0"/>
              </a:rPr>
              <a:t>Start with Stateless Services</a:t>
            </a:r>
          </a:p>
        </p:txBody>
      </p:sp>
      <p:sp>
        <p:nvSpPr>
          <p:cNvPr id="812" name="Shape 812"/>
          <p:cNvSpPr/>
          <p:nvPr/>
        </p:nvSpPr>
        <p:spPr>
          <a:xfrm>
            <a:off x="-3600" y="1717500"/>
            <a:ext cx="12192000" cy="1532000"/>
          </a:xfrm>
          <a:prstGeom prst="rect">
            <a:avLst/>
          </a:prstGeom>
          <a:solidFill>
            <a:srgbClr val="FFFFFF">
              <a:alpha val="74900"/>
            </a:srgbClr>
          </a:solidFill>
          <a:ln>
            <a:noFill/>
          </a:ln>
        </p:spPr>
        <p:txBody>
          <a:bodyPr wrap="square" lIns="121900" tIns="60900" rIns="121900" bIns="60900" anchor="ctr" anchorCtr="0">
            <a:noAutofit/>
          </a:bodyPr>
          <a:lstStyle/>
          <a:p>
            <a:pPr algn="ctr">
              <a:buClr>
                <a:schemeClr val="dk1"/>
              </a:buClr>
            </a:pPr>
            <a:endParaRPr sz="2400">
              <a:solidFill>
                <a:schemeClr val="lt1"/>
              </a:solidFill>
              <a:latin typeface="Century Gothic" panose="020B0502020202020204" pitchFamily="34" charset="0"/>
              <a:ea typeface="Calibri"/>
              <a:cs typeface="Calibri"/>
              <a:sym typeface="Calibri"/>
            </a:endParaRPr>
          </a:p>
        </p:txBody>
      </p:sp>
      <p:sp>
        <p:nvSpPr>
          <p:cNvPr id="813" name="Shape 813"/>
          <p:cNvSpPr txBox="1">
            <a:spLocks noGrp="1"/>
          </p:cNvSpPr>
          <p:nvPr>
            <p:ph type="subTitle" idx="4294967295"/>
          </p:nvPr>
        </p:nvSpPr>
        <p:spPr>
          <a:xfrm>
            <a:off x="219300" y="2093900"/>
            <a:ext cx="11674000" cy="779200"/>
          </a:xfrm>
          <a:prstGeom prst="rect">
            <a:avLst/>
          </a:prstGeom>
          <a:noFill/>
          <a:ln>
            <a:noFill/>
          </a:ln>
        </p:spPr>
        <p:txBody>
          <a:bodyPr vert="horz" wrap="square" lIns="121900" tIns="60933" rIns="121900" bIns="60933" numCol="1" anchor="ctr" anchorCtr="0" compatLnSpc="1">
            <a:prstTxWarp prst="textNoShape">
              <a:avLst/>
            </a:prstTxWarp>
            <a:noAutofit/>
          </a:bodyPr>
          <a:lstStyle/>
          <a:p>
            <a:pPr marL="0" indent="-93131" algn="ctr">
              <a:spcBef>
                <a:spcPts val="0"/>
              </a:spcBef>
              <a:buClr>
                <a:schemeClr val="dk1"/>
              </a:buClr>
              <a:buSzPct val="45833"/>
              <a:buNone/>
            </a:pPr>
            <a:r>
              <a:rPr lang="en-US">
                <a:solidFill>
                  <a:schemeClr val="dk1"/>
                </a:solidFill>
                <a:latin typeface="Century Gothic" panose="020B0502020202020204" pitchFamily="34" charset="0"/>
              </a:rPr>
              <a:t>Kubernetes delivers the largest immediate value today for stateless services, such as application front end servers that need resiliency, load-balancing, autoscaling, etc. </a:t>
            </a:r>
          </a:p>
        </p:txBody>
      </p:sp>
    </p:spTree>
    <p:extLst>
      <p:ext uri="{BB962C8B-B14F-4D97-AF65-F5344CB8AC3E}">
        <p14:creationId xmlns:p14="http://schemas.microsoft.com/office/powerpoint/2010/main" val="691441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818" name="Shape 818" descr="iStock-472336574 ice3-SM.jpg"/>
          <p:cNvPicPr preferRelativeResize="0"/>
          <p:nvPr/>
        </p:nvPicPr>
        <p:blipFill rotWithShape="1">
          <a:blip r:embed="rId3">
            <a:alphaModFix/>
          </a:blip>
          <a:srcRect t="19517"/>
          <a:stretch/>
        </p:blipFill>
        <p:spPr>
          <a:xfrm>
            <a:off x="0" y="1343333"/>
            <a:ext cx="12188400" cy="5540000"/>
          </a:xfrm>
          <a:prstGeom prst="rect">
            <a:avLst/>
          </a:prstGeom>
          <a:noFill/>
          <a:ln>
            <a:noFill/>
          </a:ln>
        </p:spPr>
      </p:pic>
      <p:sp>
        <p:nvSpPr>
          <p:cNvPr id="819" name="Shape 819"/>
          <p:cNvSpPr txBox="1">
            <a:spLocks noGrp="1"/>
          </p:cNvSpPr>
          <p:nvPr>
            <p:ph type="title" idx="4294967295"/>
          </p:nvPr>
        </p:nvSpPr>
        <p:spPr>
          <a:xfrm>
            <a:off x="219300" y="444133"/>
            <a:ext cx="11674000" cy="899200"/>
          </a:xfrm>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sz="4267" dirty="0">
                <a:solidFill>
                  <a:schemeClr val="tx2"/>
                </a:solidFill>
              </a:rPr>
              <a:t>Transition Your Data Stores Last</a:t>
            </a:r>
          </a:p>
        </p:txBody>
      </p:sp>
      <p:sp>
        <p:nvSpPr>
          <p:cNvPr id="820" name="Shape 820"/>
          <p:cNvSpPr/>
          <p:nvPr/>
        </p:nvSpPr>
        <p:spPr>
          <a:xfrm>
            <a:off x="-3600" y="1717500"/>
            <a:ext cx="12192000" cy="1532000"/>
          </a:xfrm>
          <a:prstGeom prst="rect">
            <a:avLst/>
          </a:prstGeom>
          <a:solidFill>
            <a:srgbClr val="FFFFFF">
              <a:alpha val="74900"/>
            </a:srgbClr>
          </a:solidFill>
          <a:ln>
            <a:noFill/>
          </a:ln>
        </p:spPr>
        <p:txBody>
          <a:bodyPr wrap="square" lIns="121900" tIns="60900" rIns="121900" bIns="60900" anchor="ctr" anchorCtr="0">
            <a:noAutofit/>
          </a:bodyPr>
          <a:lstStyle/>
          <a:p>
            <a:pPr algn="ctr">
              <a:buClr>
                <a:schemeClr val="dk1"/>
              </a:buClr>
            </a:pPr>
            <a:endParaRPr sz="2400">
              <a:solidFill>
                <a:schemeClr val="lt1"/>
              </a:solidFill>
              <a:latin typeface="Calibri"/>
              <a:ea typeface="Calibri"/>
              <a:cs typeface="Calibri"/>
              <a:sym typeface="Calibri"/>
            </a:endParaRPr>
          </a:p>
        </p:txBody>
      </p:sp>
      <p:sp>
        <p:nvSpPr>
          <p:cNvPr id="821" name="Shape 821"/>
          <p:cNvSpPr txBox="1">
            <a:spLocks noGrp="1"/>
          </p:cNvSpPr>
          <p:nvPr>
            <p:ph type="subTitle" idx="4294967295"/>
          </p:nvPr>
        </p:nvSpPr>
        <p:spPr>
          <a:xfrm>
            <a:off x="219300" y="1717500"/>
            <a:ext cx="11674000" cy="1532000"/>
          </a:xfrm>
          <a:prstGeom prst="rect">
            <a:avLst/>
          </a:prstGeom>
          <a:noFill/>
          <a:ln>
            <a:noFill/>
          </a:ln>
        </p:spPr>
        <p:txBody>
          <a:bodyPr vert="horz" wrap="square" lIns="121900" tIns="60933" rIns="121900" bIns="60933" numCol="1" anchor="ctr" anchorCtr="0" compatLnSpc="1">
            <a:prstTxWarp prst="textNoShape">
              <a:avLst/>
            </a:prstTxWarp>
            <a:noAutofit/>
          </a:bodyPr>
          <a:lstStyle/>
          <a:p>
            <a:pPr marL="0" indent="-93131" algn="ctr">
              <a:spcBef>
                <a:spcPts val="0"/>
              </a:spcBef>
              <a:buClr>
                <a:schemeClr val="dk1"/>
              </a:buClr>
              <a:buSzPct val="45833"/>
              <a:buNone/>
            </a:pPr>
            <a:r>
              <a:rPr lang="en-US">
                <a:solidFill>
                  <a:schemeClr val="dk1"/>
                </a:solidFill>
              </a:rPr>
              <a:t>Supporting stateful services like Postgres or Redis </a:t>
            </a:r>
            <a:br>
              <a:rPr lang="en-US">
                <a:solidFill>
                  <a:schemeClr val="dk1"/>
                </a:solidFill>
              </a:rPr>
            </a:br>
            <a:r>
              <a:rPr lang="en-US">
                <a:solidFill>
                  <a:schemeClr val="dk1"/>
                </a:solidFill>
              </a:rPr>
              <a:t>remains the most challenging part of working with Kubernetes and should likely go last in any transition</a:t>
            </a:r>
          </a:p>
        </p:txBody>
      </p:sp>
    </p:spTree>
    <p:extLst>
      <p:ext uri="{BB962C8B-B14F-4D97-AF65-F5344CB8AC3E}">
        <p14:creationId xmlns:p14="http://schemas.microsoft.com/office/powerpoint/2010/main" val="1120858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Shape 827" descr="iStock-180492468 cube0-SM.jpg"/>
          <p:cNvPicPr preferRelativeResize="0"/>
          <p:nvPr/>
        </p:nvPicPr>
        <p:blipFill rotWithShape="1">
          <a:blip r:embed="rId3">
            <a:alphaModFix/>
          </a:blip>
          <a:srcRect b="14661"/>
          <a:stretch/>
        </p:blipFill>
        <p:spPr>
          <a:xfrm>
            <a:off x="10000" y="1330733"/>
            <a:ext cx="12172000" cy="5527200"/>
          </a:xfrm>
          <a:prstGeom prst="rect">
            <a:avLst/>
          </a:prstGeom>
          <a:noFill/>
          <a:ln>
            <a:noFill/>
          </a:ln>
        </p:spPr>
      </p:pic>
      <p:sp>
        <p:nvSpPr>
          <p:cNvPr id="828" name="Shape 828"/>
          <p:cNvSpPr/>
          <p:nvPr/>
        </p:nvSpPr>
        <p:spPr>
          <a:xfrm>
            <a:off x="-3600" y="3203700"/>
            <a:ext cx="12192000" cy="1312000"/>
          </a:xfrm>
          <a:prstGeom prst="rect">
            <a:avLst/>
          </a:prstGeom>
          <a:solidFill>
            <a:srgbClr val="FFFFFF">
              <a:alpha val="74901"/>
            </a:srgbClr>
          </a:solidFill>
          <a:ln>
            <a:noFill/>
          </a:ln>
        </p:spPr>
        <p:txBody>
          <a:bodyPr wrap="square" lIns="121900" tIns="60900" rIns="121900" bIns="60900" anchor="ctr" anchorCtr="0">
            <a:noAutofit/>
          </a:bodyPr>
          <a:lstStyle/>
          <a:p>
            <a:pPr algn="ctr">
              <a:buClr>
                <a:schemeClr val="dk1"/>
              </a:buClr>
            </a:pPr>
            <a:endParaRPr sz="2400">
              <a:solidFill>
                <a:schemeClr val="lt1"/>
              </a:solidFill>
              <a:latin typeface="Century Gothic" panose="020B0502020202020204" pitchFamily="34" charset="0"/>
              <a:ea typeface="Calibri"/>
              <a:cs typeface="Calibri"/>
              <a:sym typeface="Calibri"/>
            </a:endParaRPr>
          </a:p>
        </p:txBody>
      </p:sp>
      <p:sp>
        <p:nvSpPr>
          <p:cNvPr id="829" name="Shape 829"/>
          <p:cNvSpPr txBox="1">
            <a:spLocks noGrp="1"/>
          </p:cNvSpPr>
          <p:nvPr>
            <p:ph type="title" idx="4294967295"/>
          </p:nvPr>
        </p:nvSpPr>
        <p:spPr>
          <a:xfrm>
            <a:off x="255400" y="431533"/>
            <a:ext cx="11674000" cy="899200"/>
          </a:xfrm>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sz="4133" dirty="0">
                <a:solidFill>
                  <a:schemeClr val="tx2"/>
                </a:solidFill>
                <a:latin typeface="Century Gothic" panose="020B0502020202020204" pitchFamily="34" charset="0"/>
              </a:rPr>
              <a:t>Monoliths Are the Antithesis of Cloud Native</a:t>
            </a:r>
          </a:p>
        </p:txBody>
      </p:sp>
      <p:sp>
        <p:nvSpPr>
          <p:cNvPr id="830" name="Shape 830"/>
          <p:cNvSpPr txBox="1">
            <a:spLocks noGrp="1"/>
          </p:cNvSpPr>
          <p:nvPr>
            <p:ph type="subTitle" idx="4294967295"/>
          </p:nvPr>
        </p:nvSpPr>
        <p:spPr>
          <a:xfrm>
            <a:off x="914400" y="3017704"/>
            <a:ext cx="10363200" cy="1630496"/>
          </a:xfrm>
          <a:prstGeom prst="rect">
            <a:avLst/>
          </a:prstGeom>
          <a:noFill/>
          <a:ln>
            <a:noFill/>
          </a:ln>
        </p:spPr>
        <p:txBody>
          <a:bodyPr vert="horz" wrap="square" lIns="121900" tIns="60933" rIns="121900" bIns="60933" numCol="1" anchor="ctr" anchorCtr="0" compatLnSpc="1">
            <a:prstTxWarp prst="textNoShape">
              <a:avLst/>
            </a:prstTxWarp>
            <a:noAutofit/>
          </a:bodyPr>
          <a:lstStyle/>
          <a:p>
            <a:pPr marL="0" indent="0" algn="ctr">
              <a:spcBef>
                <a:spcPts val="0"/>
              </a:spcBef>
              <a:buClr>
                <a:schemeClr val="dk1"/>
              </a:buClr>
              <a:buSzPct val="25000"/>
              <a:buNone/>
            </a:pPr>
            <a:r>
              <a:rPr lang="en-US" sz="4000">
                <a:solidFill>
                  <a:schemeClr val="dk1"/>
                </a:solidFill>
                <a:latin typeface="Century Gothic" panose="020B0502020202020204" pitchFamily="34" charset="0"/>
                <a:ea typeface="Century Gothic"/>
                <a:cs typeface="Century Gothic"/>
                <a:sym typeface="Century Gothic"/>
              </a:rPr>
              <a:t>Inflexible, tightly-coupled, brittle</a:t>
            </a:r>
          </a:p>
        </p:txBody>
      </p:sp>
    </p:spTree>
    <p:extLst>
      <p:ext uri="{BB962C8B-B14F-4D97-AF65-F5344CB8AC3E}">
        <p14:creationId xmlns:p14="http://schemas.microsoft.com/office/powerpoint/2010/main" val="2195011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Shape 888" descr="iStock-113145561 green.jpeg"/>
          <p:cNvPicPr preferRelativeResize="0"/>
          <p:nvPr/>
        </p:nvPicPr>
        <p:blipFill rotWithShape="1">
          <a:blip r:embed="rId3">
            <a:alphaModFix/>
          </a:blip>
          <a:srcRect t="19884"/>
          <a:stretch/>
        </p:blipFill>
        <p:spPr>
          <a:xfrm>
            <a:off x="0" y="1343333"/>
            <a:ext cx="12188400" cy="5514400"/>
          </a:xfrm>
          <a:prstGeom prst="rect">
            <a:avLst/>
          </a:prstGeom>
          <a:noFill/>
          <a:ln>
            <a:noFill/>
          </a:ln>
        </p:spPr>
      </p:pic>
      <p:sp>
        <p:nvSpPr>
          <p:cNvPr id="889" name="Shape 889"/>
          <p:cNvSpPr txBox="1">
            <a:spLocks noGrp="1"/>
          </p:cNvSpPr>
          <p:nvPr>
            <p:ph type="title" idx="4294967295"/>
          </p:nvPr>
        </p:nvSpPr>
        <p:spPr>
          <a:xfrm>
            <a:off x="255388" y="444133"/>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a:buSzPct val="25000"/>
            </a:pPr>
            <a:r>
              <a:rPr lang="en-US" dirty="0">
                <a:solidFill>
                  <a:schemeClr val="tx2"/>
                </a:solidFill>
                <a:latin typeface="Century Gothic" panose="020B0502020202020204" pitchFamily="34" charset="0"/>
              </a:rPr>
              <a:t>Kubernetes and Greenfield</a:t>
            </a:r>
          </a:p>
        </p:txBody>
      </p:sp>
      <p:sp>
        <p:nvSpPr>
          <p:cNvPr id="890" name="Shape 890"/>
          <p:cNvSpPr/>
          <p:nvPr/>
        </p:nvSpPr>
        <p:spPr>
          <a:xfrm>
            <a:off x="-3612" y="1900104"/>
            <a:ext cx="12192000" cy="1630400"/>
          </a:xfrm>
          <a:prstGeom prst="rect">
            <a:avLst/>
          </a:prstGeom>
          <a:solidFill>
            <a:srgbClr val="FFFFFF">
              <a:alpha val="74900"/>
            </a:srgbClr>
          </a:solidFill>
          <a:ln>
            <a:noFill/>
          </a:ln>
        </p:spPr>
        <p:txBody>
          <a:bodyPr wrap="square" lIns="121900" tIns="60900" rIns="121900" bIns="60900" anchor="ctr" anchorCtr="0">
            <a:noAutofit/>
          </a:bodyPr>
          <a:lstStyle/>
          <a:p>
            <a:pPr algn="ctr">
              <a:buClr>
                <a:schemeClr val="dk1"/>
              </a:buClr>
            </a:pPr>
            <a:endParaRPr sz="2400">
              <a:solidFill>
                <a:schemeClr val="lt1"/>
              </a:solidFill>
              <a:latin typeface="Century Gothic" panose="020B0502020202020204" pitchFamily="34" charset="0"/>
              <a:ea typeface="Calibri"/>
              <a:cs typeface="Calibri"/>
              <a:sym typeface="Calibri"/>
            </a:endParaRPr>
          </a:p>
        </p:txBody>
      </p:sp>
      <p:sp>
        <p:nvSpPr>
          <p:cNvPr id="891" name="Shape 891"/>
          <p:cNvSpPr txBox="1">
            <a:spLocks noGrp="1"/>
          </p:cNvSpPr>
          <p:nvPr>
            <p:ph type="subTitle" idx="4294967295"/>
          </p:nvPr>
        </p:nvSpPr>
        <p:spPr>
          <a:xfrm>
            <a:off x="914400" y="1900104"/>
            <a:ext cx="10363200" cy="1630400"/>
          </a:xfrm>
          <a:prstGeom prst="rect">
            <a:avLst/>
          </a:prstGeom>
          <a:noFill/>
          <a:ln>
            <a:noFill/>
          </a:ln>
        </p:spPr>
        <p:txBody>
          <a:bodyPr vert="horz" wrap="square" lIns="121900" tIns="60933" rIns="121900" bIns="60933" numCol="1" anchor="ctr" anchorCtr="0" compatLnSpc="1">
            <a:prstTxWarp prst="textNoShape">
              <a:avLst/>
            </a:prstTxWarp>
            <a:noAutofit/>
          </a:bodyPr>
          <a:lstStyle/>
          <a:p>
            <a:pPr marL="0" indent="0" algn="ctr">
              <a:spcBef>
                <a:spcPts val="0"/>
              </a:spcBef>
              <a:buClr>
                <a:schemeClr val="dk1"/>
              </a:buClr>
              <a:buSzPct val="25000"/>
              <a:buNone/>
            </a:pPr>
            <a:r>
              <a:rPr lang="en-US">
                <a:solidFill>
                  <a:schemeClr val="dk1"/>
                </a:solidFill>
                <a:latin typeface="Century Gothic" panose="020B0502020202020204" pitchFamily="34" charset="0"/>
                <a:ea typeface="Century Gothic"/>
                <a:cs typeface="Century Gothic"/>
                <a:sym typeface="Century Gothic"/>
              </a:rPr>
              <a:t>Avoid the “soft bigotry of low expectations” </a:t>
            </a:r>
            <a:br>
              <a:rPr lang="en-US">
                <a:solidFill>
                  <a:schemeClr val="dk1"/>
                </a:solidFill>
                <a:latin typeface="Century Gothic" panose="020B0502020202020204" pitchFamily="34" charset="0"/>
                <a:ea typeface="Century Gothic"/>
                <a:cs typeface="Century Gothic"/>
                <a:sym typeface="Century Gothic"/>
              </a:rPr>
            </a:br>
            <a:r>
              <a:rPr lang="en-US">
                <a:solidFill>
                  <a:schemeClr val="dk1"/>
                </a:solidFill>
                <a:latin typeface="Century Gothic" panose="020B0502020202020204" pitchFamily="34" charset="0"/>
                <a:ea typeface="Century Gothic"/>
                <a:cs typeface="Century Gothic"/>
                <a:sym typeface="Century Gothic"/>
              </a:rPr>
              <a:t>of thinking that you need to do a greenfield </a:t>
            </a:r>
            <a:br>
              <a:rPr lang="en-US">
                <a:solidFill>
                  <a:schemeClr val="dk1"/>
                </a:solidFill>
                <a:latin typeface="Century Gothic" panose="020B0502020202020204" pitchFamily="34" charset="0"/>
                <a:ea typeface="Century Gothic"/>
                <a:cs typeface="Century Gothic"/>
                <a:sym typeface="Century Gothic"/>
              </a:rPr>
            </a:br>
            <a:r>
              <a:rPr lang="en-US">
                <a:solidFill>
                  <a:schemeClr val="dk1"/>
                </a:solidFill>
                <a:latin typeface="Century Gothic" panose="020B0502020202020204" pitchFamily="34" charset="0"/>
                <a:ea typeface="Century Gothic"/>
                <a:cs typeface="Century Gothic"/>
                <a:sym typeface="Century Gothic"/>
              </a:rPr>
              <a:t>rewrite to get the benefits of cloud native</a:t>
            </a:r>
          </a:p>
        </p:txBody>
      </p:sp>
    </p:spTree>
    <p:extLst>
      <p:ext uri="{BB962C8B-B14F-4D97-AF65-F5344CB8AC3E}">
        <p14:creationId xmlns:p14="http://schemas.microsoft.com/office/powerpoint/2010/main" val="4110243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Shape 896" descr="iStock-119597991 brown.jpeg"/>
          <p:cNvPicPr preferRelativeResize="0"/>
          <p:nvPr/>
        </p:nvPicPr>
        <p:blipFill rotWithShape="1">
          <a:blip r:embed="rId3">
            <a:alphaModFix/>
          </a:blip>
          <a:srcRect b="11824"/>
          <a:stretch/>
        </p:blipFill>
        <p:spPr>
          <a:xfrm>
            <a:off x="-1800" y="1326300"/>
            <a:ext cx="12188400" cy="5531600"/>
          </a:xfrm>
          <a:prstGeom prst="rect">
            <a:avLst/>
          </a:prstGeom>
          <a:noFill/>
          <a:ln>
            <a:noFill/>
          </a:ln>
        </p:spPr>
      </p:pic>
      <p:sp>
        <p:nvSpPr>
          <p:cNvPr id="897" name="Shape 897"/>
          <p:cNvSpPr/>
          <p:nvPr/>
        </p:nvSpPr>
        <p:spPr>
          <a:xfrm>
            <a:off x="-3612" y="3017704"/>
            <a:ext cx="12192000" cy="1630400"/>
          </a:xfrm>
          <a:prstGeom prst="rect">
            <a:avLst/>
          </a:prstGeom>
          <a:solidFill>
            <a:srgbClr val="FFFFFF"/>
          </a:solidFill>
          <a:ln>
            <a:noFill/>
          </a:ln>
        </p:spPr>
        <p:txBody>
          <a:bodyPr wrap="square" lIns="121900" tIns="60900" rIns="121900" bIns="60900" anchor="ctr" anchorCtr="0">
            <a:noAutofit/>
          </a:bodyPr>
          <a:lstStyle/>
          <a:p>
            <a:pPr algn="ctr">
              <a:buClr>
                <a:schemeClr val="dk1"/>
              </a:buClr>
            </a:pPr>
            <a:endParaRPr sz="2400">
              <a:solidFill>
                <a:schemeClr val="lt1"/>
              </a:solidFill>
              <a:latin typeface="Century Gothic" panose="020B0502020202020204" pitchFamily="34" charset="0"/>
              <a:ea typeface="Calibri"/>
              <a:cs typeface="Calibri"/>
              <a:sym typeface="Calibri"/>
            </a:endParaRPr>
          </a:p>
        </p:txBody>
      </p:sp>
      <p:sp>
        <p:nvSpPr>
          <p:cNvPr id="898" name="Shape 898"/>
          <p:cNvSpPr txBox="1">
            <a:spLocks noGrp="1"/>
          </p:cNvSpPr>
          <p:nvPr>
            <p:ph type="title" idx="4294967295"/>
          </p:nvPr>
        </p:nvSpPr>
        <p:spPr>
          <a:xfrm>
            <a:off x="255388" y="427100"/>
            <a:ext cx="11674000" cy="899200"/>
          </a:xfrm>
          <a:prstGeom prst="rect">
            <a:avLst/>
          </a:prstGeom>
          <a:noFill/>
          <a:ln>
            <a:noFill/>
          </a:ln>
        </p:spPr>
        <p:txBody>
          <a:bodyPr vert="horz" wrap="square" lIns="162533" tIns="162533" rIns="162533" bIns="162533" numCol="1" anchor="ctr" anchorCtr="0" compatLnSpc="1">
            <a:prstTxWarp prst="textNoShape">
              <a:avLst/>
            </a:prstTxWarp>
            <a:noAutofit/>
          </a:bodyPr>
          <a:lstStyle/>
          <a:p>
            <a:pPr indent="-93131">
              <a:buClr>
                <a:schemeClr val="dk1"/>
              </a:buClr>
              <a:buSzPct val="34375"/>
            </a:pPr>
            <a:r>
              <a:rPr lang="en-US" dirty="0">
                <a:solidFill>
                  <a:schemeClr val="tx2"/>
                </a:solidFill>
                <a:latin typeface="Century Gothic" panose="020B0502020202020204" pitchFamily="34" charset="0"/>
              </a:rPr>
              <a:t>Kubernetes and Brownfield</a:t>
            </a:r>
          </a:p>
        </p:txBody>
      </p:sp>
      <p:sp>
        <p:nvSpPr>
          <p:cNvPr id="899" name="Shape 899"/>
          <p:cNvSpPr txBox="1">
            <a:spLocks noGrp="1"/>
          </p:cNvSpPr>
          <p:nvPr>
            <p:ph type="subTitle" idx="4294967295"/>
          </p:nvPr>
        </p:nvSpPr>
        <p:spPr>
          <a:xfrm>
            <a:off x="1930400" y="3017704"/>
            <a:ext cx="10363200" cy="1630400"/>
          </a:xfrm>
          <a:prstGeom prst="rect">
            <a:avLst/>
          </a:prstGeom>
          <a:noFill/>
          <a:ln>
            <a:noFill/>
          </a:ln>
        </p:spPr>
        <p:txBody>
          <a:bodyPr vert="horz" wrap="square" lIns="121900" tIns="60933" rIns="121900" bIns="60933" numCol="1" anchor="ctr" anchorCtr="0" compatLnSpc="1">
            <a:prstTxWarp prst="textNoShape">
              <a:avLst/>
            </a:prstTxWarp>
            <a:noAutofit/>
          </a:bodyPr>
          <a:lstStyle/>
          <a:p>
            <a:pPr marL="0" indent="0" algn="ctr">
              <a:spcBef>
                <a:spcPts val="0"/>
              </a:spcBef>
              <a:buClr>
                <a:schemeClr val="dk1"/>
              </a:buClr>
              <a:buSzPct val="25000"/>
              <a:buNone/>
            </a:pPr>
            <a:r>
              <a:rPr lang="en-US" sz="4000">
                <a:solidFill>
                  <a:schemeClr val="dk1"/>
                </a:solidFill>
                <a:latin typeface="Century Gothic" panose="020B0502020202020204" pitchFamily="34" charset="0"/>
                <a:ea typeface="Century Gothic"/>
                <a:cs typeface="Century Gothic"/>
                <a:sym typeface="Century Gothic"/>
              </a:rPr>
              <a:t>               </a:t>
            </a:r>
            <a:r>
              <a:rPr lang="en-US" sz="4000">
                <a:solidFill>
                  <a:schemeClr val="dk1"/>
                </a:solidFill>
                <a:latin typeface="Century Gothic" panose="020B0502020202020204" pitchFamily="34" charset="0"/>
              </a:rPr>
              <a:t>  </a:t>
            </a:r>
            <a:r>
              <a:rPr lang="en-US" sz="4000">
                <a:solidFill>
                  <a:schemeClr val="dk1"/>
                </a:solidFill>
                <a:latin typeface="Century Gothic" panose="020B0502020202020204" pitchFamily="34" charset="0"/>
                <a:ea typeface="Century Gothic"/>
                <a:cs typeface="Century Gothic"/>
                <a:sym typeface="Century Gothic"/>
              </a:rPr>
              <a:t>  </a:t>
            </a:r>
            <a:r>
              <a:rPr lang="en-US" sz="4000" b="1">
                <a:solidFill>
                  <a:schemeClr val="dk1"/>
                </a:solidFill>
                <a:latin typeface="Century Gothic" panose="020B0502020202020204" pitchFamily="34" charset="0"/>
                <a:ea typeface="Century Gothic"/>
                <a:cs typeface="Century Gothic"/>
                <a:sym typeface="Century Gothic"/>
              </a:rPr>
              <a:t>brownfield applications</a:t>
            </a:r>
          </a:p>
        </p:txBody>
      </p:sp>
      <p:pic>
        <p:nvPicPr>
          <p:cNvPr id="900" name="Shape 900" descr="https://lh3.googleusercontent.com/pRiUGdqWa_19GCkCIxi4hIlrkYbxo4uGyvGrkg5wGvrp2mQK-jKeOHsSNO2pew66xa11s6IOHqXqOs_7_GdLUyOcAf8u5obdBS-NsSC2GqC56NYy4MDhrWsLGboZdhBq09tGaQCVvJU"/>
          <p:cNvPicPr preferRelativeResize="0"/>
          <p:nvPr/>
        </p:nvPicPr>
        <p:blipFill rotWithShape="1">
          <a:blip r:embed="rId4">
            <a:alphaModFix/>
          </a:blip>
          <a:srcRect/>
          <a:stretch/>
        </p:blipFill>
        <p:spPr>
          <a:xfrm>
            <a:off x="723900" y="3303664"/>
            <a:ext cx="3949600" cy="1072000"/>
          </a:xfrm>
          <a:prstGeom prst="rect">
            <a:avLst/>
          </a:prstGeom>
          <a:noFill/>
          <a:ln>
            <a:noFill/>
          </a:ln>
        </p:spPr>
      </p:pic>
      <p:pic>
        <p:nvPicPr>
          <p:cNvPr id="901" name="Shape 901"/>
          <p:cNvPicPr preferRelativeResize="0"/>
          <p:nvPr/>
        </p:nvPicPr>
        <p:blipFill>
          <a:blip r:embed="rId5">
            <a:alphaModFix/>
          </a:blip>
          <a:stretch>
            <a:fillRect/>
          </a:stretch>
        </p:blipFill>
        <p:spPr>
          <a:xfrm>
            <a:off x="4770481" y="3515347"/>
            <a:ext cx="720663" cy="625103"/>
          </a:xfrm>
          <a:prstGeom prst="rect">
            <a:avLst/>
          </a:prstGeom>
          <a:noFill/>
          <a:ln>
            <a:noFill/>
          </a:ln>
        </p:spPr>
      </p:pic>
    </p:spTree>
    <p:extLst>
      <p:ext uri="{BB962C8B-B14F-4D97-AF65-F5344CB8AC3E}">
        <p14:creationId xmlns:p14="http://schemas.microsoft.com/office/powerpoint/2010/main" val="1746042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1620456" y="-44244"/>
            <a:ext cx="10571544" cy="697565"/>
          </a:xfrm>
          <a:prstGeom prst="rect">
            <a:avLst/>
          </a:prstGeom>
        </p:spPr>
        <p:txBody>
          <a:bodyPr lIns="121900" tIns="121900" rIns="121900" bIns="121900" anchor="b" anchorCtr="0">
            <a:noAutofit/>
          </a:bodyPr>
          <a:lstStyle/>
          <a:p>
            <a:r>
              <a:rPr lang="en-US" sz="3200" dirty="0">
                <a:latin typeface="Century Gothic" charset="0"/>
                <a:ea typeface="Century Gothic" charset="0"/>
                <a:cs typeface="Century Gothic" charset="0"/>
              </a:rPr>
              <a:t>Ford’s Kubernetes Use Cases</a:t>
            </a:r>
            <a:endParaRPr lang="en" sz="3200" dirty="0">
              <a:latin typeface="Century Gothic" charset="0"/>
              <a:ea typeface="Century Gothic" charset="0"/>
              <a:cs typeface="Century Gothic" charset="0"/>
            </a:endParaRPr>
          </a:p>
        </p:txBody>
      </p:sp>
      <p:sp>
        <p:nvSpPr>
          <p:cNvPr id="6" name="Text Placeholder 2"/>
          <p:cNvSpPr>
            <a:spLocks noGrp="1"/>
          </p:cNvSpPr>
          <p:nvPr>
            <p:ph type="body" sz="quarter" idx="4294967295"/>
          </p:nvPr>
        </p:nvSpPr>
        <p:spPr>
          <a:xfrm>
            <a:off x="233361" y="877061"/>
            <a:ext cx="11279266" cy="3562417"/>
          </a:xfrm>
        </p:spPr>
        <p:txBody>
          <a:bodyPr/>
          <a:lstStyle/>
          <a:p>
            <a:endParaRPr lang="en-US" sz="1600" dirty="0">
              <a:latin typeface="Century Gothic" charset="0"/>
              <a:ea typeface="Century Gothic" charset="0"/>
              <a:cs typeface="Century Gothic" charset="0"/>
            </a:endParaRPr>
          </a:p>
          <a:p>
            <a:r>
              <a:rPr lang="en-CA" sz="1600" dirty="0">
                <a:latin typeface="Century Gothic" charset="0"/>
                <a:ea typeface="Century Gothic" charset="0"/>
                <a:cs typeface="Century Gothic" charset="0"/>
              </a:rPr>
              <a:t>Provide resilient API driven hosting infrastructure for:</a:t>
            </a:r>
          </a:p>
          <a:p>
            <a:pPr lvl="1"/>
            <a:r>
              <a:rPr lang="en-CA" sz="1200" dirty="0">
                <a:latin typeface="Century Gothic" charset="0"/>
                <a:ea typeface="Century Gothic" charset="0"/>
                <a:cs typeface="Century Gothic" charset="0"/>
              </a:rPr>
              <a:t>Stateful data service (MongoDB, </a:t>
            </a:r>
            <a:r>
              <a:rPr lang="en-CA" sz="1200" dirty="0" err="1">
                <a:latin typeface="Century Gothic" charset="0"/>
                <a:ea typeface="Century Gothic" charset="0"/>
                <a:cs typeface="Century Gothic" charset="0"/>
              </a:rPr>
              <a:t>Redis</a:t>
            </a:r>
            <a:r>
              <a:rPr lang="en-CA" sz="1200" dirty="0">
                <a:latin typeface="Century Gothic" charset="0"/>
                <a:ea typeface="Century Gothic" charset="0"/>
                <a:cs typeface="Century Gothic" charset="0"/>
              </a:rPr>
              <a:t>, PostgreSQL)</a:t>
            </a:r>
          </a:p>
          <a:p>
            <a:pPr lvl="1"/>
            <a:r>
              <a:rPr lang="en-CA" sz="1200" dirty="0">
                <a:latin typeface="Century Gothic" charset="0"/>
                <a:ea typeface="Century Gothic" charset="0"/>
                <a:cs typeface="Century Gothic" charset="0"/>
              </a:rPr>
              <a:t>Commercial off-the-shelf (COTS) applications (IBM MQ, Gradle Enterprise)</a:t>
            </a:r>
          </a:p>
          <a:p>
            <a:pPr lvl="1"/>
            <a:r>
              <a:rPr lang="en-CA" sz="1200" dirty="0">
                <a:latin typeface="Century Gothic" charset="0"/>
                <a:ea typeface="Century Gothic" charset="0"/>
                <a:cs typeface="Century Gothic" charset="0"/>
              </a:rPr>
              <a:t>Analytics, Machine Learning, and Artificial intelligence</a:t>
            </a:r>
          </a:p>
          <a:p>
            <a:pPr lvl="1"/>
            <a:endParaRPr lang="en-CA" sz="1200" dirty="0">
              <a:latin typeface="Century Gothic" charset="0"/>
              <a:ea typeface="Century Gothic" charset="0"/>
              <a:cs typeface="Century Gothic" charset="0"/>
            </a:endParaRPr>
          </a:p>
          <a:p>
            <a:pPr lvl="1"/>
            <a:endParaRPr lang="en-CA" sz="1200" dirty="0">
              <a:latin typeface="Century Gothic" charset="0"/>
              <a:ea typeface="Century Gothic" charset="0"/>
              <a:cs typeface="Century Gothic" charset="0"/>
            </a:endParaRPr>
          </a:p>
          <a:p>
            <a:endParaRPr lang="en-CA" sz="1600" dirty="0">
              <a:latin typeface="Century Gothic" charset="0"/>
              <a:ea typeface="Century Gothic" charset="0"/>
              <a:cs typeface="Century Gothic" charset="0"/>
            </a:endParaRPr>
          </a:p>
          <a:p>
            <a:pPr marL="0" indent="0">
              <a:spcAft>
                <a:spcPts val="600"/>
              </a:spcAft>
              <a:buNone/>
            </a:pPr>
            <a:endParaRPr lang="en-CA" sz="1600" dirty="0">
              <a:latin typeface="Century Gothic" charset="0"/>
              <a:ea typeface="Century Gothic" charset="0"/>
              <a:cs typeface="Century Gothic" charset="0"/>
            </a:endParaRPr>
          </a:p>
          <a:p>
            <a:pPr>
              <a:spcAft>
                <a:spcPts val="600"/>
              </a:spcAft>
            </a:pPr>
            <a:endParaRPr lang="en-CA" sz="1600" dirty="0">
              <a:latin typeface="Century Gothic" charset="0"/>
              <a:ea typeface="Century Gothic" charset="0"/>
              <a:cs typeface="Century Gothic" charset="0"/>
            </a:endParaRPr>
          </a:p>
        </p:txBody>
      </p:sp>
    </p:spTree>
    <p:extLst>
      <p:ext uri="{BB962C8B-B14F-4D97-AF65-F5344CB8AC3E}">
        <p14:creationId xmlns:p14="http://schemas.microsoft.com/office/powerpoint/2010/main" val="4122718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50" y="0"/>
            <a:ext cx="12179300" cy="7094250"/>
          </a:xfrm>
          <a:prstGeom prst="rect">
            <a:avLst/>
          </a:prstGeom>
        </p:spPr>
        <p:txBody>
          <a:bodyPr vert="horz" wrap="square" lIns="0" tIns="0" rIns="0" bIns="0" rtlCol="0">
            <a:spAutoFit/>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p:txBody>
      </p:sp>
      <p:sp>
        <p:nvSpPr>
          <p:cNvPr id="3" name="object 3"/>
          <p:cNvSpPr/>
          <p:nvPr/>
        </p:nvSpPr>
        <p:spPr>
          <a:xfrm>
            <a:off x="6350" y="493486"/>
            <a:ext cx="12179300" cy="636450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658267" y="2786171"/>
            <a:ext cx="7527925" cy="3503929"/>
          </a:xfrm>
          <a:custGeom>
            <a:avLst/>
            <a:gdLst/>
            <a:ahLst/>
            <a:cxnLst/>
            <a:rect l="l" t="t" r="r" b="b"/>
            <a:pathLst>
              <a:path w="7527925" h="3503929">
                <a:moveTo>
                  <a:pt x="0" y="0"/>
                </a:moveTo>
                <a:lnTo>
                  <a:pt x="7527383" y="0"/>
                </a:lnTo>
                <a:lnTo>
                  <a:pt x="7527383" y="3503692"/>
                </a:lnTo>
                <a:lnTo>
                  <a:pt x="0" y="3503692"/>
                </a:lnTo>
                <a:lnTo>
                  <a:pt x="0" y="0"/>
                </a:lnTo>
                <a:close/>
              </a:path>
            </a:pathLst>
          </a:custGeom>
          <a:solidFill>
            <a:srgbClr val="4285F4">
              <a:alpha val="89019"/>
            </a:srgbClr>
          </a:solidFill>
        </p:spPr>
        <p:txBody>
          <a:bodyPr wrap="square" lIns="0" tIns="0" rIns="0" bIns="0" rtlCol="0"/>
          <a:lstStyle/>
          <a:p>
            <a:endParaRPr/>
          </a:p>
        </p:txBody>
      </p:sp>
      <p:sp>
        <p:nvSpPr>
          <p:cNvPr id="5" name="object 5"/>
          <p:cNvSpPr txBox="1"/>
          <p:nvPr/>
        </p:nvSpPr>
        <p:spPr>
          <a:xfrm>
            <a:off x="5146942" y="2949487"/>
            <a:ext cx="6665595" cy="2215991"/>
          </a:xfrm>
          <a:prstGeom prst="rect">
            <a:avLst/>
          </a:prstGeom>
        </p:spPr>
        <p:txBody>
          <a:bodyPr vert="horz" wrap="square" lIns="0" tIns="0" rIns="0" bIns="0" rtlCol="0">
            <a:spAutoFit/>
          </a:bodyPr>
          <a:lstStyle/>
          <a:p>
            <a:pPr marL="12700" marR="5080">
              <a:lnSpc>
                <a:spcPct val="100299"/>
              </a:lnSpc>
            </a:pPr>
            <a:r>
              <a:rPr sz="4800" b="1" spc="-254" dirty="0">
                <a:solidFill>
                  <a:srgbClr val="FFFFFF"/>
                </a:solidFill>
                <a:latin typeface="Trebuchet MS"/>
                <a:cs typeface="Trebuchet MS"/>
              </a:rPr>
              <a:t>“</a:t>
            </a:r>
            <a:r>
              <a:rPr lang="en-US" sz="4800" b="1" spc="-254" dirty="0">
                <a:solidFill>
                  <a:srgbClr val="FFFFFF"/>
                </a:solidFill>
                <a:latin typeface="Trebuchet MS"/>
                <a:cs typeface="Trebuchet MS"/>
              </a:rPr>
              <a:t>How to provide HA/DR without incurring associated complexity?”</a:t>
            </a:r>
            <a:endParaRPr sz="4800" dirty="0">
              <a:latin typeface="Trebuchet MS"/>
              <a:cs typeface="Trebuchet MS"/>
            </a:endParaRPr>
          </a:p>
        </p:txBody>
      </p:sp>
      <p:sp>
        <p:nvSpPr>
          <p:cNvPr id="6" name="object 6"/>
          <p:cNvSpPr/>
          <p:nvPr/>
        </p:nvSpPr>
        <p:spPr>
          <a:xfrm>
            <a:off x="10944752" y="6523789"/>
            <a:ext cx="1098550" cy="182245"/>
          </a:xfrm>
          <a:custGeom>
            <a:avLst/>
            <a:gdLst/>
            <a:ahLst/>
            <a:cxnLst/>
            <a:rect l="l" t="t" r="r" b="b"/>
            <a:pathLst>
              <a:path w="1098550" h="182245">
                <a:moveTo>
                  <a:pt x="0" y="0"/>
                </a:moveTo>
                <a:lnTo>
                  <a:pt x="1097997" y="0"/>
                </a:lnTo>
                <a:lnTo>
                  <a:pt x="1097997" y="181799"/>
                </a:lnTo>
                <a:lnTo>
                  <a:pt x="0" y="181799"/>
                </a:lnTo>
                <a:lnTo>
                  <a:pt x="0" y="0"/>
                </a:lnTo>
                <a:close/>
              </a:path>
            </a:pathLst>
          </a:custGeom>
          <a:solidFill>
            <a:srgbClr val="000000">
              <a:alpha val="55769"/>
            </a:srgbClr>
          </a:solidFill>
        </p:spPr>
        <p:txBody>
          <a:bodyPr wrap="square" lIns="0" tIns="0" rIns="0" bIns="0" rtlCol="0"/>
          <a:lstStyle/>
          <a:p>
            <a:endParaRPr/>
          </a:p>
        </p:txBody>
      </p:sp>
    </p:spTree>
    <p:extLst>
      <p:ext uri="{BB962C8B-B14F-4D97-AF65-F5344CB8AC3E}">
        <p14:creationId xmlns:p14="http://schemas.microsoft.com/office/powerpoint/2010/main" val="3716414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Shape 907"/>
          <p:cNvSpPr txBox="1">
            <a:spLocks noGrp="1"/>
          </p:cNvSpPr>
          <p:nvPr>
            <p:ph type="title"/>
          </p:nvPr>
        </p:nvSpPr>
        <p:spPr>
          <a:xfrm>
            <a:off x="518000" y="0"/>
            <a:ext cx="11674000" cy="445697"/>
          </a:xfrm>
          <a:prstGeom prst="rect">
            <a:avLst/>
          </a:prstGeom>
        </p:spPr>
        <p:txBody>
          <a:bodyPr vert="horz" wrap="square" lIns="121900" tIns="121900" rIns="121900" bIns="121900" numCol="1" anchor="ctr" anchorCtr="0" compatLnSpc="1">
            <a:prstTxWarp prst="textNoShape">
              <a:avLst/>
            </a:prstTxWarp>
            <a:noAutofit/>
          </a:bodyPr>
          <a:lstStyle/>
          <a:p>
            <a:pPr>
              <a:spcBef>
                <a:spcPts val="0"/>
              </a:spcBef>
            </a:pPr>
            <a:r>
              <a:rPr lang="en-US" dirty="0"/>
              <a:t>More Info on Evolving Monoliths</a:t>
            </a:r>
          </a:p>
        </p:txBody>
      </p:sp>
      <p:sp>
        <p:nvSpPr>
          <p:cNvPr id="908" name="Shape 908"/>
          <p:cNvSpPr txBox="1">
            <a:spLocks noGrp="1"/>
          </p:cNvSpPr>
          <p:nvPr>
            <p:ph type="body" idx="1"/>
          </p:nvPr>
        </p:nvSpPr>
        <p:spPr>
          <a:xfrm>
            <a:off x="316753" y="1400561"/>
            <a:ext cx="11576800" cy="4595600"/>
          </a:xfrm>
          <a:prstGeom prst="rect">
            <a:avLst/>
          </a:prstGeom>
        </p:spPr>
        <p:txBody>
          <a:bodyPr vert="horz" wrap="square" lIns="121900" tIns="121900" rIns="121900" bIns="121900" numCol="1" anchor="t" anchorCtr="0" compatLnSpc="1">
            <a:prstTxWarp prst="textNoShape">
              <a:avLst/>
            </a:prstTxWarp>
            <a:noAutofit/>
          </a:bodyPr>
          <a:lstStyle/>
          <a:p>
            <a:pPr marL="609585" indent="-423323">
              <a:spcBef>
                <a:spcPts val="0"/>
              </a:spcBef>
              <a:buSzPct val="77777"/>
            </a:pPr>
            <a:r>
              <a:rPr lang="en-US" sz="2400"/>
              <a:t>Box</a:t>
            </a:r>
          </a:p>
          <a:p>
            <a:pPr marL="1219170" lvl="1" indent="-423323">
              <a:spcBef>
                <a:spcPts val="0"/>
              </a:spcBef>
              <a:buSzPct val="100000"/>
            </a:pPr>
            <a:r>
              <a:rPr lang="en-US" sz="1867" u="sng">
                <a:solidFill>
                  <a:schemeClr val="hlink"/>
                </a:solidFill>
                <a:hlinkClick r:id="rId3"/>
              </a:rPr>
              <a:t>https://architecht.io/box-co-founder-on-moving-to-microservices-and-the-promise-of-kubernetes-a49f01b1c0c0</a:t>
            </a:r>
            <a:r>
              <a:rPr lang="en-US" sz="1867"/>
              <a:t> </a:t>
            </a:r>
          </a:p>
          <a:p>
            <a:pPr marL="609585" indent="-423323">
              <a:spcBef>
                <a:spcPts val="0"/>
              </a:spcBef>
              <a:buSzPct val="77777"/>
            </a:pPr>
            <a:r>
              <a:rPr lang="en-US" sz="2400"/>
              <a:t>Key Bank</a:t>
            </a:r>
          </a:p>
          <a:p>
            <a:pPr marL="1219170" lvl="1" indent="-423323">
              <a:spcBef>
                <a:spcPts val="0"/>
              </a:spcBef>
              <a:buSzPct val="100000"/>
            </a:pPr>
            <a:r>
              <a:rPr lang="en-US" sz="1867" u="sng">
                <a:solidFill>
                  <a:schemeClr val="hlink"/>
                </a:solidFill>
                <a:hlinkClick r:id="rId4"/>
              </a:rPr>
              <a:t>https://developers.redhat.com/blog/2016/10/27/the-fast-moving-monolith-how-we-sped-up-delivery-from-every-three-months-to-every-week/</a:t>
            </a:r>
            <a:r>
              <a:rPr lang="en-US" sz="1867"/>
              <a:t> </a:t>
            </a:r>
          </a:p>
          <a:p>
            <a:pPr marL="609585" indent="-423323">
              <a:spcBef>
                <a:spcPts val="0"/>
              </a:spcBef>
              <a:buSzPct val="77777"/>
            </a:pPr>
            <a:r>
              <a:rPr lang="en-US" sz="2400"/>
              <a:t>TicketMaster</a:t>
            </a:r>
          </a:p>
          <a:p>
            <a:pPr marL="1219170" lvl="1" indent="-423323">
              <a:spcBef>
                <a:spcPts val="0"/>
              </a:spcBef>
              <a:buSzPct val="100000"/>
            </a:pPr>
            <a:r>
              <a:rPr lang="en-US" sz="1867" u="sng">
                <a:solidFill>
                  <a:schemeClr val="hlink"/>
                </a:solidFill>
                <a:hlinkClick r:id="rId5"/>
              </a:rPr>
              <a:t>https://www.linux.com/news/learn/kubernetes/ticketmaster-chooses-kubernetes-stay-ahead-competition</a:t>
            </a:r>
            <a:r>
              <a:rPr lang="en-US" sz="1867"/>
              <a:t> </a:t>
            </a:r>
          </a:p>
          <a:p>
            <a:pPr marL="609585" indent="-423323">
              <a:spcBef>
                <a:spcPts val="0"/>
              </a:spcBef>
              <a:buSzPct val="77777"/>
            </a:pPr>
            <a:r>
              <a:rPr lang="en-US" sz="2400"/>
              <a:t>Wikipedia</a:t>
            </a:r>
          </a:p>
          <a:p>
            <a:pPr marL="1219170" lvl="1" indent="-423323">
              <a:spcBef>
                <a:spcPts val="0"/>
              </a:spcBef>
              <a:buSzPct val="100000"/>
            </a:pPr>
            <a:r>
              <a:rPr lang="en-US" sz="1867" u="sng">
                <a:solidFill>
                  <a:schemeClr val="hlink"/>
                </a:solidFill>
                <a:hlinkClick r:id="rId6"/>
              </a:rPr>
              <a:t>https://kubernetes.io/case-studies/wikimedia/</a:t>
            </a:r>
            <a:r>
              <a:rPr lang="en-US" sz="1867"/>
              <a:t> </a:t>
            </a:r>
          </a:p>
          <a:p>
            <a:pPr marL="609585" indent="-457189">
              <a:spcBef>
                <a:spcPts val="0"/>
              </a:spcBef>
              <a:buSzPct val="100000"/>
            </a:pPr>
            <a:r>
              <a:rPr lang="en-US" sz="2400"/>
              <a:t>GitHub</a:t>
            </a:r>
          </a:p>
          <a:p>
            <a:pPr marL="1219170" lvl="1" indent="-423323">
              <a:spcBef>
                <a:spcPts val="0"/>
              </a:spcBef>
              <a:buSzPct val="100000"/>
            </a:pPr>
            <a:r>
              <a:rPr lang="en-US" sz="1867" u="sng">
                <a:solidFill>
                  <a:schemeClr val="hlink"/>
                </a:solidFill>
                <a:hlinkClick r:id="rId7"/>
              </a:rPr>
              <a:t>https://githubengineering.com/kubernetes-at-github/</a:t>
            </a:r>
            <a:r>
              <a:rPr lang="en-US" sz="1867"/>
              <a:t> </a:t>
            </a:r>
          </a:p>
        </p:txBody>
      </p:sp>
      <p:sp>
        <p:nvSpPr>
          <p:cNvPr id="909" name="Shape 909"/>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fld id="{00000000-1234-1234-1234-123412341234}" type="slidenum">
              <a:rPr lang="en-US"/>
              <a:pPr/>
              <a:t>60</a:t>
            </a:fld>
            <a:endParaRPr lang="en-US"/>
          </a:p>
        </p:txBody>
      </p:sp>
    </p:spTree>
    <p:extLst>
      <p:ext uri="{BB962C8B-B14F-4D97-AF65-F5344CB8AC3E}">
        <p14:creationId xmlns:p14="http://schemas.microsoft.com/office/powerpoint/2010/main" val="3564275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4" name="Shape 389"/>
          <p:cNvSpPr txBox="1">
            <a:spLocks noGrp="1"/>
          </p:cNvSpPr>
          <p:nvPr>
            <p:ph type="body" idx="1"/>
          </p:nvPr>
        </p:nvSpPr>
        <p:spPr>
          <a:xfrm>
            <a:off x="429586" y="2451100"/>
            <a:ext cx="11250899" cy="3238500"/>
          </a:xfrm>
          <a:prstGeom prst="rect">
            <a:avLst/>
          </a:prstGeom>
        </p:spPr>
        <p:txBody>
          <a:bodyPr lIns="91425" tIns="91425" rIns="91425" bIns="91425" anchor="t" anchorCtr="0">
            <a:noAutofit/>
          </a:bodyPr>
          <a:lstStyle/>
          <a:p>
            <a:pPr marL="0" indent="0">
              <a:lnSpc>
                <a:spcPct val="150000"/>
              </a:lnSpc>
              <a:buNone/>
            </a:pPr>
            <a:r>
              <a:rPr lang="en-US" sz="6600" dirty="0">
                <a:latin typeface="Century Gothic" charset="0"/>
                <a:ea typeface="Century Gothic" charset="0"/>
                <a:cs typeface="Century Gothic" charset="0"/>
              </a:rPr>
              <a:t>Appendix</a:t>
            </a:r>
          </a:p>
          <a:p>
            <a:pPr>
              <a:lnSpc>
                <a:spcPct val="150000"/>
              </a:lnSpc>
            </a:pPr>
            <a:endParaRPr lang="en-US" sz="2000" dirty="0">
              <a:latin typeface="Century Gothic" charset="0"/>
              <a:ea typeface="Century Gothic" charset="0"/>
              <a:cs typeface="Century Gothic" charset="0"/>
            </a:endParaRPr>
          </a:p>
        </p:txBody>
      </p:sp>
    </p:spTree>
    <p:extLst>
      <p:ext uri="{BB962C8B-B14F-4D97-AF65-F5344CB8AC3E}">
        <p14:creationId xmlns:p14="http://schemas.microsoft.com/office/powerpoint/2010/main" val="1380010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4" name="Shape 389"/>
          <p:cNvSpPr txBox="1">
            <a:spLocks noGrp="1"/>
          </p:cNvSpPr>
          <p:nvPr>
            <p:ph type="body" idx="1"/>
          </p:nvPr>
        </p:nvSpPr>
        <p:spPr>
          <a:xfrm>
            <a:off x="429586" y="1417834"/>
            <a:ext cx="11250899" cy="4271766"/>
          </a:xfrm>
          <a:prstGeom prst="rect">
            <a:avLst/>
          </a:prstGeom>
        </p:spPr>
        <p:txBody>
          <a:bodyPr lIns="91425" tIns="91425" rIns="91425" bIns="91425" anchor="t" anchorCtr="0">
            <a:noAutofit/>
          </a:bodyPr>
          <a:lstStyle/>
          <a:p>
            <a:r>
              <a:rPr lang="en-US" sz="2400" dirty="0">
                <a:hlinkClick r:id="rId3"/>
              </a:rPr>
              <a:t>Kubernetes Bootcamp</a:t>
            </a:r>
            <a:endParaRPr lang="en-US" sz="2400" dirty="0"/>
          </a:p>
          <a:p>
            <a:r>
              <a:rPr lang="en-US" sz="2400" dirty="0">
                <a:hlinkClick r:id="rId4"/>
              </a:rPr>
              <a:t>Kubernetes Webinar Series</a:t>
            </a:r>
            <a:endParaRPr lang="en-US" sz="2400" dirty="0"/>
          </a:p>
          <a:p>
            <a:r>
              <a:rPr lang="en-US" sz="2400" dirty="0">
                <a:hlinkClick r:id="rId5"/>
              </a:rPr>
              <a:t>Webinar Series: Deploying &amp; Managing Containerized Workloads in the Cloud</a:t>
            </a:r>
            <a:endParaRPr lang="en-US" sz="2400" dirty="0"/>
          </a:p>
          <a:p>
            <a:r>
              <a:rPr lang="en-US" sz="2400" dirty="0">
                <a:hlinkClick r:id="rId6"/>
              </a:rPr>
              <a:t>Introduction to Kubernetes</a:t>
            </a:r>
            <a:endParaRPr lang="en-US" sz="2400" dirty="0"/>
          </a:p>
          <a:p>
            <a:r>
              <a:rPr lang="en-US" sz="2400" dirty="0">
                <a:hlinkClick r:id="rId7"/>
              </a:rPr>
              <a:t>Introduction to Cloud Infrastructure Technologies</a:t>
            </a:r>
            <a:endParaRPr lang="en-US" sz="2400" dirty="0"/>
          </a:p>
          <a:p>
            <a:r>
              <a:rPr lang="en-US" sz="2400" dirty="0">
                <a:hlinkClick r:id="rId8"/>
              </a:rPr>
              <a:t>Scalable Microservices with Kubernetes</a:t>
            </a:r>
            <a:endParaRPr lang="en-US" sz="2400" dirty="0"/>
          </a:p>
          <a:p>
            <a:r>
              <a:rPr lang="en-US" sz="2400" dirty="0">
                <a:hlinkClick r:id="rId9"/>
              </a:rPr>
              <a:t>Fundamentals of Containers, Kubernetes</a:t>
            </a:r>
            <a:endParaRPr lang="en-US" sz="2400" dirty="0"/>
          </a:p>
          <a:p>
            <a:pPr>
              <a:lnSpc>
                <a:spcPct val="150000"/>
              </a:lnSpc>
            </a:pPr>
            <a:endParaRPr lang="en-US" sz="1200" dirty="0">
              <a:latin typeface="Century Gothic" charset="0"/>
              <a:ea typeface="Century Gothic" charset="0"/>
              <a:cs typeface="Century Gothic" charset="0"/>
            </a:endParaRPr>
          </a:p>
        </p:txBody>
      </p:sp>
      <p:sp>
        <p:nvSpPr>
          <p:cNvPr id="3" name="Shape 907">
            <a:extLst>
              <a:ext uri="{FF2B5EF4-FFF2-40B4-BE49-F238E27FC236}">
                <a16:creationId xmlns:a16="http://schemas.microsoft.com/office/drawing/2014/main" id="{3F3F68CC-5354-8448-A81F-B3C4792D133F}"/>
              </a:ext>
            </a:extLst>
          </p:cNvPr>
          <p:cNvSpPr txBox="1">
            <a:spLocks noGrp="1"/>
          </p:cNvSpPr>
          <p:nvPr>
            <p:ph type="title"/>
          </p:nvPr>
        </p:nvSpPr>
        <p:spPr>
          <a:xfrm>
            <a:off x="6914508" y="0"/>
            <a:ext cx="5277492" cy="445697"/>
          </a:xfrm>
          <a:prstGeom prst="rect">
            <a:avLst/>
          </a:prstGeom>
        </p:spPr>
        <p:txBody>
          <a:bodyPr vert="horz" wrap="square" lIns="121900" tIns="121900" rIns="121900" bIns="121900" numCol="1" anchor="ctr" anchorCtr="0" compatLnSpc="1">
            <a:prstTxWarp prst="textNoShape">
              <a:avLst/>
            </a:prstTxWarp>
            <a:noAutofit/>
          </a:bodyPr>
          <a:lstStyle/>
          <a:p>
            <a:pPr>
              <a:spcBef>
                <a:spcPts val="0"/>
              </a:spcBef>
            </a:pPr>
            <a:r>
              <a:rPr lang="en-US" dirty="0"/>
              <a:t>Kubernetes Training Resources</a:t>
            </a:r>
          </a:p>
        </p:txBody>
      </p:sp>
    </p:spTree>
    <p:extLst>
      <p:ext uri="{BB962C8B-B14F-4D97-AF65-F5344CB8AC3E}">
        <p14:creationId xmlns:p14="http://schemas.microsoft.com/office/powerpoint/2010/main" val="1396733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50" y="0"/>
            <a:ext cx="12179300" cy="7094250"/>
          </a:xfrm>
          <a:prstGeom prst="rect">
            <a:avLst/>
          </a:prstGeom>
        </p:spPr>
        <p:txBody>
          <a:bodyPr vert="horz" wrap="square" lIns="0" tIns="0" rIns="0" bIns="0" rtlCol="0">
            <a:spAutoFit/>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spcBef>
                <a:spcPts val="20"/>
              </a:spcBef>
            </a:pPr>
            <a:endParaRPr sz="600" dirty="0">
              <a:latin typeface="Times New Roman"/>
              <a:cs typeface="Times New Roman"/>
            </a:endParaRPr>
          </a:p>
        </p:txBody>
      </p:sp>
      <p:sp>
        <p:nvSpPr>
          <p:cNvPr id="3" name="object 3"/>
          <p:cNvSpPr/>
          <p:nvPr/>
        </p:nvSpPr>
        <p:spPr>
          <a:xfrm>
            <a:off x="6350" y="478971"/>
            <a:ext cx="12179300" cy="6379029"/>
          </a:xfrm>
          <a:prstGeom prst="rect">
            <a:avLst/>
          </a:prstGeom>
          <a:blipFill>
            <a:blip r:embed="rId3" cstate="print"/>
            <a:stretch>
              <a:fillRect/>
            </a:stretch>
          </a:blipFill>
        </p:spPr>
        <p:txBody>
          <a:bodyPr wrap="square" lIns="0" tIns="0" rIns="0" bIns="0" rtlCol="0"/>
          <a:lstStyle/>
          <a:p>
            <a:endParaRPr/>
          </a:p>
        </p:txBody>
      </p:sp>
      <p:sp>
        <p:nvSpPr>
          <p:cNvPr id="7" name="object 4"/>
          <p:cNvSpPr/>
          <p:nvPr/>
        </p:nvSpPr>
        <p:spPr>
          <a:xfrm>
            <a:off x="4645388" y="2786171"/>
            <a:ext cx="7527925" cy="3503929"/>
          </a:xfrm>
          <a:custGeom>
            <a:avLst/>
            <a:gdLst/>
            <a:ahLst/>
            <a:cxnLst/>
            <a:rect l="l" t="t" r="r" b="b"/>
            <a:pathLst>
              <a:path w="7527925" h="3503929">
                <a:moveTo>
                  <a:pt x="0" y="0"/>
                </a:moveTo>
                <a:lnTo>
                  <a:pt x="7527383" y="0"/>
                </a:lnTo>
                <a:lnTo>
                  <a:pt x="7527383" y="3503692"/>
                </a:lnTo>
                <a:lnTo>
                  <a:pt x="0" y="3503692"/>
                </a:lnTo>
                <a:lnTo>
                  <a:pt x="0" y="0"/>
                </a:lnTo>
                <a:close/>
              </a:path>
            </a:pathLst>
          </a:custGeom>
          <a:solidFill>
            <a:srgbClr val="4285F4">
              <a:alpha val="89019"/>
            </a:srgbClr>
          </a:solidFill>
        </p:spPr>
        <p:txBody>
          <a:bodyPr wrap="square" lIns="0" tIns="0" rIns="0" bIns="0" rtlCol="0"/>
          <a:lstStyle/>
          <a:p>
            <a:endParaRPr/>
          </a:p>
        </p:txBody>
      </p:sp>
      <p:sp>
        <p:nvSpPr>
          <p:cNvPr id="8" name="object 5"/>
          <p:cNvSpPr txBox="1"/>
          <p:nvPr/>
        </p:nvSpPr>
        <p:spPr>
          <a:xfrm>
            <a:off x="5134063" y="3316197"/>
            <a:ext cx="6665595" cy="2218690"/>
          </a:xfrm>
          <a:prstGeom prst="rect">
            <a:avLst/>
          </a:prstGeom>
        </p:spPr>
        <p:txBody>
          <a:bodyPr vert="horz" wrap="square" lIns="0" tIns="0" rIns="0" bIns="0" rtlCol="0">
            <a:spAutoFit/>
          </a:bodyPr>
          <a:lstStyle/>
          <a:p>
            <a:pPr marL="12700" marR="5080" algn="just">
              <a:lnSpc>
                <a:spcPct val="100299"/>
              </a:lnSpc>
            </a:pPr>
            <a:r>
              <a:rPr sz="4800" b="1" spc="-254" dirty="0">
                <a:solidFill>
                  <a:srgbClr val="FFFFFF"/>
                </a:solidFill>
                <a:latin typeface="Trebuchet MS"/>
                <a:cs typeface="Trebuchet MS"/>
              </a:rPr>
              <a:t>“How </a:t>
            </a:r>
            <a:r>
              <a:rPr sz="4800" b="1" spc="-45" dirty="0">
                <a:solidFill>
                  <a:srgbClr val="FFFFFF"/>
                </a:solidFill>
                <a:latin typeface="Trebuchet MS"/>
                <a:cs typeface="Trebuchet MS"/>
              </a:rPr>
              <a:t>do </a:t>
            </a:r>
            <a:r>
              <a:rPr sz="4800" b="1" spc="60" dirty="0">
                <a:solidFill>
                  <a:srgbClr val="FFFFFF"/>
                </a:solidFill>
                <a:latin typeface="Trebuchet MS"/>
                <a:cs typeface="Trebuchet MS"/>
              </a:rPr>
              <a:t>I </a:t>
            </a:r>
            <a:r>
              <a:rPr sz="4800" b="1" spc="-50" dirty="0">
                <a:solidFill>
                  <a:srgbClr val="FFFFFF"/>
                </a:solidFill>
                <a:latin typeface="Trebuchet MS"/>
                <a:cs typeface="Trebuchet MS"/>
              </a:rPr>
              <a:t>make </a:t>
            </a:r>
            <a:r>
              <a:rPr sz="4800" b="1" spc="-60" dirty="0">
                <a:solidFill>
                  <a:srgbClr val="FFFFFF"/>
                </a:solidFill>
                <a:latin typeface="Trebuchet MS"/>
                <a:cs typeface="Trebuchet MS"/>
              </a:rPr>
              <a:t>sure</a:t>
            </a:r>
            <a:r>
              <a:rPr sz="4800" b="1" spc="-1040" dirty="0">
                <a:solidFill>
                  <a:srgbClr val="FFFFFF"/>
                </a:solidFill>
                <a:latin typeface="Trebuchet MS"/>
                <a:cs typeface="Trebuchet MS"/>
              </a:rPr>
              <a:t> </a:t>
            </a:r>
            <a:r>
              <a:rPr sz="4800" b="1" spc="-65" dirty="0">
                <a:solidFill>
                  <a:srgbClr val="FFFFFF"/>
                </a:solidFill>
                <a:latin typeface="Trebuchet MS"/>
                <a:cs typeface="Trebuchet MS"/>
              </a:rPr>
              <a:t>my  </a:t>
            </a:r>
            <a:r>
              <a:rPr sz="4800" b="1" spc="-95" dirty="0">
                <a:solidFill>
                  <a:srgbClr val="FFFFFF"/>
                </a:solidFill>
                <a:latin typeface="Trebuchet MS"/>
                <a:cs typeface="Trebuchet MS"/>
              </a:rPr>
              <a:t>compute </a:t>
            </a:r>
            <a:r>
              <a:rPr sz="4800" b="1" spc="-55" dirty="0">
                <a:solidFill>
                  <a:srgbClr val="FFFFFF"/>
                </a:solidFill>
                <a:latin typeface="Trebuchet MS"/>
                <a:cs typeface="Trebuchet MS"/>
              </a:rPr>
              <a:t>jobs </a:t>
            </a:r>
            <a:r>
              <a:rPr sz="4800" b="1" spc="-210" dirty="0">
                <a:solidFill>
                  <a:srgbClr val="FFFFFF"/>
                </a:solidFill>
                <a:latin typeface="Trebuchet MS"/>
                <a:cs typeface="Trebuchet MS"/>
              </a:rPr>
              <a:t>can’t </a:t>
            </a:r>
            <a:r>
              <a:rPr sz="4800" b="1" spc="-229" dirty="0">
                <a:solidFill>
                  <a:srgbClr val="FFFFFF"/>
                </a:solidFill>
                <a:latin typeface="Trebuchet MS"/>
                <a:cs typeface="Trebuchet MS"/>
              </a:rPr>
              <a:t>hurt  </a:t>
            </a:r>
            <a:r>
              <a:rPr sz="4800" b="1" spc="-65" dirty="0">
                <a:solidFill>
                  <a:srgbClr val="FFFFFF"/>
                </a:solidFill>
                <a:latin typeface="Trebuchet MS"/>
                <a:cs typeface="Trebuchet MS"/>
              </a:rPr>
              <a:t>my </a:t>
            </a:r>
            <a:r>
              <a:rPr sz="4800" b="1" spc="-25" dirty="0">
                <a:solidFill>
                  <a:srgbClr val="FFFFFF"/>
                </a:solidFill>
                <a:latin typeface="Trebuchet MS"/>
                <a:cs typeface="Trebuchet MS"/>
              </a:rPr>
              <a:t>database</a:t>
            </a:r>
            <a:r>
              <a:rPr sz="4800" b="1" spc="-515" dirty="0">
                <a:solidFill>
                  <a:srgbClr val="FFFFFF"/>
                </a:solidFill>
                <a:latin typeface="Trebuchet MS"/>
                <a:cs typeface="Trebuchet MS"/>
              </a:rPr>
              <a:t> </a:t>
            </a:r>
            <a:r>
              <a:rPr sz="4800" b="1" spc="-240" dirty="0">
                <a:solidFill>
                  <a:srgbClr val="FFFFFF"/>
                </a:solidFill>
                <a:latin typeface="Trebuchet MS"/>
                <a:cs typeface="Trebuchet MS"/>
              </a:rPr>
              <a:t>job?”</a:t>
            </a:r>
            <a:endParaRPr sz="4800" dirty="0">
              <a:latin typeface="Trebuchet MS"/>
              <a:cs typeface="Trebuchet MS"/>
            </a:endParaRPr>
          </a:p>
        </p:txBody>
      </p:sp>
    </p:spTree>
    <p:extLst>
      <p:ext uri="{BB962C8B-B14F-4D97-AF65-F5344CB8AC3E}">
        <p14:creationId xmlns:p14="http://schemas.microsoft.com/office/powerpoint/2010/main" val="282862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50" y="0"/>
            <a:ext cx="12179300" cy="7094250"/>
          </a:xfrm>
          <a:prstGeom prst="rect">
            <a:avLst/>
          </a:prstGeom>
        </p:spPr>
        <p:txBody>
          <a:bodyPr vert="horz" wrap="square" lIns="0" tIns="0" rIns="0" bIns="0" rtlCol="0">
            <a:spAutoFit/>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spcBef>
                <a:spcPts val="20"/>
              </a:spcBef>
            </a:pPr>
            <a:endParaRPr sz="600" dirty="0">
              <a:latin typeface="Times New Roman"/>
              <a:cs typeface="Times New Roman"/>
            </a:endParaRPr>
          </a:p>
        </p:txBody>
      </p:sp>
      <p:sp>
        <p:nvSpPr>
          <p:cNvPr id="3" name="object 3"/>
          <p:cNvSpPr/>
          <p:nvPr/>
        </p:nvSpPr>
        <p:spPr>
          <a:xfrm>
            <a:off x="6350" y="508000"/>
            <a:ext cx="12179300" cy="6349987"/>
          </a:xfrm>
          <a:prstGeom prst="rect">
            <a:avLst/>
          </a:prstGeom>
          <a:blipFill>
            <a:blip r:embed="rId3" cstate="print"/>
            <a:stretch>
              <a:fillRect/>
            </a:stretch>
          </a:blipFill>
        </p:spPr>
        <p:txBody>
          <a:bodyPr wrap="square" lIns="0" tIns="0" rIns="0" bIns="0" rtlCol="0"/>
          <a:lstStyle/>
          <a:p>
            <a:endParaRPr/>
          </a:p>
        </p:txBody>
      </p:sp>
      <p:sp>
        <p:nvSpPr>
          <p:cNvPr id="7" name="object 4"/>
          <p:cNvSpPr/>
          <p:nvPr/>
        </p:nvSpPr>
        <p:spPr>
          <a:xfrm>
            <a:off x="4645388" y="2786171"/>
            <a:ext cx="7527925" cy="3503929"/>
          </a:xfrm>
          <a:custGeom>
            <a:avLst/>
            <a:gdLst/>
            <a:ahLst/>
            <a:cxnLst/>
            <a:rect l="l" t="t" r="r" b="b"/>
            <a:pathLst>
              <a:path w="7527925" h="3503929">
                <a:moveTo>
                  <a:pt x="0" y="0"/>
                </a:moveTo>
                <a:lnTo>
                  <a:pt x="7527383" y="0"/>
                </a:lnTo>
                <a:lnTo>
                  <a:pt x="7527383" y="3503692"/>
                </a:lnTo>
                <a:lnTo>
                  <a:pt x="0" y="3503692"/>
                </a:lnTo>
                <a:lnTo>
                  <a:pt x="0" y="0"/>
                </a:lnTo>
                <a:close/>
              </a:path>
            </a:pathLst>
          </a:custGeom>
          <a:solidFill>
            <a:srgbClr val="4285F4">
              <a:alpha val="89019"/>
            </a:srgbClr>
          </a:solidFill>
        </p:spPr>
        <p:txBody>
          <a:bodyPr wrap="square" lIns="0" tIns="0" rIns="0" bIns="0" rtlCol="0"/>
          <a:lstStyle/>
          <a:p>
            <a:endParaRPr/>
          </a:p>
        </p:txBody>
      </p:sp>
      <p:sp>
        <p:nvSpPr>
          <p:cNvPr id="8" name="object 5"/>
          <p:cNvSpPr txBox="1"/>
          <p:nvPr/>
        </p:nvSpPr>
        <p:spPr>
          <a:xfrm>
            <a:off x="5134063" y="3316198"/>
            <a:ext cx="6665595" cy="2215991"/>
          </a:xfrm>
          <a:prstGeom prst="rect">
            <a:avLst/>
          </a:prstGeom>
        </p:spPr>
        <p:txBody>
          <a:bodyPr vert="horz" wrap="square" lIns="0" tIns="0" rIns="0" bIns="0" rtlCol="0">
            <a:spAutoFit/>
          </a:bodyPr>
          <a:lstStyle/>
          <a:p>
            <a:pPr marL="12700" marR="5080" algn="just">
              <a:lnSpc>
                <a:spcPct val="100299"/>
              </a:lnSpc>
            </a:pPr>
            <a:r>
              <a:rPr sz="4800" b="1" spc="-254" dirty="0">
                <a:solidFill>
                  <a:srgbClr val="FFFFFF"/>
                </a:solidFill>
                <a:latin typeface="Trebuchet MS"/>
                <a:cs typeface="Trebuchet MS"/>
              </a:rPr>
              <a:t>“How </a:t>
            </a:r>
            <a:r>
              <a:rPr sz="4800" b="1" spc="-45" dirty="0">
                <a:solidFill>
                  <a:srgbClr val="FFFFFF"/>
                </a:solidFill>
                <a:latin typeface="Trebuchet MS"/>
                <a:cs typeface="Trebuchet MS"/>
              </a:rPr>
              <a:t>do </a:t>
            </a:r>
            <a:r>
              <a:rPr sz="4800" b="1" spc="60" dirty="0">
                <a:solidFill>
                  <a:srgbClr val="FFFFFF"/>
                </a:solidFill>
                <a:latin typeface="Trebuchet MS"/>
                <a:cs typeface="Trebuchet MS"/>
              </a:rPr>
              <a:t>I </a:t>
            </a:r>
            <a:r>
              <a:rPr lang="en-US" sz="4800" b="1" spc="-50" dirty="0">
                <a:solidFill>
                  <a:srgbClr val="FFFFFF"/>
                </a:solidFill>
                <a:latin typeface="Trebuchet MS"/>
                <a:cs typeface="Trebuchet MS"/>
              </a:rPr>
              <a:t>safely pack more work onto less machines</a:t>
            </a:r>
            <a:r>
              <a:rPr sz="4800" b="1" spc="-240" dirty="0">
                <a:solidFill>
                  <a:srgbClr val="FFFFFF"/>
                </a:solidFill>
                <a:latin typeface="Trebuchet MS"/>
                <a:cs typeface="Trebuchet MS"/>
              </a:rPr>
              <a:t>?”</a:t>
            </a:r>
            <a:endParaRPr sz="4800" dirty="0">
              <a:latin typeface="Trebuchet MS"/>
              <a:cs typeface="Trebuchet MS"/>
            </a:endParaRPr>
          </a:p>
        </p:txBody>
      </p:sp>
    </p:spTree>
    <p:extLst>
      <p:ext uri="{BB962C8B-B14F-4D97-AF65-F5344CB8AC3E}">
        <p14:creationId xmlns:p14="http://schemas.microsoft.com/office/powerpoint/2010/main" val="933022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27"/>
          <p:cNvSpPr/>
          <p:nvPr/>
        </p:nvSpPr>
        <p:spPr>
          <a:xfrm>
            <a:off x="7388942" y="-23045"/>
            <a:ext cx="5067621" cy="552514"/>
          </a:xfrm>
          <a:prstGeom prst="rect">
            <a:avLst/>
          </a:prstGeom>
          <a:noFill/>
          <a:ln>
            <a:noFill/>
          </a:ln>
        </p:spPr>
        <p:txBody>
          <a:bodyPr lIns="121875" tIns="60925" rIns="121875" bIns="60925" anchor="ctr" anchorCtr="0">
            <a:noAutofit/>
          </a:bodyPr>
          <a:lstStyle/>
          <a:p>
            <a:r>
              <a:rPr lang="en-US" sz="3600" dirty="0">
                <a:solidFill>
                  <a:srgbClr val="FFFFFF"/>
                </a:solidFill>
                <a:latin typeface="Trebuchet MS" charset="0"/>
                <a:ea typeface="Trebuchet MS" charset="0"/>
                <a:cs typeface="Trebuchet MS" charset="0"/>
                <a:sym typeface="Open Sans"/>
              </a:rPr>
              <a:t>Isolation vs Utilization</a:t>
            </a:r>
          </a:p>
        </p:txBody>
      </p:sp>
      <p:sp>
        <p:nvSpPr>
          <p:cNvPr id="6" name="Rectangle 5"/>
          <p:cNvSpPr/>
          <p:nvPr/>
        </p:nvSpPr>
        <p:spPr>
          <a:xfrm>
            <a:off x="3617627" y="1877554"/>
            <a:ext cx="2612681" cy="3600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charset="0"/>
              <a:ea typeface="Trebuchet MS" charset="0"/>
              <a:cs typeface="Trebuchet MS" charset="0"/>
            </a:endParaRPr>
          </a:p>
        </p:txBody>
      </p:sp>
      <p:sp>
        <p:nvSpPr>
          <p:cNvPr id="7" name="Rectangle 6"/>
          <p:cNvSpPr/>
          <p:nvPr/>
        </p:nvSpPr>
        <p:spPr>
          <a:xfrm>
            <a:off x="3617627" y="4771156"/>
            <a:ext cx="2612681" cy="717176"/>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Hypervisor</a:t>
            </a:r>
          </a:p>
        </p:txBody>
      </p:sp>
      <p:sp>
        <p:nvSpPr>
          <p:cNvPr id="8" name="Rectangle 7"/>
          <p:cNvSpPr/>
          <p:nvPr/>
        </p:nvSpPr>
        <p:spPr>
          <a:xfrm>
            <a:off x="3617627" y="4019549"/>
            <a:ext cx="2612681" cy="717176"/>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Guest OS/Kernel</a:t>
            </a:r>
          </a:p>
        </p:txBody>
      </p:sp>
      <p:sp>
        <p:nvSpPr>
          <p:cNvPr id="9" name="Rectangle 8"/>
          <p:cNvSpPr/>
          <p:nvPr/>
        </p:nvSpPr>
        <p:spPr>
          <a:xfrm>
            <a:off x="3617627" y="3266704"/>
            <a:ext cx="2612681" cy="7171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Libraries</a:t>
            </a:r>
          </a:p>
        </p:txBody>
      </p:sp>
      <p:sp>
        <p:nvSpPr>
          <p:cNvPr id="10" name="Rectangle 9"/>
          <p:cNvSpPr/>
          <p:nvPr/>
        </p:nvSpPr>
        <p:spPr>
          <a:xfrm>
            <a:off x="3617627" y="2529626"/>
            <a:ext cx="2612681" cy="7064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Application 1</a:t>
            </a:r>
          </a:p>
        </p:txBody>
      </p:sp>
      <p:sp>
        <p:nvSpPr>
          <p:cNvPr id="11" name="TextBox 10"/>
          <p:cNvSpPr txBox="1"/>
          <p:nvPr/>
        </p:nvSpPr>
        <p:spPr>
          <a:xfrm>
            <a:off x="3794604" y="2031220"/>
            <a:ext cx="2266979" cy="369332"/>
          </a:xfrm>
          <a:prstGeom prst="rect">
            <a:avLst/>
          </a:prstGeom>
          <a:noFill/>
        </p:spPr>
        <p:txBody>
          <a:bodyPr wrap="square" rtlCol="0">
            <a:spAutoFit/>
          </a:bodyPr>
          <a:lstStyle/>
          <a:p>
            <a:r>
              <a:rPr lang="en-US" b="1" dirty="0">
                <a:latin typeface="Trebuchet MS" charset="0"/>
                <a:ea typeface="Trebuchet MS" charset="0"/>
                <a:cs typeface="Trebuchet MS" charset="0"/>
              </a:rPr>
              <a:t>Guest Environment</a:t>
            </a:r>
          </a:p>
        </p:txBody>
      </p:sp>
      <p:sp>
        <p:nvSpPr>
          <p:cNvPr id="13" name="Rectangle 12"/>
          <p:cNvSpPr/>
          <p:nvPr/>
        </p:nvSpPr>
        <p:spPr>
          <a:xfrm>
            <a:off x="3617627" y="5508234"/>
            <a:ext cx="2612681" cy="717176"/>
          </a:xfrm>
          <a:prstGeom prst="rect">
            <a:avLst/>
          </a:prstGeom>
          <a:solidFill>
            <a:srgbClr val="941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Hardware</a:t>
            </a:r>
          </a:p>
        </p:txBody>
      </p:sp>
      <p:sp>
        <p:nvSpPr>
          <p:cNvPr id="36" name="Rectangle 35"/>
          <p:cNvSpPr/>
          <p:nvPr/>
        </p:nvSpPr>
        <p:spPr>
          <a:xfrm>
            <a:off x="292534" y="1225860"/>
            <a:ext cx="10934103" cy="400110"/>
          </a:xfrm>
          <a:prstGeom prst="rect">
            <a:avLst/>
          </a:prstGeom>
        </p:spPr>
        <p:txBody>
          <a:bodyPr wrap="square">
            <a:spAutoFit/>
          </a:bodyPr>
          <a:lstStyle/>
          <a:p>
            <a:pPr lvl="0"/>
            <a:r>
              <a:rPr lang="en-US" sz="2000" dirty="0">
                <a:solidFill>
                  <a:srgbClr val="333336"/>
                </a:solidFill>
                <a:latin typeface="Century Gothic" panose="020B0502020202020204" pitchFamily="34" charset="0"/>
                <a:ea typeface="Trebuchet MS" charset="0"/>
                <a:cs typeface="Trebuchet MS" charset="0"/>
              </a:rPr>
              <a:t>We need to </a:t>
            </a:r>
            <a:r>
              <a:rPr lang="en-US" sz="2000" b="1" dirty="0">
                <a:solidFill>
                  <a:srgbClr val="333336"/>
                </a:solidFill>
                <a:latin typeface="Century Gothic" panose="020B0502020202020204" pitchFamily="34" charset="0"/>
                <a:ea typeface="Trebuchet MS" charset="0"/>
                <a:cs typeface="Trebuchet MS" charset="0"/>
              </a:rPr>
              <a:t>isolate</a:t>
            </a:r>
            <a:r>
              <a:rPr lang="en-US" sz="2000" dirty="0">
                <a:solidFill>
                  <a:srgbClr val="333336"/>
                </a:solidFill>
                <a:latin typeface="Century Gothic" panose="020B0502020202020204" pitchFamily="34" charset="0"/>
                <a:ea typeface="Trebuchet MS" charset="0"/>
                <a:cs typeface="Trebuchet MS" charset="0"/>
              </a:rPr>
              <a:t> the applications</a:t>
            </a:r>
            <a:endParaRPr lang="en-US" dirty="0">
              <a:solidFill>
                <a:srgbClr val="333336"/>
              </a:solidFill>
              <a:latin typeface="Century Gothic" panose="020B0502020202020204" pitchFamily="34" charset="0"/>
              <a:ea typeface="Trebuchet MS" charset="0"/>
              <a:cs typeface="Trebuchet MS" charset="0"/>
            </a:endParaRPr>
          </a:p>
        </p:txBody>
      </p:sp>
      <p:sp>
        <p:nvSpPr>
          <p:cNvPr id="37" name="Rectangle 36"/>
          <p:cNvSpPr/>
          <p:nvPr/>
        </p:nvSpPr>
        <p:spPr>
          <a:xfrm>
            <a:off x="9007045" y="1880755"/>
            <a:ext cx="2612681" cy="3600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charset="0"/>
              <a:ea typeface="Trebuchet MS" charset="0"/>
              <a:cs typeface="Trebuchet MS" charset="0"/>
            </a:endParaRPr>
          </a:p>
        </p:txBody>
      </p:sp>
      <p:sp>
        <p:nvSpPr>
          <p:cNvPr id="38" name="Rectangle 37"/>
          <p:cNvSpPr/>
          <p:nvPr/>
        </p:nvSpPr>
        <p:spPr>
          <a:xfrm>
            <a:off x="9007045" y="4774357"/>
            <a:ext cx="2612681" cy="717176"/>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Hypervisor</a:t>
            </a:r>
          </a:p>
        </p:txBody>
      </p:sp>
      <p:sp>
        <p:nvSpPr>
          <p:cNvPr id="39" name="Rectangle 38"/>
          <p:cNvSpPr/>
          <p:nvPr/>
        </p:nvSpPr>
        <p:spPr>
          <a:xfrm>
            <a:off x="9007045" y="4022750"/>
            <a:ext cx="2612681" cy="717176"/>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Guest OS/Kernel</a:t>
            </a:r>
          </a:p>
        </p:txBody>
      </p:sp>
      <p:sp>
        <p:nvSpPr>
          <p:cNvPr id="40" name="Rectangle 39"/>
          <p:cNvSpPr/>
          <p:nvPr/>
        </p:nvSpPr>
        <p:spPr>
          <a:xfrm>
            <a:off x="9007045" y="3269905"/>
            <a:ext cx="2612681" cy="717176"/>
          </a:xfrm>
          <a:prstGeom prst="rect">
            <a:avLst/>
          </a:prstGeom>
          <a:solidFill>
            <a:srgbClr val="0E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Libraries</a:t>
            </a:r>
          </a:p>
        </p:txBody>
      </p:sp>
      <p:sp>
        <p:nvSpPr>
          <p:cNvPr id="41" name="Rectangle 40"/>
          <p:cNvSpPr/>
          <p:nvPr/>
        </p:nvSpPr>
        <p:spPr>
          <a:xfrm>
            <a:off x="9007045" y="2529625"/>
            <a:ext cx="2612681" cy="709627"/>
          </a:xfrm>
          <a:prstGeom prst="rect">
            <a:avLst/>
          </a:prstGeom>
          <a:solidFill>
            <a:srgbClr val="BD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Application 3</a:t>
            </a:r>
          </a:p>
        </p:txBody>
      </p:sp>
      <p:sp>
        <p:nvSpPr>
          <p:cNvPr id="43" name="Rectangle 42"/>
          <p:cNvSpPr/>
          <p:nvPr/>
        </p:nvSpPr>
        <p:spPr>
          <a:xfrm>
            <a:off x="9007045" y="5511435"/>
            <a:ext cx="2612681" cy="717176"/>
          </a:xfrm>
          <a:prstGeom prst="rect">
            <a:avLst/>
          </a:prstGeom>
          <a:solidFill>
            <a:srgbClr val="941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Hardware</a:t>
            </a:r>
          </a:p>
        </p:txBody>
      </p:sp>
      <p:sp>
        <p:nvSpPr>
          <p:cNvPr id="44" name="Rectangle 43"/>
          <p:cNvSpPr/>
          <p:nvPr/>
        </p:nvSpPr>
        <p:spPr>
          <a:xfrm>
            <a:off x="6312336" y="1891147"/>
            <a:ext cx="2612681" cy="3600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charset="0"/>
              <a:ea typeface="Trebuchet MS" charset="0"/>
              <a:cs typeface="Trebuchet MS" charset="0"/>
            </a:endParaRPr>
          </a:p>
        </p:txBody>
      </p:sp>
      <p:sp>
        <p:nvSpPr>
          <p:cNvPr id="45" name="Rectangle 44"/>
          <p:cNvSpPr/>
          <p:nvPr/>
        </p:nvSpPr>
        <p:spPr>
          <a:xfrm>
            <a:off x="6312336" y="4784749"/>
            <a:ext cx="2612681" cy="717176"/>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Hypervisor</a:t>
            </a:r>
          </a:p>
        </p:txBody>
      </p:sp>
      <p:sp>
        <p:nvSpPr>
          <p:cNvPr id="46" name="Rectangle 45"/>
          <p:cNvSpPr/>
          <p:nvPr/>
        </p:nvSpPr>
        <p:spPr>
          <a:xfrm>
            <a:off x="6312336" y="4033142"/>
            <a:ext cx="2612681" cy="717176"/>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Guest OS/Kernel</a:t>
            </a:r>
          </a:p>
        </p:txBody>
      </p:sp>
      <p:sp>
        <p:nvSpPr>
          <p:cNvPr id="47" name="Rectangle 46"/>
          <p:cNvSpPr/>
          <p:nvPr/>
        </p:nvSpPr>
        <p:spPr>
          <a:xfrm>
            <a:off x="6312336" y="3280297"/>
            <a:ext cx="2612681" cy="717176"/>
          </a:xfrm>
          <a:prstGeom prst="rect">
            <a:avLst/>
          </a:prstGeom>
          <a:solidFill>
            <a:srgbClr val="6FB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Libraries</a:t>
            </a:r>
          </a:p>
        </p:txBody>
      </p:sp>
      <p:sp>
        <p:nvSpPr>
          <p:cNvPr id="48" name="Rectangle 47"/>
          <p:cNvSpPr/>
          <p:nvPr/>
        </p:nvSpPr>
        <p:spPr>
          <a:xfrm>
            <a:off x="6312336" y="2532468"/>
            <a:ext cx="2612681" cy="717176"/>
          </a:xfrm>
          <a:prstGeom prst="rect">
            <a:avLst/>
          </a:prstGeom>
          <a:solidFill>
            <a:srgbClr val="876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Application 2</a:t>
            </a:r>
          </a:p>
        </p:txBody>
      </p:sp>
      <p:sp>
        <p:nvSpPr>
          <p:cNvPr id="50" name="Rectangle 49"/>
          <p:cNvSpPr/>
          <p:nvPr/>
        </p:nvSpPr>
        <p:spPr>
          <a:xfrm>
            <a:off x="6312336" y="5521827"/>
            <a:ext cx="2612681" cy="717176"/>
          </a:xfrm>
          <a:prstGeom prst="rect">
            <a:avLst/>
          </a:prstGeom>
          <a:solidFill>
            <a:srgbClr val="941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rebuchet MS" charset="0"/>
                <a:ea typeface="Trebuchet MS" charset="0"/>
                <a:cs typeface="Trebuchet MS" charset="0"/>
              </a:rPr>
              <a:t>Hardware</a:t>
            </a:r>
          </a:p>
        </p:txBody>
      </p:sp>
      <p:sp>
        <p:nvSpPr>
          <p:cNvPr id="51" name="Rectangle 50"/>
          <p:cNvSpPr/>
          <p:nvPr/>
        </p:nvSpPr>
        <p:spPr>
          <a:xfrm>
            <a:off x="1362798" y="3983881"/>
            <a:ext cx="10370127" cy="80086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rebuchet MS" charset="0"/>
              <a:ea typeface="Trebuchet MS" charset="0"/>
              <a:cs typeface="Trebuchet MS" charset="0"/>
            </a:endParaRPr>
          </a:p>
        </p:txBody>
      </p:sp>
      <p:sp>
        <p:nvSpPr>
          <p:cNvPr id="52" name="TextBox 51"/>
          <p:cNvSpPr txBox="1"/>
          <p:nvPr/>
        </p:nvSpPr>
        <p:spPr>
          <a:xfrm>
            <a:off x="1521499" y="4237841"/>
            <a:ext cx="1937427" cy="369332"/>
          </a:xfrm>
          <a:prstGeom prst="rect">
            <a:avLst/>
          </a:prstGeom>
          <a:noFill/>
        </p:spPr>
        <p:txBody>
          <a:bodyPr wrap="square" rtlCol="0">
            <a:spAutoFit/>
          </a:bodyPr>
          <a:lstStyle/>
          <a:p>
            <a:r>
              <a:rPr lang="en-US" b="1" dirty="0">
                <a:latin typeface="Trebuchet MS" charset="0"/>
                <a:ea typeface="Trebuchet MS" charset="0"/>
                <a:cs typeface="Trebuchet MS" charset="0"/>
              </a:rPr>
              <a:t>Redundant</a:t>
            </a:r>
          </a:p>
        </p:txBody>
      </p:sp>
      <p:sp>
        <p:nvSpPr>
          <p:cNvPr id="27" name="TextBox 26">
            <a:extLst>
              <a:ext uri="{FF2B5EF4-FFF2-40B4-BE49-F238E27FC236}">
                <a16:creationId xmlns:a16="http://schemas.microsoft.com/office/drawing/2014/main" id="{F7BA74EF-DE8D-4444-9635-DF49F5DDEBC9}"/>
              </a:ext>
            </a:extLst>
          </p:cNvPr>
          <p:cNvSpPr txBox="1"/>
          <p:nvPr/>
        </p:nvSpPr>
        <p:spPr>
          <a:xfrm>
            <a:off x="6485186" y="2027142"/>
            <a:ext cx="2266979" cy="369332"/>
          </a:xfrm>
          <a:prstGeom prst="rect">
            <a:avLst/>
          </a:prstGeom>
          <a:noFill/>
        </p:spPr>
        <p:txBody>
          <a:bodyPr wrap="square" rtlCol="0">
            <a:spAutoFit/>
          </a:bodyPr>
          <a:lstStyle/>
          <a:p>
            <a:r>
              <a:rPr lang="en-US" b="1" dirty="0">
                <a:latin typeface="Trebuchet MS" charset="0"/>
                <a:ea typeface="Trebuchet MS" charset="0"/>
                <a:cs typeface="Trebuchet MS" charset="0"/>
              </a:rPr>
              <a:t>Guest Environment</a:t>
            </a:r>
          </a:p>
        </p:txBody>
      </p:sp>
      <p:sp>
        <p:nvSpPr>
          <p:cNvPr id="28" name="TextBox 27">
            <a:extLst>
              <a:ext uri="{FF2B5EF4-FFF2-40B4-BE49-F238E27FC236}">
                <a16:creationId xmlns:a16="http://schemas.microsoft.com/office/drawing/2014/main" id="{6403B60D-DB87-634A-9B55-AA048BE02925}"/>
              </a:ext>
            </a:extLst>
          </p:cNvPr>
          <p:cNvSpPr txBox="1"/>
          <p:nvPr/>
        </p:nvSpPr>
        <p:spPr>
          <a:xfrm>
            <a:off x="9097867" y="1987971"/>
            <a:ext cx="2266979" cy="369332"/>
          </a:xfrm>
          <a:prstGeom prst="rect">
            <a:avLst/>
          </a:prstGeom>
          <a:noFill/>
        </p:spPr>
        <p:txBody>
          <a:bodyPr wrap="square" rtlCol="0">
            <a:spAutoFit/>
          </a:bodyPr>
          <a:lstStyle/>
          <a:p>
            <a:r>
              <a:rPr lang="en-US" b="1" dirty="0">
                <a:latin typeface="Trebuchet MS" charset="0"/>
                <a:ea typeface="Trebuchet MS" charset="0"/>
                <a:cs typeface="Trebuchet MS" charset="0"/>
              </a:rPr>
              <a:t>Guest Environment</a:t>
            </a:r>
          </a:p>
        </p:txBody>
      </p:sp>
    </p:spTree>
    <p:extLst>
      <p:ext uri="{BB962C8B-B14F-4D97-AF65-F5344CB8AC3E}">
        <p14:creationId xmlns:p14="http://schemas.microsoft.com/office/powerpoint/2010/main" val="4866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1"/>
                                        </p:tgtEl>
                                      </p:cBhvr>
                                    </p:animEffect>
                                    <p:animScale>
                                      <p:cBhvr>
                                        <p:cTn id="7" dur="250" autoRev="1" fill="hold"/>
                                        <p:tgtEl>
                                          <p:spTgt spid="51"/>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2"/>
                                        </p:tgtEl>
                                      </p:cBhvr>
                                    </p:animEffect>
                                    <p:animScale>
                                      <p:cBhvr>
                                        <p:cTn id="10" dur="250" autoRev="1" fill="hold"/>
                                        <p:tgtEl>
                                          <p:spTgt spid="5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theme/theme1.xml><?xml version="1.0" encoding="utf-8"?>
<a:theme xmlns:a="http://schemas.openxmlformats.org/drawingml/2006/main" name="ITOM Base Template">
  <a:themeElements>
    <a:clrScheme name="Sample presentation slides [1] 1">
      <a:dk1>
        <a:srgbClr val="1D528D"/>
      </a:dk1>
      <a:lt1>
        <a:srgbClr val="FFFFFF"/>
      </a:lt1>
      <a:dk2>
        <a:srgbClr val="000000"/>
      </a:dk2>
      <a:lt2>
        <a:srgbClr val="CACACA"/>
      </a:lt2>
      <a:accent1>
        <a:srgbClr val="0099CC"/>
      </a:accent1>
      <a:accent2>
        <a:srgbClr val="BFA907"/>
      </a:accent2>
      <a:accent3>
        <a:srgbClr val="FFFFFF"/>
      </a:accent3>
      <a:accent4>
        <a:srgbClr val="174578"/>
      </a:accent4>
      <a:accent5>
        <a:srgbClr val="AACAE2"/>
      </a:accent5>
      <a:accent6>
        <a:srgbClr val="AD9906"/>
      </a:accent6>
      <a:hlink>
        <a:srgbClr val="6E81E0"/>
      </a:hlink>
      <a:folHlink>
        <a:srgbClr val="009999"/>
      </a:folHlink>
    </a:clrScheme>
    <a:fontScheme name="Sample presentation slides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900" b="0" i="0" u="none" strike="noStrike" cap="none" normalizeH="0" baseline="0" smtClean="0">
            <a:ln>
              <a:noFill/>
            </a:ln>
            <a:solidFill>
              <a:schemeClr val="tx1"/>
            </a:solidFill>
            <a:effectLst/>
            <a:latin typeface="Arial" charset="0"/>
          </a:defRPr>
        </a:defP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normAutofit/>
      </a:bodyPr>
      <a:lstStyle>
        <a:defPPr marL="0" indent="0">
          <a:buNone/>
          <a:defRPr sz="1800" b="1" kern="0" dirty="0"/>
        </a:defPPr>
      </a:lstStyle>
    </a:txDef>
  </a:objectDefaults>
  <a:extraClrSchemeLst>
    <a:extraClrScheme>
      <a:clrScheme name="Sample presentation slides [1] 1">
        <a:dk1>
          <a:srgbClr val="1D528D"/>
        </a:dk1>
        <a:lt1>
          <a:srgbClr val="FFFFFF"/>
        </a:lt1>
        <a:dk2>
          <a:srgbClr val="000000"/>
        </a:dk2>
        <a:lt2>
          <a:srgbClr val="CACACA"/>
        </a:lt2>
        <a:accent1>
          <a:srgbClr val="0099CC"/>
        </a:accent1>
        <a:accent2>
          <a:srgbClr val="BFA907"/>
        </a:accent2>
        <a:accent3>
          <a:srgbClr val="FFFFFF"/>
        </a:accent3>
        <a:accent4>
          <a:srgbClr val="174578"/>
        </a:accent4>
        <a:accent5>
          <a:srgbClr val="AACAE2"/>
        </a:accent5>
        <a:accent6>
          <a:srgbClr val="AD9906"/>
        </a:accent6>
        <a:hlink>
          <a:srgbClr val="6E81E0"/>
        </a:hlink>
        <a:folHlink>
          <a:srgbClr val="009999"/>
        </a:folHlink>
      </a:clrScheme>
      <a:clrMap bg1="lt1" tx1="dk1" bg2="lt2" tx2="dk2" accent1="accent1" accent2="accent2" accent3="accent3" accent4="accent4" accent5="accent5" accent6="accent6" hlink="hlink" folHlink="folHlink"/>
    </a:extraClrScheme>
    <a:extraClrScheme>
      <a:clrScheme name="Sample presentation slides [1] 2">
        <a:dk1>
          <a:srgbClr val="4E40A4"/>
        </a:dk1>
        <a:lt1>
          <a:srgbClr val="FFFFFF"/>
        </a:lt1>
        <a:dk2>
          <a:srgbClr val="000000"/>
        </a:dk2>
        <a:lt2>
          <a:srgbClr val="CACACA"/>
        </a:lt2>
        <a:accent1>
          <a:srgbClr val="8B65E9"/>
        </a:accent1>
        <a:accent2>
          <a:srgbClr val="008080"/>
        </a:accent2>
        <a:accent3>
          <a:srgbClr val="FFFFFF"/>
        </a:accent3>
        <a:accent4>
          <a:srgbClr val="41358B"/>
        </a:accent4>
        <a:accent5>
          <a:srgbClr val="C4B8F2"/>
        </a:accent5>
        <a:accent6>
          <a:srgbClr val="007373"/>
        </a:accent6>
        <a:hlink>
          <a:srgbClr val="0066CC"/>
        </a:hlink>
        <a:folHlink>
          <a:srgbClr val="8AB151"/>
        </a:folHlink>
      </a:clrScheme>
      <a:clrMap bg1="lt1" tx1="dk1" bg2="lt2" tx2="dk2" accent1="accent1" accent2="accent2" accent3="accent3" accent4="accent4" accent5="accent5" accent6="accent6" hlink="hlink" folHlink="folHlink"/>
    </a:extraClrScheme>
    <a:extraClrScheme>
      <a:clrScheme name="Sample presentation slides [1] 3">
        <a:dk1>
          <a:srgbClr val="666699"/>
        </a:dk1>
        <a:lt1>
          <a:srgbClr val="FFFFFF"/>
        </a:lt1>
        <a:dk2>
          <a:srgbClr val="000000"/>
        </a:dk2>
        <a:lt2>
          <a:srgbClr val="CACACA"/>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1657CA3076464E8EBEFF7871FDD199" ma:contentTypeVersion="1" ma:contentTypeDescription="Create a new document." ma:contentTypeScope="" ma:versionID="c051ba5f79a4071cdccbb9aa2be7a6ba">
  <xsd:schema xmlns:xsd="http://www.w3.org/2001/XMLSchema" xmlns:xs="http://www.w3.org/2001/XMLSchema" xmlns:p="http://schemas.microsoft.com/office/2006/metadata/properties" xmlns:ns2="8e2d1245-3e89-4753-abdb-8b76d28839cb" targetNamespace="http://schemas.microsoft.com/office/2006/metadata/properties" ma:root="true" ma:fieldsID="e550c4491739d3fb6c5b69019aa57551" ns2:_="">
    <xsd:import namespace="8e2d1245-3e89-4753-abdb-8b76d28839cb"/>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d1245-3e89-4753-abdb-8b76d28839c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6B3D11-B611-4C41-BB4F-798666ACD889}"/>
</file>

<file path=customXml/itemProps2.xml><?xml version="1.0" encoding="utf-8"?>
<ds:datastoreItem xmlns:ds="http://schemas.openxmlformats.org/officeDocument/2006/customXml" ds:itemID="{B7B10F71-1506-4860-9BA4-36CD1CBEB203}"/>
</file>

<file path=customXml/itemProps3.xml><?xml version="1.0" encoding="utf-8"?>
<ds:datastoreItem xmlns:ds="http://schemas.openxmlformats.org/officeDocument/2006/customXml" ds:itemID="{D89D3FB7-4EEA-4D72-800C-C666F306AC1B}"/>
</file>

<file path=docProps/app.xml><?xml version="1.0" encoding="utf-8"?>
<Properties xmlns="http://schemas.openxmlformats.org/officeDocument/2006/extended-properties" xmlns:vt="http://schemas.openxmlformats.org/officeDocument/2006/docPropsVTypes">
  <Template/>
  <TotalTime>4046</TotalTime>
  <Words>3912</Words>
  <Application>Microsoft Macintosh PowerPoint</Application>
  <PresentationFormat>Widescreen</PresentationFormat>
  <Paragraphs>1173</Paragraphs>
  <Slides>62</Slides>
  <Notes>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Arial</vt:lpstr>
      <vt:lpstr>Calibri</vt:lpstr>
      <vt:lpstr>Century Gothic</vt:lpstr>
      <vt:lpstr>Courier</vt:lpstr>
      <vt:lpstr>Droid Sans</vt:lpstr>
      <vt:lpstr>Lucida Sans</vt:lpstr>
      <vt:lpstr>Open Sans</vt:lpstr>
      <vt:lpstr>Overpass</vt:lpstr>
      <vt:lpstr>Times New Roman</vt:lpstr>
      <vt:lpstr>Trebuchet MS</vt:lpstr>
      <vt:lpstr>ITOM Base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Challenge</vt:lpstr>
      <vt:lpstr>Email</vt:lpstr>
      <vt:lpstr>PowerPoint Presentation</vt:lpstr>
      <vt:lpstr>Containers v/s VMs</vt:lpstr>
      <vt:lpstr>PowerPoint Presentation</vt:lpstr>
      <vt:lpstr>PowerPoint Presentation</vt:lpstr>
      <vt:lpstr>PowerPoint Presentation</vt:lpstr>
      <vt:lpstr>PowerPoint Presentation</vt:lpstr>
      <vt:lpstr>Why container ?</vt:lpstr>
      <vt:lpstr>PowerPoint Presentation</vt:lpstr>
      <vt:lpstr>What is Kubernetes &amp; why ?</vt:lpstr>
      <vt:lpstr>NextGen Principles : IT as a Service Provider</vt:lpstr>
      <vt:lpstr>NextGen Principles : Clean Separation Concerns</vt:lpstr>
      <vt:lpstr>ISVs Are Targeting Containers</vt:lpstr>
      <vt:lpstr>Non-Virtualized Servers: Sun (2000)</vt:lpstr>
      <vt:lpstr>Virtualization: VMWare (2001)</vt:lpstr>
      <vt:lpstr>IaaS: AWS (2006)</vt:lpstr>
      <vt:lpstr>PaaS: Heroku (2009)</vt:lpstr>
      <vt:lpstr>Open Source IaaS: OpenStack (2010)</vt:lpstr>
      <vt:lpstr>Open Source PaaS: Cloud Foundry (2011)</vt:lpstr>
      <vt:lpstr>Containers: Docker (2013)</vt:lpstr>
      <vt:lpstr>Cloud Native: CNCF (2015)</vt:lpstr>
      <vt:lpstr>What Have We Learned?</vt:lpstr>
      <vt:lpstr>PowerPoint Presentation</vt:lpstr>
      <vt:lpstr>PowerPoint Presentation</vt:lpstr>
      <vt:lpstr>Avoid Vendor Lock-in</vt:lpstr>
      <vt:lpstr>Enable Unlimited Scalability</vt:lpstr>
      <vt:lpstr>Increase Agility and Maintainability</vt:lpstr>
      <vt:lpstr>Improve Efficiency and Resource Utilization</vt:lpstr>
      <vt:lpstr>Achieve Resiliency</vt:lpstr>
      <vt:lpstr>Cloud Native Enables High Performance</vt:lpstr>
      <vt:lpstr>Greenfield Applications</vt:lpstr>
      <vt:lpstr>PowerPoint Presentation</vt:lpstr>
      <vt:lpstr>PowerPoint Presentation</vt:lpstr>
      <vt:lpstr>The Real World Consists of Brownfield Applications</vt:lpstr>
      <vt:lpstr>Nearly All Production Applications Are Monoliths</vt:lpstr>
      <vt:lpstr>How About a Rewrite?</vt:lpstr>
      <vt:lpstr>Step One Is to Stop Digging</vt:lpstr>
      <vt:lpstr>Step Two is Lift-and-Shift Your Monolith</vt:lpstr>
      <vt:lpstr>Chip Away at the Monolith</vt:lpstr>
      <vt:lpstr>New Functionality Can Go in New Apps</vt:lpstr>
      <vt:lpstr>Start with Stateless Services</vt:lpstr>
      <vt:lpstr>Transition Your Data Stores Last</vt:lpstr>
      <vt:lpstr>Monoliths Are the Antithesis of Cloud Native</vt:lpstr>
      <vt:lpstr>Kubernetes and Greenfield</vt:lpstr>
      <vt:lpstr>Kubernetes and Brownfield</vt:lpstr>
      <vt:lpstr>Ford’s Kubernetes Use Cases</vt:lpstr>
      <vt:lpstr>More Info on Evolving Monoliths</vt:lpstr>
      <vt:lpstr>PowerPoint Presentation</vt:lpstr>
      <vt:lpstr>Kubernetes Training Resources</vt:lpstr>
    </vt:vector>
  </TitlesOfParts>
  <Company>Ford Motor Company</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Terry Barash (tbarash)</dc:creator>
  <cp:lastModifiedBy>Microsoft Office User</cp:lastModifiedBy>
  <cp:revision>465</cp:revision>
  <cp:lastPrinted>2016-03-04T21:34:53Z</cp:lastPrinted>
  <dcterms:created xsi:type="dcterms:W3CDTF">2017-05-31T19:23:49Z</dcterms:created>
  <dcterms:modified xsi:type="dcterms:W3CDTF">2018-04-30T11:26:02Z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0x010100781657CA3076464E8EBEFF7871FDD199</vt:lpwstr>
  </property>
</Properties>
</file>